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 id="2147483648" r:id="rId5"/>
  </p:sldMasterIdLst>
  <p:notesMasterIdLst>
    <p:notesMasterId r:id="rId38"/>
  </p:notesMasterIdLst>
  <p:sldIdLst>
    <p:sldId id="256" r:id="rId6"/>
    <p:sldId id="2147470437" r:id="rId7"/>
    <p:sldId id="2147470443" r:id="rId8"/>
    <p:sldId id="2147470463" r:id="rId9"/>
    <p:sldId id="2147470406" r:id="rId10"/>
    <p:sldId id="2147470444" r:id="rId11"/>
    <p:sldId id="2147470446" r:id="rId12"/>
    <p:sldId id="2147470457" r:id="rId13"/>
    <p:sldId id="2147470465" r:id="rId14"/>
    <p:sldId id="2147470466" r:id="rId15"/>
    <p:sldId id="2147470447" r:id="rId16"/>
    <p:sldId id="2147470448" r:id="rId17"/>
    <p:sldId id="2147470467" r:id="rId18"/>
    <p:sldId id="2147470449" r:id="rId19"/>
    <p:sldId id="2147470459" r:id="rId20"/>
    <p:sldId id="2147470468" r:id="rId21"/>
    <p:sldId id="2147470415" r:id="rId22"/>
    <p:sldId id="2147470454" r:id="rId23"/>
    <p:sldId id="2147470451" r:id="rId24"/>
    <p:sldId id="2147470470" r:id="rId25"/>
    <p:sldId id="2147470455" r:id="rId26"/>
    <p:sldId id="2147470456" r:id="rId27"/>
    <p:sldId id="2147470471" r:id="rId28"/>
    <p:sldId id="2147470460" r:id="rId29"/>
    <p:sldId id="2147470458" r:id="rId30"/>
    <p:sldId id="2147470469" r:id="rId31"/>
    <p:sldId id="2147470438" r:id="rId32"/>
    <p:sldId id="2147470445" r:id="rId33"/>
    <p:sldId id="2147470464" r:id="rId34"/>
    <p:sldId id="2147470453" r:id="rId35"/>
    <p:sldId id="2147470450" r:id="rId36"/>
    <p:sldId id="2147470472" r:id="rId37"/>
  </p:sldIdLst>
  <p:sldSz cx="12192000" cy="6858000"/>
  <p:notesSz cx="12192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80" roundtripDataSignature="AMtx7mjNRvvN8RR551+czHmhZgqQnvAi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BB9"/>
    <a:srgbClr val="FCFC88"/>
    <a:srgbClr val="F1E875"/>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DD13C2-B736-E5F5-1CE4-61CC4B8A6AA3}" v="12" dt="2026-03-17T14:58:40.035"/>
    <p1510:client id="{B7070633-0135-DEA5-268C-A7E1796E47B9}" v="5" dt="2026-03-17T16:05:12.515"/>
    <p1510:client id="{F9E44A04-B4CE-29A6-81C6-6F926FBB7634}" v="35" dt="2026-03-17T17:59:06.799"/>
  </p1510:revLst>
</p1510:revInfo>
</file>

<file path=ppt/tableStyles.xml><?xml version="1.0" encoding="utf-8"?>
<a:tblStyleLst xmlns:a="http://schemas.openxmlformats.org/drawingml/2006/main" def="{C3735DC8-BCF1-4E05-95C8-3B11A68E82EE}">
  <a:tblStyle styleId="{C3735DC8-BCF1-4E05-95C8-3B11A68E82EE}"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1" d="100"/>
          <a:sy n="61" d="100"/>
        </p:scale>
        <p:origin x="788" y="60"/>
      </p:cViewPr>
      <p:guideLst>
        <p:guide orient="horz" pos="2880"/>
        <p:guide pos="2160"/>
      </p:guideLst>
    </p:cSldViewPr>
  </p:slideViewPr>
  <p:notesTextViewPr>
    <p:cViewPr>
      <p:scale>
        <a:sx n="3" d="2"/>
        <a:sy n="3" d="2"/>
      </p:scale>
      <p:origin x="0" y="0"/>
    </p:cViewPr>
  </p:notesTextViewPr>
  <p:sorterViewPr>
    <p:cViewPr>
      <p:scale>
        <a:sx n="148" d="100"/>
        <a:sy n="148" d="100"/>
      </p:scale>
      <p:origin x="0" y="-277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84"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82"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80" Type="http://customschemas.google.com/relationships/presentationmetadata" Target="metadata"/><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 name="Google Shape;51;p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E3C25-BD6D-8C69-BEBB-04D8F917122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0B1E906-5797-BA63-D29C-DB644B8C4EE4}"/>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E88392C7-E09C-F810-2280-208F4EBFCA1D}"/>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52057423-7648-2E14-B291-68DEE77A50B9}"/>
              </a:ext>
            </a:extLst>
          </p:cNvPr>
          <p:cNvSpPr>
            <a:spLocks noGrp="1"/>
          </p:cNvSpPr>
          <p:nvPr>
            <p:ph type="sldNum" sz="quarter" idx="5"/>
          </p:nvPr>
        </p:nvSpPr>
        <p:spPr/>
        <p:txBody>
          <a:bodyPr/>
          <a:lstStyle/>
          <a:p>
            <a:fld id="{B3EBFFA4-05C9-42E2-9638-5799A2FE3B43}" type="slidenum">
              <a:rPr lang="pt-BR" smtClean="0"/>
              <a:t>10</a:t>
            </a:fld>
            <a:endParaRPr lang="pt-BR"/>
          </a:p>
        </p:txBody>
      </p:sp>
    </p:spTree>
    <p:extLst>
      <p:ext uri="{BB962C8B-B14F-4D97-AF65-F5344CB8AC3E}">
        <p14:creationId xmlns:p14="http://schemas.microsoft.com/office/powerpoint/2010/main" val="2539862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0C857-B832-B2DE-8CCF-06F76AA339A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7DC5748-15BD-EDFB-F90F-9C24F7EB404E}"/>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F0234811-62D3-AF48-C284-0EB7560EDD7D}"/>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52C02EA-E72F-1DAE-FA50-CECAF9719486}"/>
              </a:ext>
            </a:extLst>
          </p:cNvPr>
          <p:cNvSpPr>
            <a:spLocks noGrp="1"/>
          </p:cNvSpPr>
          <p:nvPr>
            <p:ph type="sldNum" sz="quarter" idx="5"/>
          </p:nvPr>
        </p:nvSpPr>
        <p:spPr/>
        <p:txBody>
          <a:bodyPr/>
          <a:lstStyle/>
          <a:p>
            <a:fld id="{B3EBFFA4-05C9-42E2-9638-5799A2FE3B43}" type="slidenum">
              <a:rPr lang="pt-BR" smtClean="0"/>
              <a:t>11</a:t>
            </a:fld>
            <a:endParaRPr lang="pt-BR"/>
          </a:p>
        </p:txBody>
      </p:sp>
    </p:spTree>
    <p:extLst>
      <p:ext uri="{BB962C8B-B14F-4D97-AF65-F5344CB8AC3E}">
        <p14:creationId xmlns:p14="http://schemas.microsoft.com/office/powerpoint/2010/main" val="303611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78D4E-BFA1-13E0-994D-CDFE97276AC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294693A-718A-0980-9014-D23BEC747DB2}"/>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9DB25D45-01B7-CAE9-1CB7-7893EA4936E5}"/>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F39273BA-E865-7954-5ED2-7338176289E1}"/>
              </a:ext>
            </a:extLst>
          </p:cNvPr>
          <p:cNvSpPr>
            <a:spLocks noGrp="1"/>
          </p:cNvSpPr>
          <p:nvPr>
            <p:ph type="sldNum" sz="quarter" idx="5"/>
          </p:nvPr>
        </p:nvSpPr>
        <p:spPr/>
        <p:txBody>
          <a:bodyPr/>
          <a:lstStyle/>
          <a:p>
            <a:fld id="{B3EBFFA4-05C9-42E2-9638-5799A2FE3B43}" type="slidenum">
              <a:rPr lang="pt-BR" smtClean="0"/>
              <a:t>12</a:t>
            </a:fld>
            <a:endParaRPr lang="pt-BR"/>
          </a:p>
        </p:txBody>
      </p:sp>
    </p:spTree>
    <p:extLst>
      <p:ext uri="{BB962C8B-B14F-4D97-AF65-F5344CB8AC3E}">
        <p14:creationId xmlns:p14="http://schemas.microsoft.com/office/powerpoint/2010/main" val="2752838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8EDBE-24B0-3BBC-76B5-65A5197FE2D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48430DC-30E7-DDF9-B7A0-24B1B7E7F3EF}"/>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7AC9484C-4C17-C493-ABC7-C3693D87F1A2}"/>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B2013B86-3A7D-07D9-34F9-A0621B048B30}"/>
              </a:ext>
            </a:extLst>
          </p:cNvPr>
          <p:cNvSpPr>
            <a:spLocks noGrp="1"/>
          </p:cNvSpPr>
          <p:nvPr>
            <p:ph type="sldNum" sz="quarter" idx="5"/>
          </p:nvPr>
        </p:nvSpPr>
        <p:spPr/>
        <p:txBody>
          <a:bodyPr/>
          <a:lstStyle/>
          <a:p>
            <a:fld id="{B3EBFFA4-05C9-42E2-9638-5799A2FE3B43}" type="slidenum">
              <a:rPr lang="pt-BR" smtClean="0"/>
              <a:t>13</a:t>
            </a:fld>
            <a:endParaRPr lang="pt-BR"/>
          </a:p>
        </p:txBody>
      </p:sp>
    </p:spTree>
    <p:extLst>
      <p:ext uri="{BB962C8B-B14F-4D97-AF65-F5344CB8AC3E}">
        <p14:creationId xmlns:p14="http://schemas.microsoft.com/office/powerpoint/2010/main" val="3216141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52F48-BBE3-2807-C02B-B41127E68C3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06B78CC9-ED4C-E30A-FE1B-74759FAB9E14}"/>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6465F4C4-85FE-8F53-287F-4075D8C0A6C9}"/>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A578600F-8B84-5522-F97A-B89276078311}"/>
              </a:ext>
            </a:extLst>
          </p:cNvPr>
          <p:cNvSpPr>
            <a:spLocks noGrp="1"/>
          </p:cNvSpPr>
          <p:nvPr>
            <p:ph type="sldNum" sz="quarter" idx="5"/>
          </p:nvPr>
        </p:nvSpPr>
        <p:spPr/>
        <p:txBody>
          <a:bodyPr/>
          <a:lstStyle/>
          <a:p>
            <a:fld id="{B3EBFFA4-05C9-42E2-9638-5799A2FE3B43}" type="slidenum">
              <a:rPr lang="pt-BR" smtClean="0"/>
              <a:t>14</a:t>
            </a:fld>
            <a:endParaRPr lang="pt-BR"/>
          </a:p>
        </p:txBody>
      </p:sp>
    </p:spTree>
    <p:extLst>
      <p:ext uri="{BB962C8B-B14F-4D97-AF65-F5344CB8AC3E}">
        <p14:creationId xmlns:p14="http://schemas.microsoft.com/office/powerpoint/2010/main" val="4040479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79A04-E6F6-B65F-B26E-D309457F1AE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5944C08-DF3A-4C7E-5409-572BACD455D4}"/>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1A301AC4-8939-D1A0-5DB2-3141C2EE456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30B2E64-DD41-02C5-62D1-6215782563C5}"/>
              </a:ext>
            </a:extLst>
          </p:cNvPr>
          <p:cNvSpPr>
            <a:spLocks noGrp="1"/>
          </p:cNvSpPr>
          <p:nvPr>
            <p:ph type="sldNum" sz="quarter" idx="5"/>
          </p:nvPr>
        </p:nvSpPr>
        <p:spPr/>
        <p:txBody>
          <a:bodyPr/>
          <a:lstStyle/>
          <a:p>
            <a:fld id="{B3EBFFA4-05C9-42E2-9638-5799A2FE3B43}" type="slidenum">
              <a:rPr lang="pt-BR" smtClean="0"/>
              <a:t>15</a:t>
            </a:fld>
            <a:endParaRPr lang="pt-BR"/>
          </a:p>
        </p:txBody>
      </p:sp>
    </p:spTree>
    <p:extLst>
      <p:ext uri="{BB962C8B-B14F-4D97-AF65-F5344CB8AC3E}">
        <p14:creationId xmlns:p14="http://schemas.microsoft.com/office/powerpoint/2010/main" val="3453572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8EDBE-24B0-3BBC-76B5-65A5197FE2D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48430DC-30E7-DDF9-B7A0-24B1B7E7F3EF}"/>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7AC9484C-4C17-C493-ABC7-C3693D87F1A2}"/>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B2013B86-3A7D-07D9-34F9-A0621B048B30}"/>
              </a:ext>
            </a:extLst>
          </p:cNvPr>
          <p:cNvSpPr>
            <a:spLocks noGrp="1"/>
          </p:cNvSpPr>
          <p:nvPr>
            <p:ph type="sldNum" sz="quarter" idx="5"/>
          </p:nvPr>
        </p:nvSpPr>
        <p:spPr/>
        <p:txBody>
          <a:bodyPr/>
          <a:lstStyle/>
          <a:p>
            <a:fld id="{B3EBFFA4-05C9-42E2-9638-5799A2FE3B43}" type="slidenum">
              <a:rPr lang="pt-BR" smtClean="0"/>
              <a:t>16</a:t>
            </a:fld>
            <a:endParaRPr lang="pt-BR"/>
          </a:p>
        </p:txBody>
      </p:sp>
    </p:spTree>
    <p:extLst>
      <p:ext uri="{BB962C8B-B14F-4D97-AF65-F5344CB8AC3E}">
        <p14:creationId xmlns:p14="http://schemas.microsoft.com/office/powerpoint/2010/main" val="1815739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F3761-AED1-5788-FBA7-F02540EDF6D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E171A39-C82B-7A18-666E-D9F399F15C57}"/>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0DBB30CF-1984-403F-6607-5835D997A60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F907316D-9D48-80FF-5EDD-9436B328EF3A}"/>
              </a:ext>
            </a:extLst>
          </p:cNvPr>
          <p:cNvSpPr>
            <a:spLocks noGrp="1"/>
          </p:cNvSpPr>
          <p:nvPr>
            <p:ph type="sldNum" sz="quarter" idx="5"/>
          </p:nvPr>
        </p:nvSpPr>
        <p:spPr/>
        <p:txBody>
          <a:bodyPr/>
          <a:lstStyle/>
          <a:p>
            <a:fld id="{B3EBFFA4-05C9-42E2-9638-5799A2FE3B43}" type="slidenum">
              <a:rPr lang="pt-BR" smtClean="0"/>
              <a:t>17</a:t>
            </a:fld>
            <a:endParaRPr lang="pt-BR"/>
          </a:p>
        </p:txBody>
      </p:sp>
    </p:spTree>
    <p:extLst>
      <p:ext uri="{BB962C8B-B14F-4D97-AF65-F5344CB8AC3E}">
        <p14:creationId xmlns:p14="http://schemas.microsoft.com/office/powerpoint/2010/main" val="3538996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592A1-487E-F8E3-779A-75A5978EF0F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C16D141-382D-DC52-A098-AB4DA3EBDCBE}"/>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586E0F85-55A4-3E2B-C32C-2489A49B5A64}"/>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1D30C3D0-E205-A832-6853-20454B297A6B}"/>
              </a:ext>
            </a:extLst>
          </p:cNvPr>
          <p:cNvSpPr>
            <a:spLocks noGrp="1"/>
          </p:cNvSpPr>
          <p:nvPr>
            <p:ph type="sldNum" sz="quarter" idx="5"/>
          </p:nvPr>
        </p:nvSpPr>
        <p:spPr/>
        <p:txBody>
          <a:bodyPr/>
          <a:lstStyle/>
          <a:p>
            <a:fld id="{B3EBFFA4-05C9-42E2-9638-5799A2FE3B43}" type="slidenum">
              <a:rPr lang="pt-BR" smtClean="0"/>
              <a:t>18</a:t>
            </a:fld>
            <a:endParaRPr lang="pt-BR"/>
          </a:p>
        </p:txBody>
      </p:sp>
    </p:spTree>
    <p:extLst>
      <p:ext uri="{BB962C8B-B14F-4D97-AF65-F5344CB8AC3E}">
        <p14:creationId xmlns:p14="http://schemas.microsoft.com/office/powerpoint/2010/main" val="3796175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0A221-E607-E64A-5F4A-97C1565F79E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1B3086F-840D-6FEA-C9DF-6C2A67814A1A}"/>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965D8CBC-D5D3-C9BB-2304-65F6DE69836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36A0A7CC-7438-554D-4BD2-6254FAE54716}"/>
              </a:ext>
            </a:extLst>
          </p:cNvPr>
          <p:cNvSpPr>
            <a:spLocks noGrp="1"/>
          </p:cNvSpPr>
          <p:nvPr>
            <p:ph type="sldNum" sz="quarter" idx="5"/>
          </p:nvPr>
        </p:nvSpPr>
        <p:spPr/>
        <p:txBody>
          <a:bodyPr/>
          <a:lstStyle/>
          <a:p>
            <a:fld id="{B3EBFFA4-05C9-42E2-9638-5799A2FE3B43}" type="slidenum">
              <a:rPr lang="pt-BR" smtClean="0"/>
              <a:t>19</a:t>
            </a:fld>
            <a:endParaRPr lang="pt-BR"/>
          </a:p>
        </p:txBody>
      </p:sp>
    </p:spTree>
    <p:extLst>
      <p:ext uri="{BB962C8B-B14F-4D97-AF65-F5344CB8AC3E}">
        <p14:creationId xmlns:p14="http://schemas.microsoft.com/office/powerpoint/2010/main" val="93402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0" y="514350"/>
            <a:ext cx="4573588" cy="257175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B3EBFFA4-05C9-42E2-9638-5799A2FE3B43}" type="slidenum">
              <a:rPr lang="pt-BR" smtClean="0"/>
              <a:t>2</a:t>
            </a:fld>
            <a:endParaRPr lang="pt-BR"/>
          </a:p>
        </p:txBody>
      </p:sp>
    </p:spTree>
    <p:extLst>
      <p:ext uri="{BB962C8B-B14F-4D97-AF65-F5344CB8AC3E}">
        <p14:creationId xmlns:p14="http://schemas.microsoft.com/office/powerpoint/2010/main" val="884685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8EDBE-24B0-3BBC-76B5-65A5197FE2D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48430DC-30E7-DDF9-B7A0-24B1B7E7F3EF}"/>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7AC9484C-4C17-C493-ABC7-C3693D87F1A2}"/>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B2013B86-3A7D-07D9-34F9-A0621B048B30}"/>
              </a:ext>
            </a:extLst>
          </p:cNvPr>
          <p:cNvSpPr>
            <a:spLocks noGrp="1"/>
          </p:cNvSpPr>
          <p:nvPr>
            <p:ph type="sldNum" sz="quarter" idx="5"/>
          </p:nvPr>
        </p:nvSpPr>
        <p:spPr/>
        <p:txBody>
          <a:bodyPr/>
          <a:lstStyle/>
          <a:p>
            <a:fld id="{B3EBFFA4-05C9-42E2-9638-5799A2FE3B43}" type="slidenum">
              <a:rPr lang="pt-BR" smtClean="0"/>
              <a:t>20</a:t>
            </a:fld>
            <a:endParaRPr lang="pt-BR"/>
          </a:p>
        </p:txBody>
      </p:sp>
    </p:spTree>
    <p:extLst>
      <p:ext uri="{BB962C8B-B14F-4D97-AF65-F5344CB8AC3E}">
        <p14:creationId xmlns:p14="http://schemas.microsoft.com/office/powerpoint/2010/main" val="620974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B0D33-315D-ADEE-4243-A72B43C5759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0E708B5-B8C0-FD7D-EB27-EB63F89DD725}"/>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75EE559A-D482-AE01-4CB1-988620770FF1}"/>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C110485-98DD-13D0-517B-8D00F6F0C0E3}"/>
              </a:ext>
            </a:extLst>
          </p:cNvPr>
          <p:cNvSpPr>
            <a:spLocks noGrp="1"/>
          </p:cNvSpPr>
          <p:nvPr>
            <p:ph type="sldNum" sz="quarter" idx="5"/>
          </p:nvPr>
        </p:nvSpPr>
        <p:spPr/>
        <p:txBody>
          <a:bodyPr/>
          <a:lstStyle/>
          <a:p>
            <a:fld id="{B3EBFFA4-05C9-42E2-9638-5799A2FE3B43}" type="slidenum">
              <a:rPr lang="pt-BR" smtClean="0"/>
              <a:t>21</a:t>
            </a:fld>
            <a:endParaRPr lang="pt-BR"/>
          </a:p>
        </p:txBody>
      </p:sp>
    </p:spTree>
    <p:extLst>
      <p:ext uri="{BB962C8B-B14F-4D97-AF65-F5344CB8AC3E}">
        <p14:creationId xmlns:p14="http://schemas.microsoft.com/office/powerpoint/2010/main" val="1124648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07E28-6865-6C0F-B118-B530EFD82A9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AFCE659-EB40-32CC-8B28-F39CD3769161}"/>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E7FFC450-498F-5D06-A3C0-FD939F4CBECB}"/>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75723FEB-71DD-74CC-0E4E-0E420F3349CB}"/>
              </a:ext>
            </a:extLst>
          </p:cNvPr>
          <p:cNvSpPr>
            <a:spLocks noGrp="1"/>
          </p:cNvSpPr>
          <p:nvPr>
            <p:ph type="sldNum" sz="quarter" idx="5"/>
          </p:nvPr>
        </p:nvSpPr>
        <p:spPr/>
        <p:txBody>
          <a:bodyPr/>
          <a:lstStyle/>
          <a:p>
            <a:fld id="{B3EBFFA4-05C9-42E2-9638-5799A2FE3B43}" type="slidenum">
              <a:rPr lang="pt-BR" smtClean="0"/>
              <a:t>22</a:t>
            </a:fld>
            <a:endParaRPr lang="pt-BR"/>
          </a:p>
        </p:txBody>
      </p:sp>
    </p:spTree>
    <p:extLst>
      <p:ext uri="{BB962C8B-B14F-4D97-AF65-F5344CB8AC3E}">
        <p14:creationId xmlns:p14="http://schemas.microsoft.com/office/powerpoint/2010/main" val="3052743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8EDBE-24B0-3BBC-76B5-65A5197FE2D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48430DC-30E7-DDF9-B7A0-24B1B7E7F3EF}"/>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7AC9484C-4C17-C493-ABC7-C3693D87F1A2}"/>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B2013B86-3A7D-07D9-34F9-A0621B048B30}"/>
              </a:ext>
            </a:extLst>
          </p:cNvPr>
          <p:cNvSpPr>
            <a:spLocks noGrp="1"/>
          </p:cNvSpPr>
          <p:nvPr>
            <p:ph type="sldNum" sz="quarter" idx="5"/>
          </p:nvPr>
        </p:nvSpPr>
        <p:spPr/>
        <p:txBody>
          <a:bodyPr/>
          <a:lstStyle/>
          <a:p>
            <a:fld id="{B3EBFFA4-05C9-42E2-9638-5799A2FE3B43}" type="slidenum">
              <a:rPr lang="pt-BR" smtClean="0"/>
              <a:t>23</a:t>
            </a:fld>
            <a:endParaRPr lang="pt-BR"/>
          </a:p>
        </p:txBody>
      </p:sp>
    </p:spTree>
    <p:extLst>
      <p:ext uri="{BB962C8B-B14F-4D97-AF65-F5344CB8AC3E}">
        <p14:creationId xmlns:p14="http://schemas.microsoft.com/office/powerpoint/2010/main" val="2558528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72587-9604-61EB-0877-79CB39D8B4C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0184355-B612-BC3A-51D0-C425BDAE42A3}"/>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0C84A49F-B92D-8D50-90A4-0489A6B76DE4}"/>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9352110-51CC-13BE-88A5-71648318FF7E}"/>
              </a:ext>
            </a:extLst>
          </p:cNvPr>
          <p:cNvSpPr>
            <a:spLocks noGrp="1"/>
          </p:cNvSpPr>
          <p:nvPr>
            <p:ph type="sldNum" sz="quarter" idx="5"/>
          </p:nvPr>
        </p:nvSpPr>
        <p:spPr/>
        <p:txBody>
          <a:bodyPr/>
          <a:lstStyle/>
          <a:p>
            <a:fld id="{B3EBFFA4-05C9-42E2-9638-5799A2FE3B43}" type="slidenum">
              <a:rPr lang="pt-BR" smtClean="0"/>
              <a:t>24</a:t>
            </a:fld>
            <a:endParaRPr lang="pt-BR"/>
          </a:p>
        </p:txBody>
      </p:sp>
    </p:spTree>
    <p:extLst>
      <p:ext uri="{BB962C8B-B14F-4D97-AF65-F5344CB8AC3E}">
        <p14:creationId xmlns:p14="http://schemas.microsoft.com/office/powerpoint/2010/main" val="1924166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A76D4-466D-7C2B-D377-E48B17EEFAD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F11E41D-08FB-12A4-7386-B339B5BE17F5}"/>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531BD668-E62B-1D74-9ECD-35D90C7F7E8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A4BA778-7F09-2F0F-DC6F-F73D04BE0C96}"/>
              </a:ext>
            </a:extLst>
          </p:cNvPr>
          <p:cNvSpPr>
            <a:spLocks noGrp="1"/>
          </p:cNvSpPr>
          <p:nvPr>
            <p:ph type="sldNum" sz="quarter" idx="5"/>
          </p:nvPr>
        </p:nvSpPr>
        <p:spPr/>
        <p:txBody>
          <a:bodyPr/>
          <a:lstStyle/>
          <a:p>
            <a:fld id="{B3EBFFA4-05C9-42E2-9638-5799A2FE3B43}" type="slidenum">
              <a:rPr lang="pt-BR" smtClean="0"/>
              <a:t>25</a:t>
            </a:fld>
            <a:endParaRPr lang="pt-BR"/>
          </a:p>
        </p:txBody>
      </p:sp>
    </p:spTree>
    <p:extLst>
      <p:ext uri="{BB962C8B-B14F-4D97-AF65-F5344CB8AC3E}">
        <p14:creationId xmlns:p14="http://schemas.microsoft.com/office/powerpoint/2010/main" val="925338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8EDBE-24B0-3BBC-76B5-65A5197FE2D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48430DC-30E7-DDF9-B7A0-24B1B7E7F3EF}"/>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7AC9484C-4C17-C493-ABC7-C3693D87F1A2}"/>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B2013B86-3A7D-07D9-34F9-A0621B048B30}"/>
              </a:ext>
            </a:extLst>
          </p:cNvPr>
          <p:cNvSpPr>
            <a:spLocks noGrp="1"/>
          </p:cNvSpPr>
          <p:nvPr>
            <p:ph type="sldNum" sz="quarter" idx="5"/>
          </p:nvPr>
        </p:nvSpPr>
        <p:spPr/>
        <p:txBody>
          <a:bodyPr/>
          <a:lstStyle/>
          <a:p>
            <a:fld id="{B3EBFFA4-05C9-42E2-9638-5799A2FE3B43}" type="slidenum">
              <a:rPr lang="pt-BR" smtClean="0"/>
              <a:t>26</a:t>
            </a:fld>
            <a:endParaRPr lang="pt-BR"/>
          </a:p>
        </p:txBody>
      </p:sp>
    </p:spTree>
    <p:extLst>
      <p:ext uri="{BB962C8B-B14F-4D97-AF65-F5344CB8AC3E}">
        <p14:creationId xmlns:p14="http://schemas.microsoft.com/office/powerpoint/2010/main" val="3060223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BF904-29C6-7F7E-6952-8509FA5A4A7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2D1CF15-14DA-8B4D-3F34-2A1F801A2B38}"/>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BC27AF6E-E583-B2D5-0FF6-BC165A4D33CB}"/>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9E9C2039-A247-D1FB-B0D5-F265B8EE1444}"/>
              </a:ext>
            </a:extLst>
          </p:cNvPr>
          <p:cNvSpPr>
            <a:spLocks noGrp="1"/>
          </p:cNvSpPr>
          <p:nvPr>
            <p:ph type="sldNum" sz="quarter" idx="5"/>
          </p:nvPr>
        </p:nvSpPr>
        <p:spPr/>
        <p:txBody>
          <a:bodyPr/>
          <a:lstStyle/>
          <a:p>
            <a:fld id="{B3EBFFA4-05C9-42E2-9638-5799A2FE3B43}" type="slidenum">
              <a:rPr lang="pt-BR" smtClean="0"/>
              <a:t>27</a:t>
            </a:fld>
            <a:endParaRPr lang="pt-BR"/>
          </a:p>
        </p:txBody>
      </p:sp>
    </p:spTree>
    <p:extLst>
      <p:ext uri="{BB962C8B-B14F-4D97-AF65-F5344CB8AC3E}">
        <p14:creationId xmlns:p14="http://schemas.microsoft.com/office/powerpoint/2010/main" val="852650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F9F43-2BCD-D7A4-52C4-F030290BCF2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DCB10B7-A03A-BE92-BB26-E94E984396BE}"/>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5C2FFBF4-3E8A-F19A-33C8-DCF94222C861}"/>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E9C901F1-E2C8-B10A-95EB-431EECE7B180}"/>
              </a:ext>
            </a:extLst>
          </p:cNvPr>
          <p:cNvSpPr>
            <a:spLocks noGrp="1"/>
          </p:cNvSpPr>
          <p:nvPr>
            <p:ph type="sldNum" sz="quarter" idx="5"/>
          </p:nvPr>
        </p:nvSpPr>
        <p:spPr/>
        <p:txBody>
          <a:bodyPr/>
          <a:lstStyle/>
          <a:p>
            <a:fld id="{B3EBFFA4-05C9-42E2-9638-5799A2FE3B43}" type="slidenum">
              <a:rPr lang="pt-BR" smtClean="0"/>
              <a:t>28</a:t>
            </a:fld>
            <a:endParaRPr lang="pt-BR"/>
          </a:p>
        </p:txBody>
      </p:sp>
    </p:spTree>
    <p:extLst>
      <p:ext uri="{BB962C8B-B14F-4D97-AF65-F5344CB8AC3E}">
        <p14:creationId xmlns:p14="http://schemas.microsoft.com/office/powerpoint/2010/main" val="2698571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62E81-A5DE-94E6-0360-13F47E09567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0EDA73C-CEFD-9073-4092-DB5DAB96D53D}"/>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CD142FCA-B0A6-1F14-33C8-61E30203F3E7}"/>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78C8EA0-FAA4-EFA8-A3FE-74DA8DCFBE9A}"/>
              </a:ext>
            </a:extLst>
          </p:cNvPr>
          <p:cNvSpPr>
            <a:spLocks noGrp="1"/>
          </p:cNvSpPr>
          <p:nvPr>
            <p:ph type="sldNum" sz="quarter" idx="5"/>
          </p:nvPr>
        </p:nvSpPr>
        <p:spPr/>
        <p:txBody>
          <a:bodyPr/>
          <a:lstStyle/>
          <a:p>
            <a:fld id="{B3EBFFA4-05C9-42E2-9638-5799A2FE3B43}" type="slidenum">
              <a:rPr lang="pt-BR" smtClean="0"/>
              <a:t>29</a:t>
            </a:fld>
            <a:endParaRPr lang="pt-BR"/>
          </a:p>
        </p:txBody>
      </p:sp>
    </p:spTree>
    <p:extLst>
      <p:ext uri="{BB962C8B-B14F-4D97-AF65-F5344CB8AC3E}">
        <p14:creationId xmlns:p14="http://schemas.microsoft.com/office/powerpoint/2010/main" val="1470518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7999E-DD8C-6815-CAE4-DD3BF79D70A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608058B-3719-A009-DB34-8C1B95162114}"/>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3A037361-14D8-033B-8267-0EAEDAF0D560}"/>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41F67753-45BA-5BDA-2350-21C167221975}"/>
              </a:ext>
            </a:extLst>
          </p:cNvPr>
          <p:cNvSpPr>
            <a:spLocks noGrp="1"/>
          </p:cNvSpPr>
          <p:nvPr>
            <p:ph type="sldNum" sz="quarter" idx="5"/>
          </p:nvPr>
        </p:nvSpPr>
        <p:spPr/>
        <p:txBody>
          <a:bodyPr/>
          <a:lstStyle/>
          <a:p>
            <a:fld id="{B3EBFFA4-05C9-42E2-9638-5799A2FE3B43}" type="slidenum">
              <a:rPr lang="pt-BR" smtClean="0"/>
              <a:t>3</a:t>
            </a:fld>
            <a:endParaRPr lang="pt-BR"/>
          </a:p>
        </p:txBody>
      </p:sp>
    </p:spTree>
    <p:extLst>
      <p:ext uri="{BB962C8B-B14F-4D97-AF65-F5344CB8AC3E}">
        <p14:creationId xmlns:p14="http://schemas.microsoft.com/office/powerpoint/2010/main" val="1455477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424A0-C5DA-FF80-F8C1-6ED501C1F02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583EA0A-5A73-E4ED-F7F3-D80FD5F52615}"/>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E3D679F4-9F9D-3AD9-C062-ABC31586F84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F3706B0-26AB-04C9-BDF0-5B9D1BD49111}"/>
              </a:ext>
            </a:extLst>
          </p:cNvPr>
          <p:cNvSpPr>
            <a:spLocks noGrp="1"/>
          </p:cNvSpPr>
          <p:nvPr>
            <p:ph type="sldNum" sz="quarter" idx="5"/>
          </p:nvPr>
        </p:nvSpPr>
        <p:spPr/>
        <p:txBody>
          <a:bodyPr/>
          <a:lstStyle/>
          <a:p>
            <a:fld id="{B3EBFFA4-05C9-42E2-9638-5799A2FE3B43}" type="slidenum">
              <a:rPr lang="pt-BR" smtClean="0"/>
              <a:t>30</a:t>
            </a:fld>
            <a:endParaRPr lang="pt-BR"/>
          </a:p>
        </p:txBody>
      </p:sp>
    </p:spTree>
    <p:extLst>
      <p:ext uri="{BB962C8B-B14F-4D97-AF65-F5344CB8AC3E}">
        <p14:creationId xmlns:p14="http://schemas.microsoft.com/office/powerpoint/2010/main" val="3481649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E4C32-2D8A-B485-1700-27390B21942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A1CBCF8-051F-8CF5-E163-71D45BC8CF60}"/>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4D4B61F5-5ED5-5DE8-BFA0-846CA2CDF310}"/>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9F4FE2D-7E13-9CC2-371D-7026EC403B00}"/>
              </a:ext>
            </a:extLst>
          </p:cNvPr>
          <p:cNvSpPr>
            <a:spLocks noGrp="1"/>
          </p:cNvSpPr>
          <p:nvPr>
            <p:ph type="sldNum" sz="quarter" idx="5"/>
          </p:nvPr>
        </p:nvSpPr>
        <p:spPr/>
        <p:txBody>
          <a:bodyPr/>
          <a:lstStyle/>
          <a:p>
            <a:fld id="{B3EBFFA4-05C9-42E2-9638-5799A2FE3B43}" type="slidenum">
              <a:rPr lang="pt-BR" smtClean="0"/>
              <a:t>31</a:t>
            </a:fld>
            <a:endParaRPr lang="pt-BR"/>
          </a:p>
        </p:txBody>
      </p:sp>
    </p:spTree>
    <p:extLst>
      <p:ext uri="{BB962C8B-B14F-4D97-AF65-F5344CB8AC3E}">
        <p14:creationId xmlns:p14="http://schemas.microsoft.com/office/powerpoint/2010/main" val="3278432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93fd3ad41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93fd3ad41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3734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AC6AD-C70F-4DCA-984D-3CB338CC9CD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2E22A3E-4C27-9197-CC65-33DAD299C97D}"/>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1A6953F4-409A-E5A4-17D9-436FC2D8D7DB}"/>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CA1DBBC-1B53-F261-C8F5-6F3B42D400E4}"/>
              </a:ext>
            </a:extLst>
          </p:cNvPr>
          <p:cNvSpPr>
            <a:spLocks noGrp="1"/>
          </p:cNvSpPr>
          <p:nvPr>
            <p:ph type="sldNum" sz="quarter" idx="5"/>
          </p:nvPr>
        </p:nvSpPr>
        <p:spPr/>
        <p:txBody>
          <a:bodyPr/>
          <a:lstStyle/>
          <a:p>
            <a:fld id="{B3EBFFA4-05C9-42E2-9638-5799A2FE3B43}" type="slidenum">
              <a:rPr lang="pt-BR" smtClean="0"/>
              <a:t>4</a:t>
            </a:fld>
            <a:endParaRPr lang="pt-BR"/>
          </a:p>
        </p:txBody>
      </p:sp>
    </p:spTree>
    <p:extLst>
      <p:ext uri="{BB962C8B-B14F-4D97-AF65-F5344CB8AC3E}">
        <p14:creationId xmlns:p14="http://schemas.microsoft.com/office/powerpoint/2010/main" val="4221996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0" y="514350"/>
            <a:ext cx="4573588" cy="257175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B3EBFFA4-05C9-42E2-9638-5799A2FE3B43}" type="slidenum">
              <a:rPr lang="pt-BR" smtClean="0"/>
              <a:t>5</a:t>
            </a:fld>
            <a:endParaRPr lang="pt-BR"/>
          </a:p>
        </p:txBody>
      </p:sp>
    </p:spTree>
    <p:extLst>
      <p:ext uri="{BB962C8B-B14F-4D97-AF65-F5344CB8AC3E}">
        <p14:creationId xmlns:p14="http://schemas.microsoft.com/office/powerpoint/2010/main" val="2895021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63292-638B-43A9-6279-B7B54BAF0CB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ADFC67B-A6C9-F346-1C28-295F391383F4}"/>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EB962D79-5533-EB22-8591-FCC01F342A32}"/>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49EBEB7-CCC3-B4D6-5EB5-E186823058D0}"/>
              </a:ext>
            </a:extLst>
          </p:cNvPr>
          <p:cNvSpPr>
            <a:spLocks noGrp="1"/>
          </p:cNvSpPr>
          <p:nvPr>
            <p:ph type="sldNum" sz="quarter" idx="5"/>
          </p:nvPr>
        </p:nvSpPr>
        <p:spPr/>
        <p:txBody>
          <a:bodyPr/>
          <a:lstStyle/>
          <a:p>
            <a:fld id="{B3EBFFA4-05C9-42E2-9638-5799A2FE3B43}" type="slidenum">
              <a:rPr lang="pt-BR" smtClean="0"/>
              <a:t>6</a:t>
            </a:fld>
            <a:endParaRPr lang="pt-BR"/>
          </a:p>
        </p:txBody>
      </p:sp>
    </p:spTree>
    <p:extLst>
      <p:ext uri="{BB962C8B-B14F-4D97-AF65-F5344CB8AC3E}">
        <p14:creationId xmlns:p14="http://schemas.microsoft.com/office/powerpoint/2010/main" val="72391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1E4FA-7446-4A5B-A5AA-17C94CA1AF3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98F16DC-9058-9A7E-60FA-F1B3E9D156BF}"/>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6D00035B-CBF8-109C-6056-F7EC0CE7E59B}"/>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CE1CEB70-6D6F-A779-2B47-1E01E5D37D39}"/>
              </a:ext>
            </a:extLst>
          </p:cNvPr>
          <p:cNvSpPr>
            <a:spLocks noGrp="1"/>
          </p:cNvSpPr>
          <p:nvPr>
            <p:ph type="sldNum" sz="quarter" idx="5"/>
          </p:nvPr>
        </p:nvSpPr>
        <p:spPr/>
        <p:txBody>
          <a:bodyPr/>
          <a:lstStyle/>
          <a:p>
            <a:fld id="{B3EBFFA4-05C9-42E2-9638-5799A2FE3B43}" type="slidenum">
              <a:rPr lang="pt-BR" smtClean="0"/>
              <a:t>7</a:t>
            </a:fld>
            <a:endParaRPr lang="pt-BR"/>
          </a:p>
        </p:txBody>
      </p:sp>
    </p:spTree>
    <p:extLst>
      <p:ext uri="{BB962C8B-B14F-4D97-AF65-F5344CB8AC3E}">
        <p14:creationId xmlns:p14="http://schemas.microsoft.com/office/powerpoint/2010/main" val="2276406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6BFC5-DFC8-FACD-71CA-A22251D8848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8B957E9-D3D3-D0FC-C788-FD05602CE783}"/>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8A28F65A-4B56-84CE-95BC-B00D9ECEFC7E}"/>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A018303D-6A85-DA91-A40E-ECCC2EA114F5}"/>
              </a:ext>
            </a:extLst>
          </p:cNvPr>
          <p:cNvSpPr>
            <a:spLocks noGrp="1"/>
          </p:cNvSpPr>
          <p:nvPr>
            <p:ph type="sldNum" sz="quarter" idx="5"/>
          </p:nvPr>
        </p:nvSpPr>
        <p:spPr/>
        <p:txBody>
          <a:bodyPr/>
          <a:lstStyle/>
          <a:p>
            <a:fld id="{B3EBFFA4-05C9-42E2-9638-5799A2FE3B43}" type="slidenum">
              <a:rPr lang="pt-BR" smtClean="0"/>
              <a:t>8</a:t>
            </a:fld>
            <a:endParaRPr lang="pt-BR"/>
          </a:p>
        </p:txBody>
      </p:sp>
    </p:spTree>
    <p:extLst>
      <p:ext uri="{BB962C8B-B14F-4D97-AF65-F5344CB8AC3E}">
        <p14:creationId xmlns:p14="http://schemas.microsoft.com/office/powerpoint/2010/main" val="3672600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8EDBE-24B0-3BBC-76B5-65A5197FE2D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48430DC-30E7-DDF9-B7A0-24B1B7E7F3EF}"/>
              </a:ext>
            </a:extLst>
          </p:cNvPr>
          <p:cNvSpPr>
            <a:spLocks noGrp="1" noRot="1" noChangeAspect="1"/>
          </p:cNvSpPr>
          <p:nvPr>
            <p:ph type="sldImg"/>
          </p:nvPr>
        </p:nvSpPr>
        <p:spPr>
          <a:xfrm>
            <a:off x="3810000" y="514350"/>
            <a:ext cx="4573588" cy="2571750"/>
          </a:xfrm>
        </p:spPr>
      </p:sp>
      <p:sp>
        <p:nvSpPr>
          <p:cNvPr id="3" name="Espaço Reservado para Anotações 2">
            <a:extLst>
              <a:ext uri="{FF2B5EF4-FFF2-40B4-BE49-F238E27FC236}">
                <a16:creationId xmlns:a16="http://schemas.microsoft.com/office/drawing/2014/main" id="{7AC9484C-4C17-C493-ABC7-C3693D87F1A2}"/>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B2013B86-3A7D-07D9-34F9-A0621B048B30}"/>
              </a:ext>
            </a:extLst>
          </p:cNvPr>
          <p:cNvSpPr>
            <a:spLocks noGrp="1"/>
          </p:cNvSpPr>
          <p:nvPr>
            <p:ph type="sldNum" sz="quarter" idx="5"/>
          </p:nvPr>
        </p:nvSpPr>
        <p:spPr/>
        <p:txBody>
          <a:bodyPr/>
          <a:lstStyle/>
          <a:p>
            <a:fld id="{B3EBFFA4-05C9-42E2-9638-5799A2FE3B43}" type="slidenum">
              <a:rPr lang="pt-BR" smtClean="0"/>
              <a:t>9</a:t>
            </a:fld>
            <a:endParaRPr lang="pt-BR"/>
          </a:p>
        </p:txBody>
      </p:sp>
    </p:spTree>
    <p:extLst>
      <p:ext uri="{BB962C8B-B14F-4D97-AF65-F5344CB8AC3E}">
        <p14:creationId xmlns:p14="http://schemas.microsoft.com/office/powerpoint/2010/main" val="2448209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Only" type="obj">
  <p:cSld name="OBJECT">
    <p:bg>
      <p:bgPr>
        <a:solidFill>
          <a:schemeClr val="lt1"/>
        </a:solidFill>
        <a:effectLst/>
      </p:bgPr>
    </p:bg>
    <p:spTree>
      <p:nvGrpSpPr>
        <p:cNvPr id="1" name="Shape 11"/>
        <p:cNvGrpSpPr/>
        <p:nvPr/>
      </p:nvGrpSpPr>
      <p:grpSpPr>
        <a:xfrm>
          <a:off x="0" y="0"/>
          <a:ext cx="0" cy="0"/>
          <a:chOff x="0" y="0"/>
          <a:chExt cx="0" cy="0"/>
        </a:xfrm>
      </p:grpSpPr>
      <p:sp>
        <p:nvSpPr>
          <p:cNvPr id="12" name="Google Shape;12;p41"/>
          <p:cNvSpPr/>
          <p:nvPr/>
        </p:nvSpPr>
        <p:spPr>
          <a:xfrm>
            <a:off x="0" y="0"/>
            <a:ext cx="12191999" cy="6857997"/>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41"/>
          <p:cNvSpPr txBox="1">
            <a:spLocks noGrp="1"/>
          </p:cNvSpPr>
          <p:nvPr>
            <p:ph type="title"/>
          </p:nvPr>
        </p:nvSpPr>
        <p:spPr>
          <a:xfrm>
            <a:off x="1199832" y="322199"/>
            <a:ext cx="9792335" cy="57531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1" i="0">
                <a:solidFill>
                  <a:srgbClr val="45545F"/>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41"/>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1"/>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1"/>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sz="1800" b="0" i="0" u="none" strike="noStrike" cap="none">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9CDA7-2D0B-8196-7074-FAB0791FBCE0}"/>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B580CCD7-FA15-F7A8-185F-F058FD3D96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BD034FC5-B4D3-608A-857C-5FB7CB64D4A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A53F524-5DE3-DCC5-73EB-F74C04B7A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EF7CF66-62F9-BD6D-B155-0CAB2C70AFFC}"/>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E2D42B74-0C11-C096-D17C-21C8E52AC8E2}"/>
              </a:ext>
            </a:extLst>
          </p:cNvPr>
          <p:cNvSpPr>
            <a:spLocks noGrp="1"/>
          </p:cNvSpPr>
          <p:nvPr>
            <p:ph type="dt" sz="half" idx="10"/>
          </p:nvPr>
        </p:nvSpPr>
        <p:spPr>
          <a:xfrm>
            <a:off x="838200" y="6356350"/>
            <a:ext cx="2743200" cy="365125"/>
          </a:xfrm>
          <a:prstGeom prst="rect">
            <a:avLst/>
          </a:prstGeom>
        </p:spPr>
        <p:txBody>
          <a:bodyPr/>
          <a:lstStyle/>
          <a:p>
            <a:fld id="{F2D9DA28-074D-449F-98D5-86E9D914A58C}" type="datetimeFigureOut">
              <a:rPr lang="pt-BR" smtClean="0"/>
              <a:t>01/04/2026</a:t>
            </a:fld>
            <a:endParaRPr lang="pt-BR"/>
          </a:p>
        </p:txBody>
      </p:sp>
      <p:sp>
        <p:nvSpPr>
          <p:cNvPr id="8" name="Espaço Reservado para Rodapé 7">
            <a:extLst>
              <a:ext uri="{FF2B5EF4-FFF2-40B4-BE49-F238E27FC236}">
                <a16:creationId xmlns:a16="http://schemas.microsoft.com/office/drawing/2014/main" id="{CF6A14F4-56DA-74AB-D35A-683D047CE0BA}"/>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9" name="Espaço Reservado para Número de Slide 8">
            <a:extLst>
              <a:ext uri="{FF2B5EF4-FFF2-40B4-BE49-F238E27FC236}">
                <a16:creationId xmlns:a16="http://schemas.microsoft.com/office/drawing/2014/main" id="{5CD5E712-1EA5-218C-9B7C-E11A31E44F99}"/>
              </a:ext>
            </a:extLst>
          </p:cNvPr>
          <p:cNvSpPr>
            <a:spLocks noGrp="1"/>
          </p:cNvSpPr>
          <p:nvPr>
            <p:ph type="sldNum" sz="quarter" idx="12"/>
          </p:nvPr>
        </p:nvSpPr>
        <p:spPr>
          <a:xfrm>
            <a:off x="8610600" y="6356350"/>
            <a:ext cx="2743200" cy="365125"/>
          </a:xfrm>
          <a:prstGeom prst="rect">
            <a:avLst/>
          </a:prstGeom>
        </p:spPr>
        <p:txBody>
          <a:bodyPr/>
          <a:lstStyle/>
          <a:p>
            <a:fld id="{5636AB86-2D3F-494B-807D-FCDA7E30FAC0}" type="slidenum">
              <a:rPr lang="pt-BR" smtClean="0"/>
              <a:t>‹nº›</a:t>
            </a:fld>
            <a:endParaRPr lang="pt-BR"/>
          </a:p>
        </p:txBody>
      </p:sp>
    </p:spTree>
    <p:extLst>
      <p:ext uri="{BB962C8B-B14F-4D97-AF65-F5344CB8AC3E}">
        <p14:creationId xmlns:p14="http://schemas.microsoft.com/office/powerpoint/2010/main" val="2927784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E01EF3-E6BB-2611-05B6-85388F09468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19B7D4C-77E7-4C1B-6EC9-AC75FEE78566}"/>
              </a:ext>
            </a:extLst>
          </p:cNvPr>
          <p:cNvSpPr>
            <a:spLocks noGrp="1"/>
          </p:cNvSpPr>
          <p:nvPr>
            <p:ph type="dt" sz="half" idx="10"/>
          </p:nvPr>
        </p:nvSpPr>
        <p:spPr>
          <a:xfrm>
            <a:off x="838200" y="6356350"/>
            <a:ext cx="2743200" cy="365125"/>
          </a:xfrm>
          <a:prstGeom prst="rect">
            <a:avLst/>
          </a:prstGeom>
        </p:spPr>
        <p:txBody>
          <a:bodyPr/>
          <a:lstStyle/>
          <a:p>
            <a:fld id="{F2D9DA28-074D-449F-98D5-86E9D914A58C}" type="datetimeFigureOut">
              <a:rPr lang="pt-BR" smtClean="0"/>
              <a:t>01/04/2026</a:t>
            </a:fld>
            <a:endParaRPr lang="pt-BR"/>
          </a:p>
        </p:txBody>
      </p:sp>
      <p:sp>
        <p:nvSpPr>
          <p:cNvPr id="4" name="Espaço Reservado para Rodapé 3">
            <a:extLst>
              <a:ext uri="{FF2B5EF4-FFF2-40B4-BE49-F238E27FC236}">
                <a16:creationId xmlns:a16="http://schemas.microsoft.com/office/drawing/2014/main" id="{BD27E6D8-1BA8-DD16-80F0-EC27DE2193AC}"/>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5" name="Espaço Reservado para Número de Slide 4">
            <a:extLst>
              <a:ext uri="{FF2B5EF4-FFF2-40B4-BE49-F238E27FC236}">
                <a16:creationId xmlns:a16="http://schemas.microsoft.com/office/drawing/2014/main" id="{50F641EC-25CC-BCFE-A8DE-A9C6CE1BE0DD}"/>
              </a:ext>
            </a:extLst>
          </p:cNvPr>
          <p:cNvSpPr>
            <a:spLocks noGrp="1"/>
          </p:cNvSpPr>
          <p:nvPr>
            <p:ph type="sldNum" sz="quarter" idx="12"/>
          </p:nvPr>
        </p:nvSpPr>
        <p:spPr>
          <a:xfrm>
            <a:off x="8610600" y="6356350"/>
            <a:ext cx="2743200" cy="365125"/>
          </a:xfrm>
          <a:prstGeom prst="rect">
            <a:avLst/>
          </a:prstGeom>
        </p:spPr>
        <p:txBody>
          <a:bodyPr/>
          <a:lstStyle/>
          <a:p>
            <a:fld id="{5636AB86-2D3F-494B-807D-FCDA7E30FAC0}" type="slidenum">
              <a:rPr lang="pt-BR" smtClean="0"/>
              <a:t>‹nº›</a:t>
            </a:fld>
            <a:endParaRPr lang="pt-BR"/>
          </a:p>
        </p:txBody>
      </p:sp>
    </p:spTree>
    <p:extLst>
      <p:ext uri="{BB962C8B-B14F-4D97-AF65-F5344CB8AC3E}">
        <p14:creationId xmlns:p14="http://schemas.microsoft.com/office/powerpoint/2010/main" val="1725362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38776B8-6BA3-3E8C-5C31-4161E4AEFB4E}"/>
              </a:ext>
            </a:extLst>
          </p:cNvPr>
          <p:cNvSpPr>
            <a:spLocks noGrp="1"/>
          </p:cNvSpPr>
          <p:nvPr>
            <p:ph type="dt" sz="half" idx="10"/>
          </p:nvPr>
        </p:nvSpPr>
        <p:spPr>
          <a:xfrm>
            <a:off x="838200" y="6356350"/>
            <a:ext cx="2743200" cy="365125"/>
          </a:xfrm>
          <a:prstGeom prst="rect">
            <a:avLst/>
          </a:prstGeom>
        </p:spPr>
        <p:txBody>
          <a:bodyPr/>
          <a:lstStyle/>
          <a:p>
            <a:fld id="{F2D9DA28-074D-449F-98D5-86E9D914A58C}" type="datetimeFigureOut">
              <a:rPr lang="pt-BR" smtClean="0"/>
              <a:t>01/04/2026</a:t>
            </a:fld>
            <a:endParaRPr lang="pt-BR"/>
          </a:p>
        </p:txBody>
      </p:sp>
      <p:sp>
        <p:nvSpPr>
          <p:cNvPr id="3" name="Espaço Reservado para Rodapé 2">
            <a:extLst>
              <a:ext uri="{FF2B5EF4-FFF2-40B4-BE49-F238E27FC236}">
                <a16:creationId xmlns:a16="http://schemas.microsoft.com/office/drawing/2014/main" id="{03771B25-F6D4-2FA1-284C-912EA7EADD2C}"/>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4" name="Espaço Reservado para Número de Slide 3">
            <a:extLst>
              <a:ext uri="{FF2B5EF4-FFF2-40B4-BE49-F238E27FC236}">
                <a16:creationId xmlns:a16="http://schemas.microsoft.com/office/drawing/2014/main" id="{290D0948-E72C-25B4-3B16-475E58F26293}"/>
              </a:ext>
            </a:extLst>
          </p:cNvPr>
          <p:cNvSpPr>
            <a:spLocks noGrp="1"/>
          </p:cNvSpPr>
          <p:nvPr>
            <p:ph type="sldNum" sz="quarter" idx="12"/>
          </p:nvPr>
        </p:nvSpPr>
        <p:spPr>
          <a:xfrm>
            <a:off x="8610600" y="6356350"/>
            <a:ext cx="2743200" cy="365125"/>
          </a:xfrm>
          <a:prstGeom prst="rect">
            <a:avLst/>
          </a:prstGeom>
        </p:spPr>
        <p:txBody>
          <a:bodyPr/>
          <a:lstStyle/>
          <a:p>
            <a:fld id="{5636AB86-2D3F-494B-807D-FCDA7E30FAC0}" type="slidenum">
              <a:rPr lang="pt-BR" smtClean="0"/>
              <a:t>‹nº›</a:t>
            </a:fld>
            <a:endParaRPr lang="pt-BR"/>
          </a:p>
        </p:txBody>
      </p:sp>
    </p:spTree>
    <p:extLst>
      <p:ext uri="{BB962C8B-B14F-4D97-AF65-F5344CB8AC3E}">
        <p14:creationId xmlns:p14="http://schemas.microsoft.com/office/powerpoint/2010/main" val="3994592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77BFD-9704-8E53-253C-D06249168E5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9808E6E-373E-B99A-0447-271B368E77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B058478-74A7-6DF4-44F0-B431F23B8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1F2C716-6934-1CA3-039D-6B9E670A1741}"/>
              </a:ext>
            </a:extLst>
          </p:cNvPr>
          <p:cNvSpPr>
            <a:spLocks noGrp="1"/>
          </p:cNvSpPr>
          <p:nvPr>
            <p:ph type="dt" sz="half" idx="10"/>
          </p:nvPr>
        </p:nvSpPr>
        <p:spPr>
          <a:xfrm>
            <a:off x="838200" y="6356350"/>
            <a:ext cx="2743200" cy="365125"/>
          </a:xfrm>
          <a:prstGeom prst="rect">
            <a:avLst/>
          </a:prstGeom>
        </p:spPr>
        <p:txBody>
          <a:bodyPr/>
          <a:lstStyle/>
          <a:p>
            <a:fld id="{F2D9DA28-074D-449F-98D5-86E9D914A58C}" type="datetimeFigureOut">
              <a:rPr lang="pt-BR" smtClean="0"/>
              <a:t>01/04/2026</a:t>
            </a:fld>
            <a:endParaRPr lang="pt-BR"/>
          </a:p>
        </p:txBody>
      </p:sp>
      <p:sp>
        <p:nvSpPr>
          <p:cNvPr id="6" name="Espaço Reservado para Rodapé 5">
            <a:extLst>
              <a:ext uri="{FF2B5EF4-FFF2-40B4-BE49-F238E27FC236}">
                <a16:creationId xmlns:a16="http://schemas.microsoft.com/office/drawing/2014/main" id="{8F3F9DE7-A4B1-F97E-EC16-299A48EAC03A}"/>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43939B6A-FE2F-AFC5-AF90-A61580232EAE}"/>
              </a:ext>
            </a:extLst>
          </p:cNvPr>
          <p:cNvSpPr>
            <a:spLocks noGrp="1"/>
          </p:cNvSpPr>
          <p:nvPr>
            <p:ph type="sldNum" sz="quarter" idx="12"/>
          </p:nvPr>
        </p:nvSpPr>
        <p:spPr>
          <a:xfrm>
            <a:off x="8610600" y="6356350"/>
            <a:ext cx="2743200" cy="365125"/>
          </a:xfrm>
          <a:prstGeom prst="rect">
            <a:avLst/>
          </a:prstGeom>
        </p:spPr>
        <p:txBody>
          <a:bodyPr/>
          <a:lstStyle/>
          <a:p>
            <a:fld id="{5636AB86-2D3F-494B-807D-FCDA7E30FAC0}" type="slidenum">
              <a:rPr lang="pt-BR" smtClean="0"/>
              <a:t>‹nº›</a:t>
            </a:fld>
            <a:endParaRPr lang="pt-BR"/>
          </a:p>
        </p:txBody>
      </p:sp>
    </p:spTree>
    <p:extLst>
      <p:ext uri="{BB962C8B-B14F-4D97-AF65-F5344CB8AC3E}">
        <p14:creationId xmlns:p14="http://schemas.microsoft.com/office/powerpoint/2010/main" val="3475745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8C61E-E1E3-2F1A-F6B4-08AE352211C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C13E309-A641-92F5-86F1-321AE7553B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541D103-B2E2-D78C-B894-C6D94EEA3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EEE3D15-D75C-C555-638C-F21BA03D01A7}"/>
              </a:ext>
            </a:extLst>
          </p:cNvPr>
          <p:cNvSpPr>
            <a:spLocks noGrp="1"/>
          </p:cNvSpPr>
          <p:nvPr>
            <p:ph type="dt" sz="half" idx="10"/>
          </p:nvPr>
        </p:nvSpPr>
        <p:spPr>
          <a:xfrm>
            <a:off x="838200" y="6356350"/>
            <a:ext cx="2743200" cy="365125"/>
          </a:xfrm>
          <a:prstGeom prst="rect">
            <a:avLst/>
          </a:prstGeom>
        </p:spPr>
        <p:txBody>
          <a:bodyPr/>
          <a:lstStyle/>
          <a:p>
            <a:fld id="{F2D9DA28-074D-449F-98D5-86E9D914A58C}" type="datetimeFigureOut">
              <a:rPr lang="pt-BR" smtClean="0"/>
              <a:t>01/04/2026</a:t>
            </a:fld>
            <a:endParaRPr lang="pt-BR"/>
          </a:p>
        </p:txBody>
      </p:sp>
      <p:sp>
        <p:nvSpPr>
          <p:cNvPr id="6" name="Espaço Reservado para Rodapé 5">
            <a:extLst>
              <a:ext uri="{FF2B5EF4-FFF2-40B4-BE49-F238E27FC236}">
                <a16:creationId xmlns:a16="http://schemas.microsoft.com/office/drawing/2014/main" id="{2FD4EE53-B113-3201-56AB-29203C37D35F}"/>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B458B6C4-8B43-D542-13C8-F71DEEE29495}"/>
              </a:ext>
            </a:extLst>
          </p:cNvPr>
          <p:cNvSpPr>
            <a:spLocks noGrp="1"/>
          </p:cNvSpPr>
          <p:nvPr>
            <p:ph type="sldNum" sz="quarter" idx="12"/>
          </p:nvPr>
        </p:nvSpPr>
        <p:spPr>
          <a:xfrm>
            <a:off x="8610600" y="6356350"/>
            <a:ext cx="2743200" cy="365125"/>
          </a:xfrm>
          <a:prstGeom prst="rect">
            <a:avLst/>
          </a:prstGeom>
        </p:spPr>
        <p:txBody>
          <a:bodyPr/>
          <a:lstStyle/>
          <a:p>
            <a:fld id="{5636AB86-2D3F-494B-807D-FCDA7E30FAC0}" type="slidenum">
              <a:rPr lang="pt-BR" smtClean="0"/>
              <a:t>‹nº›</a:t>
            </a:fld>
            <a:endParaRPr lang="pt-BR"/>
          </a:p>
        </p:txBody>
      </p:sp>
    </p:spTree>
    <p:extLst>
      <p:ext uri="{BB962C8B-B14F-4D97-AF65-F5344CB8AC3E}">
        <p14:creationId xmlns:p14="http://schemas.microsoft.com/office/powerpoint/2010/main" val="1205669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CC5F83-2E3C-C42E-6679-6DC4D775878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04389A1-2820-8E76-6067-170BD99A82AC}"/>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2E5B96E-250C-324A-E8B2-6AFA5A5D4F73}"/>
              </a:ext>
            </a:extLst>
          </p:cNvPr>
          <p:cNvSpPr>
            <a:spLocks noGrp="1"/>
          </p:cNvSpPr>
          <p:nvPr>
            <p:ph type="dt" sz="half" idx="10"/>
          </p:nvPr>
        </p:nvSpPr>
        <p:spPr>
          <a:xfrm>
            <a:off x="838200" y="6356350"/>
            <a:ext cx="2743200" cy="365125"/>
          </a:xfrm>
          <a:prstGeom prst="rect">
            <a:avLst/>
          </a:prstGeom>
        </p:spPr>
        <p:txBody>
          <a:bodyPr/>
          <a:lstStyle/>
          <a:p>
            <a:fld id="{F2D9DA28-074D-449F-98D5-86E9D914A58C}" type="datetimeFigureOut">
              <a:rPr lang="pt-BR" smtClean="0"/>
              <a:t>01/04/2026</a:t>
            </a:fld>
            <a:endParaRPr lang="pt-BR"/>
          </a:p>
        </p:txBody>
      </p:sp>
      <p:sp>
        <p:nvSpPr>
          <p:cNvPr id="5" name="Espaço Reservado para Rodapé 4">
            <a:extLst>
              <a:ext uri="{FF2B5EF4-FFF2-40B4-BE49-F238E27FC236}">
                <a16:creationId xmlns:a16="http://schemas.microsoft.com/office/drawing/2014/main" id="{69DDE4E7-8BB1-9F81-B4E4-08B2DA4830E8}"/>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BC8B5ECA-4F09-8603-418E-275F617A7CF2}"/>
              </a:ext>
            </a:extLst>
          </p:cNvPr>
          <p:cNvSpPr>
            <a:spLocks noGrp="1"/>
          </p:cNvSpPr>
          <p:nvPr>
            <p:ph type="sldNum" sz="quarter" idx="12"/>
          </p:nvPr>
        </p:nvSpPr>
        <p:spPr>
          <a:xfrm>
            <a:off x="8610600" y="6356350"/>
            <a:ext cx="2743200" cy="365125"/>
          </a:xfrm>
          <a:prstGeom prst="rect">
            <a:avLst/>
          </a:prstGeom>
        </p:spPr>
        <p:txBody>
          <a:bodyPr/>
          <a:lstStyle/>
          <a:p>
            <a:fld id="{5636AB86-2D3F-494B-807D-FCDA7E30FAC0}" type="slidenum">
              <a:rPr lang="pt-BR" smtClean="0"/>
              <a:t>‹nº›</a:t>
            </a:fld>
            <a:endParaRPr lang="pt-BR"/>
          </a:p>
        </p:txBody>
      </p:sp>
    </p:spTree>
    <p:extLst>
      <p:ext uri="{BB962C8B-B14F-4D97-AF65-F5344CB8AC3E}">
        <p14:creationId xmlns:p14="http://schemas.microsoft.com/office/powerpoint/2010/main" val="937872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F25354C-0A15-B3F0-B82A-06A1F7DB382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EBC6954B-08C7-D78C-914D-DD4637A42FCC}"/>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39454A0-6547-B1F5-A59B-E0C43CE1AD1C}"/>
              </a:ext>
            </a:extLst>
          </p:cNvPr>
          <p:cNvSpPr>
            <a:spLocks noGrp="1"/>
          </p:cNvSpPr>
          <p:nvPr>
            <p:ph type="dt" sz="half" idx="10"/>
          </p:nvPr>
        </p:nvSpPr>
        <p:spPr>
          <a:xfrm>
            <a:off x="838200" y="6356350"/>
            <a:ext cx="2743200" cy="365125"/>
          </a:xfrm>
          <a:prstGeom prst="rect">
            <a:avLst/>
          </a:prstGeom>
        </p:spPr>
        <p:txBody>
          <a:bodyPr/>
          <a:lstStyle/>
          <a:p>
            <a:fld id="{F2D9DA28-074D-449F-98D5-86E9D914A58C}" type="datetimeFigureOut">
              <a:rPr lang="pt-BR" smtClean="0"/>
              <a:t>01/04/2026</a:t>
            </a:fld>
            <a:endParaRPr lang="pt-BR"/>
          </a:p>
        </p:txBody>
      </p:sp>
      <p:sp>
        <p:nvSpPr>
          <p:cNvPr id="5" name="Espaço Reservado para Rodapé 4">
            <a:extLst>
              <a:ext uri="{FF2B5EF4-FFF2-40B4-BE49-F238E27FC236}">
                <a16:creationId xmlns:a16="http://schemas.microsoft.com/office/drawing/2014/main" id="{51534C31-EC85-5E9E-F568-237FBB50991F}"/>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A50DE534-49B6-3B8E-F882-542D7C3048A1}"/>
              </a:ext>
            </a:extLst>
          </p:cNvPr>
          <p:cNvSpPr>
            <a:spLocks noGrp="1"/>
          </p:cNvSpPr>
          <p:nvPr>
            <p:ph type="sldNum" sz="quarter" idx="12"/>
          </p:nvPr>
        </p:nvSpPr>
        <p:spPr>
          <a:xfrm>
            <a:off x="8610600" y="6356350"/>
            <a:ext cx="2743200" cy="365125"/>
          </a:xfrm>
          <a:prstGeom prst="rect">
            <a:avLst/>
          </a:prstGeom>
        </p:spPr>
        <p:txBody>
          <a:bodyPr/>
          <a:lstStyle/>
          <a:p>
            <a:fld id="{5636AB86-2D3F-494B-807D-FCDA7E30FAC0}" type="slidenum">
              <a:rPr lang="pt-BR" smtClean="0"/>
              <a:t>‹nº›</a:t>
            </a:fld>
            <a:endParaRPr lang="pt-BR"/>
          </a:p>
        </p:txBody>
      </p:sp>
    </p:spTree>
    <p:extLst>
      <p:ext uri="{BB962C8B-B14F-4D97-AF65-F5344CB8AC3E}">
        <p14:creationId xmlns:p14="http://schemas.microsoft.com/office/powerpoint/2010/main" val="328502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35"/>
        <p:cNvGrpSpPr/>
        <p:nvPr/>
      </p:nvGrpSpPr>
      <p:grpSpPr>
        <a:xfrm>
          <a:off x="0" y="0"/>
          <a:ext cx="0" cy="0"/>
          <a:chOff x="0" y="0"/>
          <a:chExt cx="0" cy="0"/>
        </a:xfrm>
      </p:grpSpPr>
      <p:sp>
        <p:nvSpPr>
          <p:cNvPr id="36" name="Google Shape;36;p44"/>
          <p:cNvSpPr/>
          <p:nvPr/>
        </p:nvSpPr>
        <p:spPr>
          <a:xfrm>
            <a:off x="0" y="0"/>
            <a:ext cx="12191999" cy="6857997"/>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37;p44"/>
          <p:cNvSpPr txBox="1">
            <a:spLocks noGrp="1"/>
          </p:cNvSpPr>
          <p:nvPr>
            <p:ph type="ctrTitle"/>
          </p:nvPr>
        </p:nvSpPr>
        <p:spPr>
          <a:xfrm>
            <a:off x="387985" y="341630"/>
            <a:ext cx="11416029" cy="124269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950" b="0" i="0">
                <a:solidFill>
                  <a:schemeClr val="lt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4"/>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4"/>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
        <p:cNvGrpSpPr/>
        <p:nvPr/>
      </p:nvGrpSpPr>
      <p:grpSpPr>
        <a:xfrm>
          <a:off x="0" y="0"/>
          <a:ext cx="0" cy="0"/>
          <a:chOff x="0" y="0"/>
          <a:chExt cx="0" cy="0"/>
        </a:xfrm>
      </p:grpSpPr>
      <p:sp>
        <p:nvSpPr>
          <p:cNvPr id="43" name="Google Shape;43;p45"/>
          <p:cNvSpPr txBox="1">
            <a:spLocks noGrp="1"/>
          </p:cNvSpPr>
          <p:nvPr>
            <p:ph type="title"/>
          </p:nvPr>
        </p:nvSpPr>
        <p:spPr>
          <a:xfrm>
            <a:off x="1199832" y="322199"/>
            <a:ext cx="9792335" cy="57531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1" i="0">
                <a:solidFill>
                  <a:srgbClr val="45545F"/>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5"/>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45"/>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6" name="Google Shape;46;p4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407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FBDBA2-820C-2C09-09AA-0405B022910A}"/>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421FD61-DD33-2FAD-7A38-E086254379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9E3B8BD8-44DA-2BB1-22B0-87E89F92D663}"/>
              </a:ext>
            </a:extLst>
          </p:cNvPr>
          <p:cNvSpPr>
            <a:spLocks noGrp="1"/>
          </p:cNvSpPr>
          <p:nvPr>
            <p:ph type="dt" sz="half" idx="10"/>
          </p:nvPr>
        </p:nvSpPr>
        <p:spPr>
          <a:xfrm>
            <a:off x="838200" y="6356350"/>
            <a:ext cx="2743200" cy="365125"/>
          </a:xfrm>
          <a:prstGeom prst="rect">
            <a:avLst/>
          </a:prstGeom>
        </p:spPr>
        <p:txBody>
          <a:bodyPr/>
          <a:lstStyle/>
          <a:p>
            <a:fld id="{F2D9DA28-074D-449F-98D5-86E9D914A58C}" type="datetimeFigureOut">
              <a:rPr lang="pt-BR" smtClean="0"/>
              <a:t>01/04/2026</a:t>
            </a:fld>
            <a:endParaRPr lang="pt-BR"/>
          </a:p>
        </p:txBody>
      </p:sp>
      <p:sp>
        <p:nvSpPr>
          <p:cNvPr id="5" name="Espaço Reservado para Rodapé 4">
            <a:extLst>
              <a:ext uri="{FF2B5EF4-FFF2-40B4-BE49-F238E27FC236}">
                <a16:creationId xmlns:a16="http://schemas.microsoft.com/office/drawing/2014/main" id="{8C9BC3D9-AF17-B556-326C-57E7E91B60E5}"/>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6CBF105B-3C55-41DC-2C46-17BA3AEC5C5F}"/>
              </a:ext>
            </a:extLst>
          </p:cNvPr>
          <p:cNvSpPr>
            <a:spLocks noGrp="1"/>
          </p:cNvSpPr>
          <p:nvPr>
            <p:ph type="sldNum" sz="quarter" idx="12"/>
          </p:nvPr>
        </p:nvSpPr>
        <p:spPr>
          <a:xfrm>
            <a:off x="8610600" y="6356350"/>
            <a:ext cx="2743200" cy="365125"/>
          </a:xfrm>
          <a:prstGeom prst="rect">
            <a:avLst/>
          </a:prstGeom>
        </p:spPr>
        <p:txBody>
          <a:bodyPr/>
          <a:lstStyle/>
          <a:p>
            <a:fld id="{5636AB86-2D3F-494B-807D-FCDA7E30FAC0}" type="slidenum">
              <a:rPr lang="pt-BR" smtClean="0"/>
              <a:t>‹nº›</a:t>
            </a:fld>
            <a:endParaRPr lang="pt-BR"/>
          </a:p>
        </p:txBody>
      </p:sp>
    </p:spTree>
    <p:extLst>
      <p:ext uri="{BB962C8B-B14F-4D97-AF65-F5344CB8AC3E}">
        <p14:creationId xmlns:p14="http://schemas.microsoft.com/office/powerpoint/2010/main" val="1665069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FBDBA2-820C-2C09-09AA-0405B022910A}"/>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421FD61-DD33-2FAD-7A38-E086254379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9E3B8BD8-44DA-2BB1-22B0-87E89F92D663}"/>
              </a:ext>
            </a:extLst>
          </p:cNvPr>
          <p:cNvSpPr>
            <a:spLocks noGrp="1"/>
          </p:cNvSpPr>
          <p:nvPr>
            <p:ph type="dt" sz="half" idx="10"/>
          </p:nvPr>
        </p:nvSpPr>
        <p:spPr>
          <a:xfrm>
            <a:off x="838200" y="6356350"/>
            <a:ext cx="2743200" cy="365125"/>
          </a:xfrm>
          <a:prstGeom prst="rect">
            <a:avLst/>
          </a:prstGeom>
        </p:spPr>
        <p:txBody>
          <a:bodyPr/>
          <a:lstStyle/>
          <a:p>
            <a:fld id="{F2D9DA28-074D-449F-98D5-86E9D914A58C}" type="datetimeFigureOut">
              <a:rPr lang="pt-BR" smtClean="0"/>
              <a:t>01/04/2026</a:t>
            </a:fld>
            <a:endParaRPr lang="pt-BR"/>
          </a:p>
        </p:txBody>
      </p:sp>
      <p:sp>
        <p:nvSpPr>
          <p:cNvPr id="5" name="Espaço Reservado para Rodapé 4">
            <a:extLst>
              <a:ext uri="{FF2B5EF4-FFF2-40B4-BE49-F238E27FC236}">
                <a16:creationId xmlns:a16="http://schemas.microsoft.com/office/drawing/2014/main" id="{8C9BC3D9-AF17-B556-326C-57E7E91B60E5}"/>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6CBF105B-3C55-41DC-2C46-17BA3AEC5C5F}"/>
              </a:ext>
            </a:extLst>
          </p:cNvPr>
          <p:cNvSpPr>
            <a:spLocks noGrp="1"/>
          </p:cNvSpPr>
          <p:nvPr>
            <p:ph type="sldNum" sz="quarter" idx="12"/>
          </p:nvPr>
        </p:nvSpPr>
        <p:spPr>
          <a:xfrm>
            <a:off x="8610600" y="6356350"/>
            <a:ext cx="2743200" cy="365125"/>
          </a:xfrm>
          <a:prstGeom prst="rect">
            <a:avLst/>
          </a:prstGeom>
        </p:spPr>
        <p:txBody>
          <a:bodyPr/>
          <a:lstStyle/>
          <a:p>
            <a:fld id="{5636AB86-2D3F-494B-807D-FCDA7E30FAC0}" type="slidenum">
              <a:rPr lang="pt-BR" smtClean="0"/>
              <a:t>‹nº›</a:t>
            </a:fld>
            <a:endParaRPr lang="pt-BR"/>
          </a:p>
        </p:txBody>
      </p:sp>
    </p:spTree>
    <p:extLst>
      <p:ext uri="{BB962C8B-B14F-4D97-AF65-F5344CB8AC3E}">
        <p14:creationId xmlns:p14="http://schemas.microsoft.com/office/powerpoint/2010/main" val="11112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15519E-3A2A-5D19-A2C5-E80DE4C838A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EAE7E2B-D438-E2A2-F708-E62C9FA5A98F}"/>
              </a:ext>
            </a:extLst>
          </p:cNvPr>
          <p:cNvSpPr>
            <a:spLocks noGrp="1"/>
          </p:cNvSpPr>
          <p:nvPr>
            <p:ph idx="1"/>
          </p:nvPr>
        </p:nvSpPr>
        <p:spPr/>
        <p:txBody>
          <a:bodyPr/>
          <a:lstStyle>
            <a:lvl1pPr marL="457200" indent="-457200" algn="l" defTabSz="914400" rtl="0" eaLnBrk="1" latinLnBrk="0" hangingPunct="1">
              <a:buFont typeface="Wingdings" panose="05000000000000000000" pitchFamily="2" charset="2"/>
              <a:buChar char="§"/>
              <a:defRPr lang="pt-BR" sz="2400" b="1" kern="1200" dirty="0">
                <a:solidFill>
                  <a:srgbClr val="43505C"/>
                </a:solidFill>
                <a:latin typeface="Segoe UI" panose="020B0502040204020203" pitchFamily="34" charset="0"/>
                <a:ea typeface="+mn-ea"/>
                <a:cs typeface="Segoe UI" panose="020B0502040204020203" pitchFamily="34" charset="0"/>
              </a:defRPr>
            </a:lvl1pPr>
            <a:lvl2pPr marL="685800" indent="-228600">
              <a:buFont typeface="Wingdings" panose="05000000000000000000" pitchFamily="2" charset="2"/>
              <a:buChar char="§"/>
              <a:defRPr>
                <a:latin typeface="Segoe UI" panose="020B0502040204020203" pitchFamily="34" charset="0"/>
                <a:cs typeface="Segoe UI" panose="020B0502040204020203" pitchFamily="34" charset="0"/>
              </a:defRPr>
            </a:lvl2pPr>
            <a:lvl3pPr marL="1143000" indent="-228600">
              <a:buFont typeface="Wingdings" panose="05000000000000000000" pitchFamily="2" charset="2"/>
              <a:buChar char="§"/>
              <a:defRPr>
                <a:latin typeface="Segoe UI" panose="020B0502040204020203" pitchFamily="34" charset="0"/>
                <a:cs typeface="Segoe UI" panose="020B0502040204020203" pitchFamily="34" charset="0"/>
              </a:defRPr>
            </a:lvl3pPr>
            <a:lvl4pPr marL="1600200" indent="-228600">
              <a:buFont typeface="Wingdings" panose="05000000000000000000" pitchFamily="2" charset="2"/>
              <a:buChar char="§"/>
              <a:defRPr>
                <a:latin typeface="Segoe UI" panose="020B0502040204020203" pitchFamily="34" charset="0"/>
                <a:cs typeface="Segoe UI" panose="020B0502040204020203" pitchFamily="34" charset="0"/>
              </a:defRPr>
            </a:lvl4pPr>
            <a:lvl5pPr marL="2057400" indent="-228600">
              <a:buFont typeface="Wingdings" panose="05000000000000000000" pitchFamily="2" charset="2"/>
              <a:buChar char="§"/>
              <a:defRPr>
                <a:latin typeface="Segoe UI" panose="020B0502040204020203" pitchFamily="34" charset="0"/>
                <a:cs typeface="Segoe UI" panose="020B0502040204020203" pitchFamily="34" charset="0"/>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04395C6-C0D5-8594-8E4D-096E82FB81FF}"/>
              </a:ext>
            </a:extLst>
          </p:cNvPr>
          <p:cNvSpPr>
            <a:spLocks noGrp="1"/>
          </p:cNvSpPr>
          <p:nvPr>
            <p:ph type="dt" sz="half" idx="10"/>
          </p:nvPr>
        </p:nvSpPr>
        <p:spPr>
          <a:xfrm>
            <a:off x="838200" y="6356350"/>
            <a:ext cx="2743200" cy="365125"/>
          </a:xfrm>
          <a:prstGeom prst="rect">
            <a:avLst/>
          </a:prstGeom>
        </p:spPr>
        <p:txBody>
          <a:bodyPr/>
          <a:lstStyle/>
          <a:p>
            <a:fld id="{F2D9DA28-074D-449F-98D5-86E9D914A58C}" type="datetimeFigureOut">
              <a:rPr lang="pt-BR" smtClean="0"/>
              <a:t>01/04/2026</a:t>
            </a:fld>
            <a:endParaRPr lang="pt-BR"/>
          </a:p>
        </p:txBody>
      </p:sp>
      <p:sp>
        <p:nvSpPr>
          <p:cNvPr id="5" name="Espaço Reservado para Rodapé 4">
            <a:extLst>
              <a:ext uri="{FF2B5EF4-FFF2-40B4-BE49-F238E27FC236}">
                <a16:creationId xmlns:a16="http://schemas.microsoft.com/office/drawing/2014/main" id="{D9F41E19-E433-FB8C-1AF2-21C3A1AF0349}"/>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68FC879D-2412-EAF1-2D30-BE858E807E4D}"/>
              </a:ext>
            </a:extLst>
          </p:cNvPr>
          <p:cNvSpPr>
            <a:spLocks noGrp="1"/>
          </p:cNvSpPr>
          <p:nvPr>
            <p:ph type="sldNum" sz="quarter" idx="12"/>
          </p:nvPr>
        </p:nvSpPr>
        <p:spPr>
          <a:xfrm>
            <a:off x="8610600" y="6356350"/>
            <a:ext cx="2743200" cy="365125"/>
          </a:xfrm>
          <a:prstGeom prst="rect">
            <a:avLst/>
          </a:prstGeom>
        </p:spPr>
        <p:txBody>
          <a:bodyPr/>
          <a:lstStyle/>
          <a:p>
            <a:fld id="{5636AB86-2D3F-494B-807D-FCDA7E30FAC0}" type="slidenum">
              <a:rPr lang="pt-BR" smtClean="0"/>
              <a:t>‹nº›</a:t>
            </a:fld>
            <a:endParaRPr lang="pt-BR"/>
          </a:p>
        </p:txBody>
      </p:sp>
    </p:spTree>
    <p:extLst>
      <p:ext uri="{BB962C8B-B14F-4D97-AF65-F5344CB8AC3E}">
        <p14:creationId xmlns:p14="http://schemas.microsoft.com/office/powerpoint/2010/main" val="3105009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308CD6-17E8-AB36-63BD-6C5B05390A68}"/>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6DEA66DC-6930-811A-373C-6AF730400B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B3B334E7-CB49-370A-F2FB-AC75A89FEC9E}"/>
              </a:ext>
            </a:extLst>
          </p:cNvPr>
          <p:cNvSpPr>
            <a:spLocks noGrp="1"/>
          </p:cNvSpPr>
          <p:nvPr>
            <p:ph type="dt" sz="half" idx="10"/>
          </p:nvPr>
        </p:nvSpPr>
        <p:spPr>
          <a:xfrm>
            <a:off x="838200" y="6356350"/>
            <a:ext cx="2743200" cy="365125"/>
          </a:xfrm>
          <a:prstGeom prst="rect">
            <a:avLst/>
          </a:prstGeom>
        </p:spPr>
        <p:txBody>
          <a:bodyPr/>
          <a:lstStyle/>
          <a:p>
            <a:fld id="{F2D9DA28-074D-449F-98D5-86E9D914A58C}" type="datetimeFigureOut">
              <a:rPr lang="pt-BR" smtClean="0"/>
              <a:t>01/04/2026</a:t>
            </a:fld>
            <a:endParaRPr lang="pt-BR"/>
          </a:p>
        </p:txBody>
      </p:sp>
      <p:sp>
        <p:nvSpPr>
          <p:cNvPr id="5" name="Espaço Reservado para Rodapé 4">
            <a:extLst>
              <a:ext uri="{FF2B5EF4-FFF2-40B4-BE49-F238E27FC236}">
                <a16:creationId xmlns:a16="http://schemas.microsoft.com/office/drawing/2014/main" id="{20BF0182-EA8B-6B1F-F6C6-6F74FFDB7A5E}"/>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A225E322-C18E-4442-68FF-CE643024A494}"/>
              </a:ext>
            </a:extLst>
          </p:cNvPr>
          <p:cNvSpPr>
            <a:spLocks noGrp="1"/>
          </p:cNvSpPr>
          <p:nvPr>
            <p:ph type="sldNum" sz="quarter" idx="12"/>
          </p:nvPr>
        </p:nvSpPr>
        <p:spPr>
          <a:xfrm>
            <a:off x="8610600" y="6356350"/>
            <a:ext cx="2743200" cy="365125"/>
          </a:xfrm>
          <a:prstGeom prst="rect">
            <a:avLst/>
          </a:prstGeom>
        </p:spPr>
        <p:txBody>
          <a:bodyPr/>
          <a:lstStyle/>
          <a:p>
            <a:fld id="{5636AB86-2D3F-494B-807D-FCDA7E30FAC0}" type="slidenum">
              <a:rPr lang="pt-BR" smtClean="0"/>
              <a:t>‹nº›</a:t>
            </a:fld>
            <a:endParaRPr lang="pt-BR"/>
          </a:p>
        </p:txBody>
      </p:sp>
    </p:spTree>
    <p:extLst>
      <p:ext uri="{BB962C8B-B14F-4D97-AF65-F5344CB8AC3E}">
        <p14:creationId xmlns:p14="http://schemas.microsoft.com/office/powerpoint/2010/main" val="4190478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EC41E1-0B45-2BE6-7F2C-19DC58CA0FA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434E555-42CB-4F38-6355-A0C1568889F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F4DFB7CA-B3F6-D2E8-EBC2-26DD6CF9E914}"/>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1FFA53E-44CD-C492-6AF0-31A7A14DDD4F}"/>
              </a:ext>
            </a:extLst>
          </p:cNvPr>
          <p:cNvSpPr>
            <a:spLocks noGrp="1"/>
          </p:cNvSpPr>
          <p:nvPr>
            <p:ph type="dt" sz="half" idx="10"/>
          </p:nvPr>
        </p:nvSpPr>
        <p:spPr>
          <a:xfrm>
            <a:off x="838200" y="6356350"/>
            <a:ext cx="2743200" cy="365125"/>
          </a:xfrm>
          <a:prstGeom prst="rect">
            <a:avLst/>
          </a:prstGeom>
        </p:spPr>
        <p:txBody>
          <a:bodyPr/>
          <a:lstStyle/>
          <a:p>
            <a:fld id="{F2D9DA28-074D-449F-98D5-86E9D914A58C}" type="datetimeFigureOut">
              <a:rPr lang="pt-BR" smtClean="0"/>
              <a:t>01/04/2026</a:t>
            </a:fld>
            <a:endParaRPr lang="pt-BR"/>
          </a:p>
        </p:txBody>
      </p:sp>
      <p:sp>
        <p:nvSpPr>
          <p:cNvPr id="6" name="Espaço Reservado para Rodapé 5">
            <a:extLst>
              <a:ext uri="{FF2B5EF4-FFF2-40B4-BE49-F238E27FC236}">
                <a16:creationId xmlns:a16="http://schemas.microsoft.com/office/drawing/2014/main" id="{636AB679-F65B-1D8F-7A34-677BCBC308F0}"/>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29F81CE8-3FC0-4684-79AD-42488B25A911}"/>
              </a:ext>
            </a:extLst>
          </p:cNvPr>
          <p:cNvSpPr>
            <a:spLocks noGrp="1"/>
          </p:cNvSpPr>
          <p:nvPr>
            <p:ph type="sldNum" sz="quarter" idx="12"/>
          </p:nvPr>
        </p:nvSpPr>
        <p:spPr>
          <a:xfrm>
            <a:off x="8610600" y="6356350"/>
            <a:ext cx="2743200" cy="365125"/>
          </a:xfrm>
          <a:prstGeom prst="rect">
            <a:avLst/>
          </a:prstGeom>
        </p:spPr>
        <p:txBody>
          <a:bodyPr/>
          <a:lstStyle/>
          <a:p>
            <a:fld id="{5636AB86-2D3F-494B-807D-FCDA7E30FAC0}" type="slidenum">
              <a:rPr lang="pt-BR" smtClean="0"/>
              <a:t>‹nº›</a:t>
            </a:fld>
            <a:endParaRPr lang="pt-BR"/>
          </a:p>
        </p:txBody>
      </p:sp>
    </p:spTree>
    <p:extLst>
      <p:ext uri="{BB962C8B-B14F-4D97-AF65-F5344CB8AC3E}">
        <p14:creationId xmlns:p14="http://schemas.microsoft.com/office/powerpoint/2010/main" val="20748479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0"/>
          <p:cNvSpPr txBox="1">
            <a:spLocks noGrp="1"/>
          </p:cNvSpPr>
          <p:nvPr>
            <p:ph type="title"/>
          </p:nvPr>
        </p:nvSpPr>
        <p:spPr>
          <a:xfrm>
            <a:off x="1199832" y="322199"/>
            <a:ext cx="9792335" cy="57531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600" b="1" i="0" u="none" strike="noStrike" cap="none">
                <a:solidFill>
                  <a:srgbClr val="45545F"/>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0"/>
          <p:cNvSpPr txBox="1">
            <a:spLocks noGrp="1"/>
          </p:cNvSpPr>
          <p:nvPr>
            <p:ph type="body" idx="1"/>
          </p:nvPr>
        </p:nvSpPr>
        <p:spPr>
          <a:xfrm>
            <a:off x="716597" y="2676842"/>
            <a:ext cx="8150225" cy="186055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2400" b="0" i="1" u="none" strike="noStrike" cap="none">
                <a:solidFill>
                  <a:srgbClr val="45535F"/>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40"/>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0"/>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0"/>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BC66B326-6E55-12E5-969B-B5041CA7FF84}"/>
              </a:ext>
            </a:extLst>
          </p:cNvPr>
          <p:cNvSpPr>
            <a:spLocks noGrp="1"/>
          </p:cNvSpPr>
          <p:nvPr>
            <p:ph type="title"/>
          </p:nvPr>
        </p:nvSpPr>
        <p:spPr>
          <a:xfrm>
            <a:off x="2213810" y="290030"/>
            <a:ext cx="9657348" cy="709688"/>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252F075-D260-5C5A-F91C-97ECD89B1B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pic>
        <p:nvPicPr>
          <p:cNvPr id="7" name="Imagem 6">
            <a:extLst>
              <a:ext uri="{FF2B5EF4-FFF2-40B4-BE49-F238E27FC236}">
                <a16:creationId xmlns:a16="http://schemas.microsoft.com/office/drawing/2014/main" id="{01E73E37-96D9-E11D-FDCF-72A658ACCE5C}"/>
              </a:ext>
            </a:extLst>
          </p:cNvPr>
          <p:cNvPicPr>
            <a:picLocks noChangeAspect="1"/>
          </p:cNvPicPr>
          <p:nvPr userDrawn="1"/>
        </p:nvPicPr>
        <p:blipFill>
          <a:blip r:embed="rId13"/>
          <a:stretch>
            <a:fillRect/>
          </a:stretch>
        </p:blipFill>
        <p:spPr>
          <a:xfrm>
            <a:off x="0" y="235975"/>
            <a:ext cx="1959994" cy="825909"/>
          </a:xfrm>
          <a:prstGeom prst="rect">
            <a:avLst/>
          </a:prstGeom>
        </p:spPr>
      </p:pic>
      <p:sp>
        <p:nvSpPr>
          <p:cNvPr id="8" name="Retângulo 7">
            <a:extLst>
              <a:ext uri="{FF2B5EF4-FFF2-40B4-BE49-F238E27FC236}">
                <a16:creationId xmlns:a16="http://schemas.microsoft.com/office/drawing/2014/main" id="{FFE7061F-4293-C4F7-FE79-7747C11B3FE2}"/>
              </a:ext>
            </a:extLst>
          </p:cNvPr>
          <p:cNvSpPr/>
          <p:nvPr userDrawn="1"/>
        </p:nvSpPr>
        <p:spPr>
          <a:xfrm>
            <a:off x="0" y="2"/>
            <a:ext cx="12192000" cy="235974"/>
          </a:xfrm>
          <a:prstGeom prst="rect">
            <a:avLst/>
          </a:prstGeom>
          <a:gradFill flip="none" rotWithShape="1">
            <a:gsLst>
              <a:gs pos="0">
                <a:srgbClr val="492E70"/>
              </a:gs>
              <a:gs pos="54000">
                <a:srgbClr val="8EC63F"/>
              </a:gs>
              <a:gs pos="100000">
                <a:srgbClr val="3497B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F4C2EE9B-C0CE-5B54-8C7A-4BC54C774002}"/>
              </a:ext>
            </a:extLst>
          </p:cNvPr>
          <p:cNvSpPr/>
          <p:nvPr userDrawn="1"/>
        </p:nvSpPr>
        <p:spPr>
          <a:xfrm>
            <a:off x="0" y="6622026"/>
            <a:ext cx="12192000" cy="235974"/>
          </a:xfrm>
          <a:prstGeom prst="rect">
            <a:avLst/>
          </a:prstGeom>
          <a:gradFill flip="none" rotWithShape="1">
            <a:gsLst>
              <a:gs pos="0">
                <a:srgbClr val="492E70"/>
              </a:gs>
              <a:gs pos="54000">
                <a:srgbClr val="8EC63F"/>
              </a:gs>
              <a:gs pos="100000">
                <a:srgbClr val="3497B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7BB21B85-50EB-1EFC-94F6-A053983FC5A7}"/>
              </a:ext>
            </a:extLst>
          </p:cNvPr>
          <p:cNvSpPr txBox="1"/>
          <p:nvPr userDrawn="1"/>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53157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algn="l" defTabSz="914400" rtl="0" eaLnBrk="1" latinLnBrk="0" hangingPunct="1">
        <a:lnSpc>
          <a:spcPct val="90000"/>
        </a:lnSpc>
        <a:spcBef>
          <a:spcPct val="0"/>
        </a:spcBef>
        <a:buNone/>
        <a:defRPr lang="pt-BR" sz="3600" b="1" kern="1200" dirty="0">
          <a:solidFill>
            <a:srgbClr val="43505C"/>
          </a:solidFill>
          <a:latin typeface="Segoe UI" panose="020B0502040204020203" pitchFamily="34" charset="0"/>
          <a:ea typeface="+mn-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a:spLocks noGrp="1"/>
          </p:cNvSpPr>
          <p:nvPr>
            <p:ph type="ctrTitle"/>
          </p:nvPr>
        </p:nvSpPr>
        <p:spPr>
          <a:xfrm>
            <a:off x="5717626" y="1022422"/>
            <a:ext cx="6222125" cy="844452"/>
          </a:xfrm>
          <a:prstGeom prst="rect">
            <a:avLst/>
          </a:prstGeom>
          <a:noFill/>
          <a:ln>
            <a:noFill/>
          </a:ln>
        </p:spPr>
        <p:txBody>
          <a:bodyPr spcFirstLastPara="1" wrap="square" lIns="0" tIns="13325" rIns="0" bIns="0" anchor="t" anchorCtr="0">
            <a:spAutoFit/>
          </a:bodyPr>
          <a:lstStyle/>
          <a:p>
            <a:pPr marL="12700" lvl="0" indent="0" algn="ctr" rtl="0">
              <a:lnSpc>
                <a:spcPct val="100000"/>
              </a:lnSpc>
              <a:spcBef>
                <a:spcPts val="0"/>
              </a:spcBef>
              <a:spcAft>
                <a:spcPts val="0"/>
              </a:spcAft>
              <a:buNone/>
            </a:pPr>
            <a:r>
              <a:rPr lang="pt-BR" sz="5400" dirty="0">
                <a:solidFill>
                  <a:srgbClr val="FFFFFF"/>
                </a:solidFill>
                <a:latin typeface="Arial"/>
                <a:ea typeface="Arial"/>
                <a:cs typeface="Arial"/>
                <a:sym typeface="Arial"/>
              </a:rPr>
              <a:t>SAP - </a:t>
            </a:r>
            <a:r>
              <a:rPr lang="pt-BR" sz="5400" i="1" dirty="0">
                <a:solidFill>
                  <a:srgbClr val="FFFFFF"/>
                </a:solidFill>
                <a:latin typeface="Arial"/>
                <a:ea typeface="Arial"/>
                <a:cs typeface="Arial"/>
                <a:sym typeface="Arial"/>
              </a:rPr>
              <a:t>Adulto</a:t>
            </a:r>
            <a:endParaRPr sz="5400" dirty="0">
              <a:latin typeface="Arial"/>
              <a:ea typeface="Arial"/>
              <a:cs typeface="Arial"/>
              <a:sym typeface="Arial"/>
            </a:endParaRPr>
          </a:p>
        </p:txBody>
      </p:sp>
      <p:sp>
        <p:nvSpPr>
          <p:cNvPr id="3" name="Google Shape;53;p1"/>
          <p:cNvSpPr txBox="1">
            <a:spLocks/>
          </p:cNvSpPr>
          <p:nvPr/>
        </p:nvSpPr>
        <p:spPr>
          <a:xfrm>
            <a:off x="3452648" y="2064869"/>
            <a:ext cx="10752083" cy="690564"/>
          </a:xfrm>
          <a:prstGeom prst="rect">
            <a:avLst/>
          </a:prstGeom>
          <a:noFill/>
          <a:ln>
            <a:noFill/>
          </a:ln>
        </p:spPr>
        <p:txBody>
          <a:bodyPr spcFirstLastPara="1" wrap="square" lIns="0" tIns="13325"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45545F"/>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700" algn="ctr"/>
            <a:r>
              <a:rPr lang="pt-BR" sz="4400" dirty="0">
                <a:solidFill>
                  <a:srgbClr val="FFFFFF"/>
                </a:solidFill>
                <a:latin typeface="Arial"/>
                <a:ea typeface="Arial"/>
                <a:cs typeface="Arial"/>
                <a:sym typeface="Arial"/>
              </a:rPr>
              <a:t>IPCSL</a:t>
            </a:r>
            <a:endParaRPr lang="pt-BR" sz="4400" dirty="0">
              <a:latin typeface="Arial"/>
              <a:ea typeface="Arial"/>
              <a:cs typeface="Arial"/>
              <a:sym typeface="Arial"/>
            </a:endParaRPr>
          </a:p>
        </p:txBody>
      </p:sp>
      <p:sp>
        <p:nvSpPr>
          <p:cNvPr id="5" name="Google Shape;53;p1">
            <a:extLst>
              <a:ext uri="{FF2B5EF4-FFF2-40B4-BE49-F238E27FC236}">
                <a16:creationId xmlns:a16="http://schemas.microsoft.com/office/drawing/2014/main" id="{388D6328-71DF-8EB4-EA2B-45BEB7D9C38A}"/>
              </a:ext>
            </a:extLst>
          </p:cNvPr>
          <p:cNvSpPr txBox="1">
            <a:spLocks/>
          </p:cNvSpPr>
          <p:nvPr/>
        </p:nvSpPr>
        <p:spPr>
          <a:xfrm>
            <a:off x="3452647" y="3238067"/>
            <a:ext cx="10752083" cy="382787"/>
          </a:xfrm>
          <a:prstGeom prst="rect">
            <a:avLst/>
          </a:prstGeom>
          <a:noFill/>
          <a:ln>
            <a:noFill/>
          </a:ln>
        </p:spPr>
        <p:txBody>
          <a:bodyPr spcFirstLastPara="1" wrap="square" lIns="0" tIns="13325"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45545F"/>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700" algn="ctr"/>
            <a:r>
              <a:rPr lang="pt-BR" sz="2400" b="0" i="1">
                <a:solidFill>
                  <a:srgbClr val="FFFFFF"/>
                </a:solidFill>
                <a:latin typeface="Berlin Sans FB"/>
                <a:ea typeface="Arial"/>
                <a:cs typeface="Miriam Fixed"/>
                <a:sym typeface="Arial"/>
              </a:rPr>
              <a:t>SINO DO SABER</a:t>
            </a:r>
            <a:endParaRPr lang="pt-BR" sz="2400" b="0" i="1">
              <a:solidFill>
                <a:srgbClr val="FFFFFF"/>
              </a:solidFill>
              <a:latin typeface="Berlin Sans FB"/>
              <a:ea typeface="Arial"/>
              <a:cs typeface="Miriam Fixed"/>
            </a:endParaRPr>
          </a:p>
        </p:txBody>
      </p:sp>
      <p:pic>
        <p:nvPicPr>
          <p:cNvPr id="7" name="Imagem 6" descr="ícone De Sino 3d Azul Isolado Em Fundo Transparente PNG , Botão, Interface,  Sino PNG Imagem para download gratuito">
            <a:extLst>
              <a:ext uri="{FF2B5EF4-FFF2-40B4-BE49-F238E27FC236}">
                <a16:creationId xmlns:a16="http://schemas.microsoft.com/office/drawing/2014/main" id="{E6C9A4C2-8C0C-4117-B40C-4A27FA52D634}"/>
              </a:ext>
            </a:extLst>
          </p:cNvPr>
          <p:cNvPicPr>
            <a:picLocks noChangeAspect="1"/>
          </p:cNvPicPr>
          <p:nvPr/>
        </p:nvPicPr>
        <p:blipFill>
          <a:blip r:embed="rId3"/>
          <a:stretch>
            <a:fillRect/>
          </a:stretch>
        </p:blipFill>
        <p:spPr>
          <a:xfrm>
            <a:off x="7870731" y="3977921"/>
            <a:ext cx="1907802" cy="190780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Imagem 3" descr="Logotipo, nome da empresa&#10;&#10;O conteúdo gerado por IA pode estar incorreto.">
            <a:extLst>
              <a:ext uri="{FF2B5EF4-FFF2-40B4-BE49-F238E27FC236}">
                <a16:creationId xmlns:a16="http://schemas.microsoft.com/office/drawing/2014/main" id="{9727CE2C-1BA0-7019-E293-D5580205BA18}"/>
              </a:ext>
            </a:extLst>
          </p:cNvPr>
          <p:cNvPicPr>
            <a:picLocks noChangeAspect="1"/>
          </p:cNvPicPr>
          <p:nvPr/>
        </p:nvPicPr>
        <p:blipFill>
          <a:blip r:embed="rId4"/>
          <a:stretch>
            <a:fillRect/>
          </a:stretch>
        </p:blipFill>
        <p:spPr>
          <a:xfrm>
            <a:off x="0" y="6173753"/>
            <a:ext cx="12192000" cy="8389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3A9B4-88F7-814D-A71C-2C9B2FD268A1}"/>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4E0A9A41-DEAF-B660-B931-09330B3E3828}"/>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6B7E15BD-F561-EE1A-CD61-51CA53F97748}"/>
              </a:ext>
            </a:extLst>
          </p:cNvPr>
          <p:cNvSpPr txBox="1"/>
          <p:nvPr/>
        </p:nvSpPr>
        <p:spPr>
          <a:xfrm>
            <a:off x="2202425" y="329380"/>
            <a:ext cx="8047704" cy="646331"/>
          </a:xfrm>
          <a:prstGeom prst="rect">
            <a:avLst/>
          </a:prstGeom>
          <a:noFill/>
        </p:spPr>
        <p:txBody>
          <a:bodyPr wrap="square" lIns="91440" tIns="45720" rIns="91440" bIns="45720" rtlCol="0" anchor="t">
            <a:spAutoFit/>
          </a:bodyPr>
          <a:lstStyle/>
          <a:p>
            <a:r>
              <a:rPr lang="pt-BR" sz="3600" b="1" dirty="0">
                <a:solidFill>
                  <a:srgbClr val="43505C"/>
                </a:solidFill>
                <a:latin typeface="Segoe UI"/>
                <a:cs typeface="Segoe UI"/>
              </a:rPr>
              <a:t>QUESTÃO 4</a:t>
            </a:r>
            <a:endParaRPr lang="pt-BR" sz="3600" b="1" dirty="0">
              <a:solidFill>
                <a:srgbClr val="43505C"/>
              </a:solidFill>
              <a:latin typeface="Segoe UI" panose="020B0502040204020203" pitchFamily="34" charset="0"/>
              <a:cs typeface="Segoe UI" panose="020B0502040204020203" pitchFamily="34" charset="0"/>
            </a:endParaRPr>
          </a:p>
        </p:txBody>
      </p:sp>
      <p:sp>
        <p:nvSpPr>
          <p:cNvPr id="2" name="CaixaDeTexto 1">
            <a:extLst>
              <a:ext uri="{FF2B5EF4-FFF2-40B4-BE49-F238E27FC236}">
                <a16:creationId xmlns:a16="http://schemas.microsoft.com/office/drawing/2014/main" id="{55D879DE-4323-3081-A274-9518FD8178CF}"/>
              </a:ext>
            </a:extLst>
          </p:cNvPr>
          <p:cNvSpPr txBox="1"/>
          <p:nvPr/>
        </p:nvSpPr>
        <p:spPr>
          <a:xfrm>
            <a:off x="510363" y="1152690"/>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CaixaDeTexto 2">
            <a:extLst>
              <a:ext uri="{FF2B5EF4-FFF2-40B4-BE49-F238E27FC236}">
                <a16:creationId xmlns:a16="http://schemas.microsoft.com/office/drawing/2014/main" id="{0DD4E9DE-920A-6863-1CCC-992D2A046AA2}"/>
              </a:ext>
            </a:extLst>
          </p:cNvPr>
          <p:cNvSpPr txBox="1"/>
          <p:nvPr/>
        </p:nvSpPr>
        <p:spPr>
          <a:xfrm>
            <a:off x="510363" y="2415004"/>
            <a:ext cx="10807652" cy="3477875"/>
          </a:xfrm>
          <a:prstGeom prst="rect">
            <a:avLst/>
          </a:prstGeom>
          <a:noFill/>
        </p:spPr>
        <p:txBody>
          <a:bodyPr wrap="square">
            <a:spAutoFit/>
          </a:bodyPr>
          <a:lstStyle/>
          <a:p>
            <a:pPr algn="just"/>
            <a:r>
              <a:rPr lang="pt-B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Resposta:“</a:t>
            </a:r>
            <a:r>
              <a:rPr lang="pt-BR"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Scrub</a:t>
            </a:r>
            <a:r>
              <a:rPr lang="pt-BR"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pt-BR"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the</a:t>
            </a:r>
            <a:r>
              <a:rPr lang="pt-BR" sz="2000" dirty="0">
                <a:solidFill>
                  <a:srgbClr val="002060"/>
                </a:solidFill>
                <a:latin typeface="Calibri" panose="020F0502020204030204" pitchFamily="34" charset="0"/>
                <a:ea typeface="Calibri" panose="020F0502020204030204" pitchFamily="34" charset="0"/>
                <a:cs typeface="Calibri" panose="020F0502020204030204" pitchFamily="34" charset="0"/>
              </a:rPr>
              <a:t> hub” é a fricção (desinfecção) do conector do cateter (hub) com um antisséptico, geralmente álcool 70% ou clorexidina alcoólica, por cerca de 5 a 15 segundos, antes e após manipulação do cateter.</a:t>
            </a:r>
          </a:p>
          <a:p>
            <a:pPr algn="just"/>
            <a:r>
              <a:rPr lang="pt-BR" sz="2000" dirty="0">
                <a:solidFill>
                  <a:srgbClr val="002060"/>
                </a:solidFill>
                <a:latin typeface="Calibri" panose="020F0502020204030204" pitchFamily="34" charset="0"/>
                <a:ea typeface="Calibri" panose="020F0502020204030204" pitchFamily="34" charset="0"/>
                <a:cs typeface="Calibri" panose="020F0502020204030204" pitchFamily="34" charset="0"/>
              </a:rPr>
              <a:t>Essa prática é importante porque remove microrganismos que podem estar na superfície do conector, evitando que eles entrem na corrente sanguínea do paciente quando o cateter é utilizado.</a:t>
            </a:r>
          </a:p>
          <a:p>
            <a:pPr algn="just"/>
            <a:endParaRPr lang="pt-BR"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endParaRPr lang="pt-BR"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r>
              <a:rPr lang="pt-BR" sz="1800" b="1" dirty="0">
                <a:solidFill>
                  <a:srgbClr val="002060"/>
                </a:solidFill>
                <a:latin typeface="Calibri" panose="020F0502020204030204" pitchFamily="34" charset="0"/>
                <a:ea typeface="Calibri" panose="020F0502020204030204" pitchFamily="34" charset="0"/>
                <a:cs typeface="Calibri" panose="020F0502020204030204" pitchFamily="34" charset="0"/>
              </a:rPr>
              <a:t>Comentário: </a:t>
            </a:r>
            <a:r>
              <a:rPr lang="pt-BR" sz="1800" dirty="0">
                <a:solidFill>
                  <a:srgbClr val="002060"/>
                </a:solidFill>
                <a:latin typeface="Calibri" panose="020F0502020204030204" pitchFamily="34" charset="0"/>
                <a:ea typeface="Calibri" panose="020F0502020204030204" pitchFamily="34" charset="0"/>
                <a:cs typeface="Calibri" panose="020F0502020204030204" pitchFamily="34" charset="0"/>
              </a:rPr>
              <a:t>A desinfecção antes de acessar o cateter tem o objetivo de remover microrganismos presentes na superfície do hub e evitar que bactérias sejam introduzidas no lúmen do cateter. A desinfecção após a manipulação também é importante porque vestígios de soluções ou sangue podem favorecer crescimento microbiano aumentando o risco de infecção de corrente sanguínea. </a:t>
            </a:r>
          </a:p>
        </p:txBody>
      </p:sp>
      <p:sp>
        <p:nvSpPr>
          <p:cNvPr id="4" name="CaixaDeTexto 3">
            <a:extLst>
              <a:ext uri="{FF2B5EF4-FFF2-40B4-BE49-F238E27FC236}">
                <a16:creationId xmlns:a16="http://schemas.microsoft.com/office/drawing/2014/main" id="{73E8FEA3-D47E-179C-D063-F6272CA1059D}"/>
              </a:ext>
            </a:extLst>
          </p:cNvPr>
          <p:cNvSpPr txBox="1"/>
          <p:nvPr/>
        </p:nvSpPr>
        <p:spPr>
          <a:xfrm>
            <a:off x="846206" y="1342999"/>
            <a:ext cx="11345794" cy="564385"/>
          </a:xfrm>
          <a:prstGeom prst="rect">
            <a:avLst/>
          </a:prstGeom>
          <a:noFill/>
        </p:spPr>
        <p:txBody>
          <a:bodyPr wrap="square">
            <a:spAutoFit/>
          </a:bodyPr>
          <a:lstStyle/>
          <a:p>
            <a:pPr algn="just">
              <a:lnSpc>
                <a:spcPct val="107000"/>
              </a:lnSpc>
              <a:spcAft>
                <a:spcPts val="800"/>
              </a:spcAft>
            </a:pPr>
            <a:r>
              <a:rPr lang="pt-BR" sz="3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O que é “</a:t>
            </a:r>
            <a:r>
              <a:rPr lang="pt-BR" sz="30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scrub</a:t>
            </a:r>
            <a:r>
              <a:rPr lang="pt-BR" sz="3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pt-BR" sz="30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the</a:t>
            </a:r>
            <a:r>
              <a:rPr lang="pt-BR" sz="3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hub” ? E por que ele é tão importante?</a:t>
            </a:r>
          </a:p>
        </p:txBody>
      </p:sp>
    </p:spTree>
    <p:extLst>
      <p:ext uri="{BB962C8B-B14F-4D97-AF65-F5344CB8AC3E}">
        <p14:creationId xmlns:p14="http://schemas.microsoft.com/office/powerpoint/2010/main" val="135481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0D57E-83D7-5BD4-AF7C-7595513972E7}"/>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0AA37998-4EDB-BDDA-C1F3-3B33323A2594}"/>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CF61551D-2BD3-FA5E-5548-2035E1181998}"/>
              </a:ext>
            </a:extLst>
          </p:cNvPr>
          <p:cNvSpPr txBox="1"/>
          <p:nvPr/>
        </p:nvSpPr>
        <p:spPr>
          <a:xfrm>
            <a:off x="2202425" y="329380"/>
            <a:ext cx="8047704" cy="646331"/>
          </a:xfrm>
          <a:prstGeom prst="rect">
            <a:avLst/>
          </a:prstGeom>
          <a:noFill/>
        </p:spPr>
        <p:txBody>
          <a:bodyPr wrap="square" lIns="91440" tIns="45720" rIns="91440" bIns="45720" rtlCol="0" anchor="t">
            <a:spAutoFit/>
          </a:bodyPr>
          <a:lstStyle/>
          <a:p>
            <a:r>
              <a:rPr lang="pt-BR" sz="3600" b="1" dirty="0">
                <a:solidFill>
                  <a:srgbClr val="43505C"/>
                </a:solidFill>
                <a:latin typeface="Segoe UI"/>
                <a:cs typeface="Segoe UI"/>
              </a:rPr>
              <a:t>QUESTÃO 5</a:t>
            </a:r>
            <a:endParaRPr lang="pt-BR" sz="3600" b="1" dirty="0">
              <a:solidFill>
                <a:srgbClr val="43505C"/>
              </a:solidFill>
              <a:latin typeface="Segoe UI" panose="020B0502040204020203" pitchFamily="34" charset="0"/>
              <a:cs typeface="Segoe UI" panose="020B0502040204020203" pitchFamily="34" charset="0"/>
            </a:endParaRPr>
          </a:p>
        </p:txBody>
      </p:sp>
      <p:sp>
        <p:nvSpPr>
          <p:cNvPr id="2" name="CaixaDeTexto 1">
            <a:extLst>
              <a:ext uri="{FF2B5EF4-FFF2-40B4-BE49-F238E27FC236}">
                <a16:creationId xmlns:a16="http://schemas.microsoft.com/office/drawing/2014/main" id="{091FD122-3956-45B1-250C-B7180BEBE655}"/>
              </a:ext>
            </a:extLst>
          </p:cNvPr>
          <p:cNvSpPr txBox="1"/>
          <p:nvPr/>
        </p:nvSpPr>
        <p:spPr>
          <a:xfrm>
            <a:off x="510363" y="1152690"/>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CaixaDeTexto 3">
            <a:extLst>
              <a:ext uri="{FF2B5EF4-FFF2-40B4-BE49-F238E27FC236}">
                <a16:creationId xmlns:a16="http://schemas.microsoft.com/office/drawing/2014/main" id="{1BEEF071-0358-72C9-642F-DB67CE34961B}"/>
              </a:ext>
            </a:extLst>
          </p:cNvPr>
          <p:cNvSpPr txBox="1"/>
          <p:nvPr/>
        </p:nvSpPr>
        <p:spPr>
          <a:xfrm>
            <a:off x="307195" y="1430594"/>
            <a:ext cx="11345794" cy="564385"/>
          </a:xfrm>
          <a:prstGeom prst="rect">
            <a:avLst/>
          </a:prstGeom>
          <a:noFill/>
        </p:spPr>
        <p:txBody>
          <a:bodyPr wrap="square">
            <a:spAutoFit/>
          </a:bodyPr>
          <a:lstStyle/>
          <a:p>
            <a:pPr algn="just">
              <a:lnSpc>
                <a:spcPct val="107000"/>
              </a:lnSpc>
              <a:spcAft>
                <a:spcPts val="800"/>
              </a:spcAft>
            </a:pPr>
            <a:r>
              <a:rPr lang="pt-BR" sz="3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Qual é a importância do checklist na inserção do CVC?</a:t>
            </a:r>
          </a:p>
        </p:txBody>
      </p:sp>
      <p:sp>
        <p:nvSpPr>
          <p:cNvPr id="9" name="CaixaDeTexto 8">
            <a:extLst>
              <a:ext uri="{FF2B5EF4-FFF2-40B4-BE49-F238E27FC236}">
                <a16:creationId xmlns:a16="http://schemas.microsoft.com/office/drawing/2014/main" id="{8756FD22-83AD-9045-303D-8E5108644FEF}"/>
              </a:ext>
            </a:extLst>
          </p:cNvPr>
          <p:cNvSpPr txBox="1"/>
          <p:nvPr/>
        </p:nvSpPr>
        <p:spPr>
          <a:xfrm>
            <a:off x="312927" y="2362687"/>
            <a:ext cx="11497049" cy="3440942"/>
          </a:xfrm>
          <a:prstGeom prst="rect">
            <a:avLst/>
          </a:prstGeom>
          <a:noFill/>
        </p:spPr>
        <p:txBody>
          <a:bodyPr wrap="square" lIns="91440" tIns="45720" rIns="91440" bIns="45720" anchor="t">
            <a:spAutoFit/>
          </a:bodyPr>
          <a:lstStyle/>
          <a:p>
            <a:pPr algn="just" defTabSz="457200">
              <a:spcBef>
                <a:spcPct val="20000"/>
              </a:spcBef>
              <a:defRPr/>
            </a:pPr>
            <a:endParaRPr lang="pt-BR" sz="2400" b="1" dirty="0">
              <a:solidFill>
                <a:srgbClr val="002060"/>
              </a:solidFill>
              <a:latin typeface="Calibri"/>
              <a:ea typeface="Calibri"/>
              <a:cs typeface="Calibri"/>
            </a:endParaRPr>
          </a:p>
          <a:p>
            <a:pPr algn="just" defTabSz="457200">
              <a:spcBef>
                <a:spcPts val="20"/>
              </a:spcBef>
              <a:defRPr/>
            </a:pPr>
            <a:r>
              <a:rPr lang="pt-BR" sz="2400" b="1" dirty="0">
                <a:solidFill>
                  <a:srgbClr val="002060"/>
                </a:solidFill>
                <a:latin typeface="Calibri"/>
                <a:ea typeface="Calibri"/>
                <a:cs typeface="Calibri"/>
              </a:rPr>
              <a:t>Resposta:</a:t>
            </a:r>
            <a:r>
              <a:rPr lang="pt-BR" sz="2400" dirty="0">
                <a:solidFill>
                  <a:srgbClr val="002060"/>
                </a:solidFill>
                <a:latin typeface="Calibri"/>
                <a:ea typeface="Calibri"/>
                <a:cs typeface="Calibri"/>
              </a:rPr>
              <a:t> Garantir que todas as etapas do </a:t>
            </a:r>
            <a:r>
              <a:rPr lang="pt-BR" sz="2400" dirty="0" err="1">
                <a:solidFill>
                  <a:srgbClr val="002060"/>
                </a:solidFill>
                <a:latin typeface="Calibri"/>
                <a:ea typeface="Calibri"/>
                <a:cs typeface="Calibri"/>
              </a:rPr>
              <a:t>bundle</a:t>
            </a:r>
            <a:r>
              <a:rPr lang="pt-BR" sz="2400" dirty="0">
                <a:solidFill>
                  <a:srgbClr val="002060"/>
                </a:solidFill>
                <a:latin typeface="Calibri"/>
                <a:ea typeface="Calibri"/>
                <a:cs typeface="Calibri"/>
              </a:rPr>
              <a:t> foram cumpridas, permitir interrupção se houver quebra de técnica garantindo a segurança do paciente.</a:t>
            </a:r>
            <a:endParaRPr lang="pt-BR" dirty="0">
              <a:ea typeface="Calibri"/>
            </a:endParaRPr>
          </a:p>
          <a:p>
            <a:pPr algn="just" defTabSz="457200">
              <a:spcBef>
                <a:spcPct val="20000"/>
              </a:spcBef>
              <a:defRPr/>
            </a:pPr>
            <a:endParaRPr lang="pt-BR" sz="2400" dirty="0">
              <a:solidFill>
                <a:srgbClr val="002060"/>
              </a:solidFill>
              <a:latin typeface="Calibri"/>
              <a:ea typeface="Calibri"/>
              <a:cs typeface="Calibri"/>
            </a:endParaRPr>
          </a:p>
          <a:p>
            <a:pPr algn="just" defTabSz="457200">
              <a:spcBef>
                <a:spcPct val="20000"/>
              </a:spcBef>
              <a:defRPr/>
            </a:pPr>
            <a:endParaRPr lang="pt-BR" sz="2400" dirty="0">
              <a:solidFill>
                <a:srgbClr val="002060"/>
              </a:solidFill>
              <a:latin typeface="Calibri"/>
              <a:ea typeface="Calibri"/>
              <a:cs typeface="Calibri"/>
            </a:endParaRPr>
          </a:p>
          <a:p>
            <a:pPr algn="just" defTabSz="457200">
              <a:spcBef>
                <a:spcPts val="20"/>
              </a:spcBef>
              <a:defRPr/>
            </a:pPr>
            <a:r>
              <a:rPr lang="pt-BR" sz="2000" b="1" dirty="0">
                <a:solidFill>
                  <a:srgbClr val="002060"/>
                </a:solidFill>
                <a:latin typeface="Calibri"/>
                <a:ea typeface="Calibri"/>
                <a:cs typeface="Calibri"/>
              </a:rPr>
              <a:t>Comentário: </a:t>
            </a:r>
            <a:r>
              <a:rPr lang="pt-BR" sz="2000" dirty="0">
                <a:solidFill>
                  <a:srgbClr val="002060"/>
                </a:solidFill>
                <a:latin typeface="Calibri"/>
                <a:ea typeface="Calibri"/>
                <a:cs typeface="Calibri"/>
              </a:rPr>
              <a:t>Vocês estão usando o </a:t>
            </a:r>
            <a:r>
              <a:rPr lang="pt-BR" sz="2000" dirty="0" err="1">
                <a:solidFill>
                  <a:srgbClr val="002060"/>
                </a:solidFill>
                <a:latin typeface="Calibri"/>
                <a:ea typeface="Calibri"/>
                <a:cs typeface="Calibri"/>
              </a:rPr>
              <a:t>check</a:t>
            </a:r>
            <a:r>
              <a:rPr lang="pt-BR" sz="2000" dirty="0">
                <a:solidFill>
                  <a:srgbClr val="002060"/>
                </a:solidFill>
                <a:latin typeface="Calibri"/>
                <a:ea typeface="Calibri"/>
                <a:cs typeface="Calibri"/>
              </a:rPr>
              <a:t> </a:t>
            </a:r>
            <a:r>
              <a:rPr lang="pt-BR" sz="2000" dirty="0" err="1">
                <a:solidFill>
                  <a:srgbClr val="002060"/>
                </a:solidFill>
                <a:latin typeface="Calibri"/>
                <a:ea typeface="Calibri"/>
                <a:cs typeface="Calibri"/>
              </a:rPr>
              <a:t>list</a:t>
            </a:r>
            <a:r>
              <a:rPr lang="pt-BR" sz="2000" dirty="0">
                <a:solidFill>
                  <a:srgbClr val="002060"/>
                </a:solidFill>
                <a:latin typeface="Calibri"/>
                <a:ea typeface="Calibri"/>
                <a:cs typeface="Calibri"/>
              </a:rPr>
              <a:t> como barreira? Sugerimos deixar no kit de inserção para facilitar o processo. Lembrando que o </a:t>
            </a:r>
            <a:r>
              <a:rPr lang="pt-BR" sz="2000" dirty="0" err="1">
                <a:solidFill>
                  <a:srgbClr val="002060"/>
                </a:solidFill>
                <a:latin typeface="Calibri"/>
                <a:ea typeface="Calibri"/>
                <a:cs typeface="Calibri"/>
              </a:rPr>
              <a:t>check</a:t>
            </a:r>
            <a:r>
              <a:rPr lang="pt-BR" sz="2000" dirty="0">
                <a:solidFill>
                  <a:srgbClr val="002060"/>
                </a:solidFill>
                <a:latin typeface="Calibri"/>
                <a:ea typeface="Calibri"/>
                <a:cs typeface="Calibri"/>
              </a:rPr>
              <a:t> </a:t>
            </a:r>
            <a:r>
              <a:rPr lang="pt-BR" sz="2000" dirty="0" err="1">
                <a:solidFill>
                  <a:srgbClr val="002060"/>
                </a:solidFill>
                <a:latin typeface="Calibri"/>
                <a:ea typeface="Calibri"/>
                <a:cs typeface="Calibri"/>
              </a:rPr>
              <a:t>list</a:t>
            </a:r>
            <a:r>
              <a:rPr lang="pt-BR" sz="2000" dirty="0">
                <a:solidFill>
                  <a:srgbClr val="002060"/>
                </a:solidFill>
                <a:latin typeface="Calibri"/>
                <a:ea typeface="Calibri"/>
                <a:cs typeface="Calibri"/>
              </a:rPr>
              <a:t> é uma ferramenta educativa, pode ser compartilhada com a equipe médica previamente</a:t>
            </a:r>
            <a:r>
              <a:rPr lang="pt-BR" sz="2400" dirty="0">
                <a:solidFill>
                  <a:srgbClr val="002060"/>
                </a:solidFill>
                <a:latin typeface="Calibri"/>
                <a:ea typeface="Calibri"/>
                <a:cs typeface="Calibri"/>
              </a:rPr>
              <a:t>.</a:t>
            </a:r>
          </a:p>
          <a:p>
            <a:pPr algn="just" defTabSz="457200">
              <a:spcBef>
                <a:spcPts val="20"/>
              </a:spcBef>
              <a:defRPr/>
            </a:pPr>
            <a:endParaRPr lang="pt-BR" sz="2400" dirty="0">
              <a:solidFill>
                <a:srgbClr val="002060"/>
              </a:solidFill>
              <a:latin typeface="Calibri"/>
              <a:ea typeface="Calibri"/>
              <a:cs typeface="Calibri"/>
            </a:endParaRPr>
          </a:p>
        </p:txBody>
      </p:sp>
    </p:spTree>
    <p:extLst>
      <p:ext uri="{BB962C8B-B14F-4D97-AF65-F5344CB8AC3E}">
        <p14:creationId xmlns:p14="http://schemas.microsoft.com/office/powerpoint/2010/main" val="231542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DC1AE-F492-E83A-FD5E-D9A1D32BA3BF}"/>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9D3FB412-37FC-DFCF-8476-A352A600AD3F}"/>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4C833509-436A-B468-5BA4-F050023AA001}"/>
              </a:ext>
            </a:extLst>
          </p:cNvPr>
          <p:cNvSpPr txBox="1"/>
          <p:nvPr/>
        </p:nvSpPr>
        <p:spPr>
          <a:xfrm>
            <a:off x="2202425" y="329380"/>
            <a:ext cx="8047704" cy="646331"/>
          </a:xfrm>
          <a:prstGeom prst="rect">
            <a:avLst/>
          </a:prstGeom>
          <a:noFill/>
        </p:spPr>
        <p:txBody>
          <a:bodyPr wrap="square" lIns="91440" tIns="45720" rIns="91440" bIns="45720" rtlCol="0" anchor="t">
            <a:spAutoFit/>
          </a:bodyPr>
          <a:lstStyle/>
          <a:p>
            <a:r>
              <a:rPr lang="pt-BR" sz="3600" b="1" dirty="0">
                <a:solidFill>
                  <a:srgbClr val="43505C"/>
                </a:solidFill>
                <a:latin typeface="Segoe UI"/>
                <a:cs typeface="Segoe UI"/>
              </a:rPr>
              <a:t>QUESTÃO 6</a:t>
            </a:r>
            <a:endParaRPr lang="pt-BR" sz="3600" b="1" dirty="0">
              <a:solidFill>
                <a:srgbClr val="43505C"/>
              </a:solidFill>
              <a:latin typeface="Segoe UI" panose="020B0502040204020203" pitchFamily="34" charset="0"/>
              <a:cs typeface="Segoe UI" panose="020B0502040204020203" pitchFamily="34" charset="0"/>
            </a:endParaRPr>
          </a:p>
        </p:txBody>
      </p:sp>
      <p:sp>
        <p:nvSpPr>
          <p:cNvPr id="2" name="CaixaDeTexto 1">
            <a:extLst>
              <a:ext uri="{FF2B5EF4-FFF2-40B4-BE49-F238E27FC236}">
                <a16:creationId xmlns:a16="http://schemas.microsoft.com/office/drawing/2014/main" id="{7C980FEF-08DE-21E1-CDFD-33539D093BC5}"/>
              </a:ext>
            </a:extLst>
          </p:cNvPr>
          <p:cNvSpPr txBox="1"/>
          <p:nvPr/>
        </p:nvSpPr>
        <p:spPr>
          <a:xfrm>
            <a:off x="510363" y="1152690"/>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CaixaDeTexto 3">
            <a:extLst>
              <a:ext uri="{FF2B5EF4-FFF2-40B4-BE49-F238E27FC236}">
                <a16:creationId xmlns:a16="http://schemas.microsoft.com/office/drawing/2014/main" id="{343DA0C4-382B-BCFA-A6CA-F5C8A6FC1843}"/>
              </a:ext>
            </a:extLst>
          </p:cNvPr>
          <p:cNvSpPr txBox="1"/>
          <p:nvPr/>
        </p:nvSpPr>
        <p:spPr>
          <a:xfrm>
            <a:off x="307195" y="1184409"/>
            <a:ext cx="11345794" cy="1058367"/>
          </a:xfrm>
          <a:prstGeom prst="rect">
            <a:avLst/>
          </a:prstGeom>
          <a:noFill/>
        </p:spPr>
        <p:txBody>
          <a:bodyPr wrap="square" lIns="91440" tIns="45720" rIns="91440" bIns="45720" anchor="t">
            <a:spAutoFit/>
          </a:bodyPr>
          <a:lstStyle/>
          <a:p>
            <a:pPr algn="just">
              <a:lnSpc>
                <a:spcPct val="107000"/>
              </a:lnSpc>
              <a:spcAft>
                <a:spcPts val="800"/>
              </a:spcAft>
            </a:pPr>
            <a:r>
              <a:rPr lang="pt-BR" sz="3000" b="1">
                <a:solidFill>
                  <a:srgbClr val="002060"/>
                </a:solidFill>
                <a:latin typeface="Calibri"/>
                <a:ea typeface="Calibri"/>
                <a:cs typeface="Times New Roman"/>
              </a:rPr>
              <a:t>Pensando</a:t>
            </a:r>
            <a:r>
              <a:rPr lang="pt-BR" sz="3000" b="1" dirty="0">
                <a:solidFill>
                  <a:srgbClr val="002060"/>
                </a:solidFill>
                <a:latin typeface="Calibri"/>
                <a:ea typeface="Calibri"/>
                <a:cs typeface="Times New Roman"/>
              </a:rPr>
              <a:t> em prevenção de IPCSL, quais são os locais recomendados para inserção do CVC?</a:t>
            </a:r>
          </a:p>
        </p:txBody>
      </p:sp>
      <p:sp>
        <p:nvSpPr>
          <p:cNvPr id="9" name="CaixaDeTexto 8">
            <a:extLst>
              <a:ext uri="{FF2B5EF4-FFF2-40B4-BE49-F238E27FC236}">
                <a16:creationId xmlns:a16="http://schemas.microsoft.com/office/drawing/2014/main" id="{ACF02E15-F356-54A3-EEE7-D2CDD54BF160}"/>
              </a:ext>
            </a:extLst>
          </p:cNvPr>
          <p:cNvSpPr txBox="1"/>
          <p:nvPr/>
        </p:nvSpPr>
        <p:spPr>
          <a:xfrm>
            <a:off x="312927" y="2468194"/>
            <a:ext cx="11497049" cy="2966966"/>
          </a:xfrm>
          <a:prstGeom prst="rect">
            <a:avLst/>
          </a:prstGeom>
          <a:noFill/>
        </p:spPr>
        <p:txBody>
          <a:bodyPr wrap="square" lIns="91440" tIns="45720" rIns="91440" bIns="45720" anchor="t">
            <a:spAutoFit/>
          </a:bodyPr>
          <a:lstStyle/>
          <a:p>
            <a:pPr algn="just" defTabSz="457200">
              <a:spcBef>
                <a:spcPct val="20000"/>
              </a:spcBef>
              <a:defRPr/>
            </a:pPr>
            <a:endParaRPr lang="pt-BR" sz="2400" b="1" dirty="0">
              <a:solidFill>
                <a:srgbClr val="002060"/>
              </a:solidFill>
              <a:latin typeface="Calibri"/>
              <a:ea typeface="Calibri"/>
              <a:cs typeface="Calibri"/>
            </a:endParaRPr>
          </a:p>
          <a:p>
            <a:pPr algn="just" defTabSz="457200">
              <a:spcBef>
                <a:spcPts val="20"/>
              </a:spcBef>
              <a:defRPr/>
            </a:pPr>
            <a:r>
              <a:rPr lang="pt-BR" sz="2400" b="1" dirty="0">
                <a:solidFill>
                  <a:srgbClr val="002060"/>
                </a:solidFill>
                <a:latin typeface="Calibri"/>
                <a:ea typeface="Calibri"/>
                <a:cs typeface="Calibri"/>
              </a:rPr>
              <a:t>Resposta:</a:t>
            </a:r>
            <a:r>
              <a:rPr lang="pt-BR" sz="2400" dirty="0">
                <a:solidFill>
                  <a:srgbClr val="002060"/>
                </a:solidFill>
                <a:latin typeface="Calibri"/>
                <a:ea typeface="Calibri"/>
                <a:cs typeface="Calibri"/>
              </a:rPr>
              <a:t> Subclávia geralmente tem menor risco infeccioso que a jugular ou femoral; sempre considerar risco/benefício e condição do paciente.</a:t>
            </a:r>
          </a:p>
          <a:p>
            <a:pPr algn="just" defTabSz="457200">
              <a:spcBef>
                <a:spcPts val="20"/>
              </a:spcBef>
              <a:defRPr/>
            </a:pPr>
            <a:endParaRPr lang="pt-BR" dirty="0">
              <a:ea typeface="Calibri"/>
            </a:endParaRPr>
          </a:p>
          <a:p>
            <a:pPr algn="just" defTabSz="457200">
              <a:spcBef>
                <a:spcPct val="20000"/>
              </a:spcBef>
              <a:defRPr/>
            </a:pPr>
            <a:endParaRPr lang="pt-BR" sz="2400" dirty="0">
              <a:solidFill>
                <a:srgbClr val="002060"/>
              </a:solidFill>
              <a:latin typeface="Calibri"/>
              <a:ea typeface="Calibri"/>
              <a:cs typeface="Calibri"/>
            </a:endParaRPr>
          </a:p>
          <a:p>
            <a:pPr algn="just" defTabSz="457200">
              <a:spcBef>
                <a:spcPts val="20"/>
              </a:spcBef>
              <a:defRPr/>
            </a:pPr>
            <a:r>
              <a:rPr lang="pt-BR" sz="1800" b="1" dirty="0">
                <a:solidFill>
                  <a:srgbClr val="002060"/>
                </a:solidFill>
                <a:latin typeface="Calibri"/>
                <a:ea typeface="Calibri"/>
                <a:cs typeface="Calibri"/>
              </a:rPr>
              <a:t>Comentário: </a:t>
            </a:r>
            <a:r>
              <a:rPr lang="pt-BR" sz="1800" dirty="0">
                <a:solidFill>
                  <a:srgbClr val="002060"/>
                </a:solidFill>
                <a:latin typeface="Calibri"/>
                <a:ea typeface="Calibri"/>
                <a:cs typeface="Calibri"/>
              </a:rPr>
              <a:t>Não é recomentado realizar punção em veia femoral de rotina, pois a inserção neste sítio está associada a maior risco de desenvolver IPCSL.</a:t>
            </a:r>
          </a:p>
          <a:p>
            <a:pPr algn="just" defTabSz="457200">
              <a:spcBef>
                <a:spcPts val="20"/>
              </a:spcBef>
              <a:defRPr/>
            </a:pPr>
            <a:r>
              <a:rPr lang="pt-BR" sz="1800" dirty="0">
                <a:solidFill>
                  <a:srgbClr val="002060"/>
                </a:solidFill>
                <a:latin typeface="Calibri"/>
                <a:ea typeface="Calibri"/>
                <a:cs typeface="Calibri"/>
              </a:rPr>
              <a:t>Caso o cateter seja puncionado na femoral anotar o motivo e assim que o paciente tiver condições clínicas trocar o local. Preferencialmente realizar punção guiada por US</a:t>
            </a:r>
            <a:endParaRPr lang="pt-BR" sz="1800" dirty="0"/>
          </a:p>
        </p:txBody>
      </p:sp>
    </p:spTree>
    <p:extLst>
      <p:ext uri="{BB962C8B-B14F-4D97-AF65-F5344CB8AC3E}">
        <p14:creationId xmlns:p14="http://schemas.microsoft.com/office/powerpoint/2010/main" val="78616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210D-1EF1-BE14-527A-BA0DD47FE845}"/>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6E36F848-F51A-97B7-0A15-85B9DD3CB1EB}"/>
              </a:ext>
            </a:extLst>
          </p:cNvPr>
          <p:cNvSpPr txBox="1"/>
          <p:nvPr/>
        </p:nvSpPr>
        <p:spPr>
          <a:xfrm>
            <a:off x="371968" y="1323741"/>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Imagem 4" descr="Texto&#10;&#10;O conteúdo gerado por IA pode estar incorreto.">
            <a:extLst>
              <a:ext uri="{FF2B5EF4-FFF2-40B4-BE49-F238E27FC236}">
                <a16:creationId xmlns:a16="http://schemas.microsoft.com/office/drawing/2014/main" id="{CAD785A8-B909-F80D-8628-F3225B92D606}"/>
              </a:ext>
            </a:extLst>
          </p:cNvPr>
          <p:cNvPicPr>
            <a:picLocks noChangeAspect="1"/>
          </p:cNvPicPr>
          <p:nvPr/>
        </p:nvPicPr>
        <p:blipFill>
          <a:blip r:embed="rId3"/>
          <a:stretch>
            <a:fillRect/>
          </a:stretch>
        </p:blipFill>
        <p:spPr>
          <a:xfrm>
            <a:off x="3163334" y="358588"/>
            <a:ext cx="6156686" cy="6152030"/>
          </a:xfrm>
          <a:prstGeom prst="rect">
            <a:avLst/>
          </a:prstGeom>
          <a:ln>
            <a:noFill/>
          </a:ln>
          <a:effectLst>
            <a:softEdge rad="112500"/>
          </a:effectLst>
        </p:spPr>
      </p:pic>
    </p:spTree>
    <p:extLst>
      <p:ext uri="{BB962C8B-B14F-4D97-AF65-F5344CB8AC3E}">
        <p14:creationId xmlns:p14="http://schemas.microsoft.com/office/powerpoint/2010/main" val="820218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0F8BC-7903-DD90-0957-74C1A16DE015}"/>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4AD11401-22AB-EA44-C78C-1B95409494D1}"/>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EA6E3010-D9B7-E5C2-3769-5DD308944BDD}"/>
              </a:ext>
            </a:extLst>
          </p:cNvPr>
          <p:cNvSpPr txBox="1"/>
          <p:nvPr/>
        </p:nvSpPr>
        <p:spPr>
          <a:xfrm>
            <a:off x="2202425" y="329380"/>
            <a:ext cx="8047704" cy="646331"/>
          </a:xfrm>
          <a:prstGeom prst="rect">
            <a:avLst/>
          </a:prstGeom>
          <a:noFill/>
        </p:spPr>
        <p:txBody>
          <a:bodyPr wrap="square" lIns="91440" tIns="45720" rIns="91440" bIns="45720" rtlCol="0" anchor="t">
            <a:spAutoFit/>
          </a:bodyPr>
          <a:lstStyle/>
          <a:p>
            <a:r>
              <a:rPr lang="pt-BR" sz="3600" b="1" dirty="0">
                <a:solidFill>
                  <a:srgbClr val="43505C"/>
                </a:solidFill>
                <a:latin typeface="Segoe UI"/>
                <a:cs typeface="Segoe UI"/>
              </a:rPr>
              <a:t>QUESTÃO 7</a:t>
            </a:r>
            <a:endParaRPr lang="pt-BR" sz="3600" b="1" dirty="0">
              <a:solidFill>
                <a:srgbClr val="43505C"/>
              </a:solidFill>
              <a:latin typeface="Segoe UI" panose="020B0502040204020203" pitchFamily="34" charset="0"/>
              <a:cs typeface="Segoe UI" panose="020B0502040204020203" pitchFamily="34" charset="0"/>
            </a:endParaRPr>
          </a:p>
        </p:txBody>
      </p:sp>
      <p:sp>
        <p:nvSpPr>
          <p:cNvPr id="2" name="CaixaDeTexto 1">
            <a:extLst>
              <a:ext uri="{FF2B5EF4-FFF2-40B4-BE49-F238E27FC236}">
                <a16:creationId xmlns:a16="http://schemas.microsoft.com/office/drawing/2014/main" id="{F585144A-B05E-203D-C259-49FAA34D1A77}"/>
              </a:ext>
            </a:extLst>
          </p:cNvPr>
          <p:cNvSpPr txBox="1"/>
          <p:nvPr/>
        </p:nvSpPr>
        <p:spPr>
          <a:xfrm>
            <a:off x="510363" y="1152690"/>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CaixaDeTexto 3">
            <a:extLst>
              <a:ext uri="{FF2B5EF4-FFF2-40B4-BE49-F238E27FC236}">
                <a16:creationId xmlns:a16="http://schemas.microsoft.com/office/drawing/2014/main" id="{E4552A2C-9C5E-951E-A198-BC5B9FBBE090}"/>
              </a:ext>
            </a:extLst>
          </p:cNvPr>
          <p:cNvSpPr txBox="1"/>
          <p:nvPr/>
        </p:nvSpPr>
        <p:spPr>
          <a:xfrm>
            <a:off x="237579" y="1155601"/>
            <a:ext cx="11345794" cy="1673022"/>
          </a:xfrm>
          <a:prstGeom prst="rect">
            <a:avLst/>
          </a:prstGeom>
          <a:noFill/>
        </p:spPr>
        <p:txBody>
          <a:bodyPr wrap="square">
            <a:spAutoFit/>
          </a:bodyPr>
          <a:lstStyle/>
          <a:p>
            <a:pPr algn="just">
              <a:lnSpc>
                <a:spcPct val="107000"/>
              </a:lnSpc>
              <a:spcAft>
                <a:spcPts val="800"/>
              </a:spcAft>
            </a:pPr>
            <a:r>
              <a:rPr lang="pt-BR"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Você é o enfermeiro ou técnico que está observando com o </a:t>
            </a:r>
            <a:r>
              <a:rPr lang="pt-BR" sz="24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check</a:t>
            </a:r>
            <a:r>
              <a:rPr lang="pt-BR"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pt-BR" sz="24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list</a:t>
            </a:r>
            <a:r>
              <a:rPr lang="pt-BR"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 inserção do CVC pelo profissional médico. Até o momento o médico fez todos os itens do </a:t>
            </a:r>
            <a:r>
              <a:rPr lang="pt-BR" sz="24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check</a:t>
            </a:r>
            <a:r>
              <a:rPr lang="pt-BR"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pt-BR" sz="24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list</a:t>
            </a:r>
            <a:r>
              <a:rPr lang="pt-BR"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corretamente. No final do procedimento o médico não faz o curativo estéril e pede para o enfermeiro realizar. Qual a sua conduta diante desta atitude</a:t>
            </a:r>
            <a:r>
              <a:rPr lang="pt-BR" sz="24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pt-BR"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CaixaDeTexto 7">
            <a:extLst>
              <a:ext uri="{FF2B5EF4-FFF2-40B4-BE49-F238E27FC236}">
                <a16:creationId xmlns:a16="http://schemas.microsoft.com/office/drawing/2014/main" id="{98918F19-8178-19C8-C43B-EAE752BE6448}"/>
              </a:ext>
            </a:extLst>
          </p:cNvPr>
          <p:cNvSpPr txBox="1"/>
          <p:nvPr/>
        </p:nvSpPr>
        <p:spPr>
          <a:xfrm>
            <a:off x="232289" y="3073987"/>
            <a:ext cx="11497049" cy="2628412"/>
          </a:xfrm>
          <a:prstGeom prst="rect">
            <a:avLst/>
          </a:prstGeom>
          <a:noFill/>
        </p:spPr>
        <p:txBody>
          <a:bodyPr wrap="square" lIns="91440" tIns="45720" rIns="91440" bIns="45720" anchor="t">
            <a:spAutoFit/>
          </a:bodyPr>
          <a:lstStyle/>
          <a:p>
            <a:pPr algn="just" defTabSz="457200">
              <a:spcBef>
                <a:spcPct val="20000"/>
              </a:spcBef>
              <a:defRPr/>
            </a:pPr>
            <a:endParaRPr lang="pt-BR" sz="2400" b="1" dirty="0">
              <a:solidFill>
                <a:srgbClr val="002060"/>
              </a:solidFill>
              <a:latin typeface="Calibri"/>
              <a:ea typeface="Calibri"/>
              <a:cs typeface="Calibri"/>
            </a:endParaRPr>
          </a:p>
          <a:p>
            <a:pPr algn="just" defTabSz="457200">
              <a:spcBef>
                <a:spcPts val="20"/>
              </a:spcBef>
              <a:defRPr/>
            </a:pPr>
            <a:r>
              <a:rPr lang="pt-BR" sz="2400" b="1" dirty="0">
                <a:solidFill>
                  <a:srgbClr val="002060"/>
                </a:solidFill>
                <a:latin typeface="Calibri"/>
                <a:ea typeface="Calibri"/>
                <a:cs typeface="Calibri"/>
              </a:rPr>
              <a:t>Resposta:</a:t>
            </a:r>
            <a:r>
              <a:rPr lang="pt-BR" sz="2400" dirty="0">
                <a:solidFill>
                  <a:srgbClr val="002060"/>
                </a:solidFill>
                <a:latin typeface="Calibri"/>
                <a:ea typeface="Calibri"/>
                <a:cs typeface="Calibri"/>
              </a:rPr>
              <a:t> Orientar o médico que como ele está paramentado, dentro do campo do procedimento, se outra pessoa assumir o curativo aumenta o risco de contaminação do sítio recém puncionado, e pela segurança do paciente pensando na prevenção de infecção </a:t>
            </a:r>
            <a:endParaRPr lang="pt-BR" dirty="0">
              <a:ea typeface="Calibri"/>
            </a:endParaRPr>
          </a:p>
          <a:p>
            <a:pPr algn="just" defTabSz="457200">
              <a:spcBef>
                <a:spcPct val="20000"/>
              </a:spcBef>
              <a:defRPr/>
            </a:pPr>
            <a:endParaRPr lang="pt-BR" sz="2400" dirty="0">
              <a:solidFill>
                <a:srgbClr val="002060"/>
              </a:solidFill>
              <a:latin typeface="Calibri"/>
              <a:ea typeface="Calibri"/>
              <a:cs typeface="Calibri"/>
            </a:endParaRPr>
          </a:p>
          <a:p>
            <a:pPr algn="just" defTabSz="457200">
              <a:spcBef>
                <a:spcPts val="20"/>
              </a:spcBef>
              <a:defRPr/>
            </a:pPr>
            <a:r>
              <a:rPr lang="pt-BR" sz="2000" b="1" dirty="0">
                <a:solidFill>
                  <a:srgbClr val="002060"/>
                </a:solidFill>
                <a:latin typeface="Calibri"/>
                <a:ea typeface="Calibri"/>
                <a:cs typeface="Calibri"/>
              </a:rPr>
              <a:t>Comentário: </a:t>
            </a:r>
            <a:r>
              <a:rPr lang="pt-BR" sz="2000" dirty="0">
                <a:solidFill>
                  <a:srgbClr val="002060"/>
                </a:solidFill>
                <a:latin typeface="Calibri"/>
                <a:ea typeface="Calibri"/>
                <a:cs typeface="Calibri"/>
              </a:rPr>
              <a:t>Comentar que o </a:t>
            </a:r>
            <a:r>
              <a:rPr lang="pt-BR" sz="2000" dirty="0" err="1">
                <a:solidFill>
                  <a:srgbClr val="002060"/>
                </a:solidFill>
                <a:latin typeface="Calibri"/>
                <a:ea typeface="Calibri"/>
                <a:cs typeface="Calibri"/>
              </a:rPr>
              <a:t>check</a:t>
            </a:r>
            <a:r>
              <a:rPr lang="pt-BR" sz="2000" dirty="0">
                <a:solidFill>
                  <a:srgbClr val="002060"/>
                </a:solidFill>
                <a:latin typeface="Calibri"/>
                <a:ea typeface="Calibri"/>
                <a:cs typeface="Calibri"/>
              </a:rPr>
              <a:t> </a:t>
            </a:r>
            <a:r>
              <a:rPr lang="pt-BR" sz="2000" dirty="0" err="1">
                <a:solidFill>
                  <a:srgbClr val="002060"/>
                </a:solidFill>
                <a:latin typeface="Calibri"/>
                <a:ea typeface="Calibri"/>
                <a:cs typeface="Calibri"/>
              </a:rPr>
              <a:t>list</a:t>
            </a:r>
            <a:r>
              <a:rPr lang="pt-BR" sz="2000" dirty="0">
                <a:solidFill>
                  <a:srgbClr val="002060"/>
                </a:solidFill>
                <a:latin typeface="Calibri"/>
                <a:ea typeface="Calibri"/>
                <a:cs typeface="Calibri"/>
              </a:rPr>
              <a:t> não é uma auditoria, legal é compartilharmos o </a:t>
            </a:r>
            <a:r>
              <a:rPr lang="pt-BR" sz="2000" dirty="0" err="1">
                <a:solidFill>
                  <a:srgbClr val="002060"/>
                </a:solidFill>
                <a:latin typeface="Calibri"/>
                <a:ea typeface="Calibri"/>
                <a:cs typeface="Calibri"/>
              </a:rPr>
              <a:t>check</a:t>
            </a:r>
            <a:r>
              <a:rPr lang="pt-BR" sz="2000" dirty="0">
                <a:solidFill>
                  <a:srgbClr val="002060"/>
                </a:solidFill>
                <a:latin typeface="Calibri"/>
                <a:ea typeface="Calibri"/>
                <a:cs typeface="Calibri"/>
              </a:rPr>
              <a:t> </a:t>
            </a:r>
            <a:r>
              <a:rPr lang="pt-BR" sz="2000" dirty="0" err="1">
                <a:solidFill>
                  <a:srgbClr val="002060"/>
                </a:solidFill>
                <a:latin typeface="Calibri"/>
                <a:ea typeface="Calibri"/>
                <a:cs typeface="Calibri"/>
              </a:rPr>
              <a:t>list</a:t>
            </a:r>
            <a:r>
              <a:rPr lang="pt-BR" sz="2000" dirty="0">
                <a:solidFill>
                  <a:srgbClr val="002060"/>
                </a:solidFill>
                <a:latin typeface="Calibri"/>
                <a:ea typeface="Calibri"/>
                <a:cs typeface="Calibri"/>
              </a:rPr>
              <a:t> com o médico antes do procedimento isso o ajudará a se lembrar de todas as etapas</a:t>
            </a:r>
          </a:p>
        </p:txBody>
      </p:sp>
    </p:spTree>
    <p:extLst>
      <p:ext uri="{BB962C8B-B14F-4D97-AF65-F5344CB8AC3E}">
        <p14:creationId xmlns:p14="http://schemas.microsoft.com/office/powerpoint/2010/main" val="279719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87DF8-0DF6-9126-7815-6C9AEB793CDB}"/>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73D3C3D5-7CC1-3770-2A2B-4D4132C8779A}"/>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9E088E3D-B5AD-48C8-E6A1-082778FB5FFA}"/>
              </a:ext>
            </a:extLst>
          </p:cNvPr>
          <p:cNvSpPr txBox="1"/>
          <p:nvPr/>
        </p:nvSpPr>
        <p:spPr>
          <a:xfrm>
            <a:off x="2202425" y="329380"/>
            <a:ext cx="8047704" cy="646331"/>
          </a:xfrm>
          <a:prstGeom prst="rect">
            <a:avLst/>
          </a:prstGeom>
          <a:noFill/>
        </p:spPr>
        <p:txBody>
          <a:bodyPr wrap="square" lIns="91440" tIns="45720" rIns="91440" bIns="45720" rtlCol="0" anchor="t">
            <a:spAutoFit/>
          </a:bodyPr>
          <a:lstStyle/>
          <a:p>
            <a:r>
              <a:rPr lang="pt-BR" sz="3600" b="1" dirty="0">
                <a:solidFill>
                  <a:srgbClr val="43505C"/>
                </a:solidFill>
                <a:latin typeface="Segoe UI"/>
                <a:cs typeface="Segoe UI"/>
              </a:rPr>
              <a:t>QUESTÃO 8</a:t>
            </a:r>
            <a:endParaRPr lang="pt-BR" sz="3600" b="1" dirty="0">
              <a:solidFill>
                <a:srgbClr val="43505C"/>
              </a:solidFill>
              <a:latin typeface="Segoe UI" panose="020B0502040204020203" pitchFamily="34" charset="0"/>
              <a:cs typeface="Segoe UI" panose="020B0502040204020203" pitchFamily="34" charset="0"/>
            </a:endParaRPr>
          </a:p>
        </p:txBody>
      </p:sp>
      <p:sp>
        <p:nvSpPr>
          <p:cNvPr id="2" name="CaixaDeTexto 1">
            <a:extLst>
              <a:ext uri="{FF2B5EF4-FFF2-40B4-BE49-F238E27FC236}">
                <a16:creationId xmlns:a16="http://schemas.microsoft.com/office/drawing/2014/main" id="{91623952-905A-4297-0662-BB6CBDDB58C7}"/>
              </a:ext>
            </a:extLst>
          </p:cNvPr>
          <p:cNvSpPr txBox="1"/>
          <p:nvPr/>
        </p:nvSpPr>
        <p:spPr>
          <a:xfrm>
            <a:off x="371968" y="1323741"/>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CaixaDeTexto 2">
            <a:extLst>
              <a:ext uri="{FF2B5EF4-FFF2-40B4-BE49-F238E27FC236}">
                <a16:creationId xmlns:a16="http://schemas.microsoft.com/office/drawing/2014/main" id="{D81724FC-118C-F0BF-E61F-9DDE14CA8220}"/>
              </a:ext>
            </a:extLst>
          </p:cNvPr>
          <p:cNvSpPr txBox="1"/>
          <p:nvPr/>
        </p:nvSpPr>
        <p:spPr>
          <a:xfrm>
            <a:off x="371968" y="2727337"/>
            <a:ext cx="11266658" cy="3219343"/>
          </a:xfrm>
          <a:prstGeom prst="rect">
            <a:avLst/>
          </a:prstGeom>
          <a:noFill/>
        </p:spPr>
        <p:txBody>
          <a:bodyPr wrap="square">
            <a:spAutoFit/>
          </a:bodyPr>
          <a:lstStyle/>
          <a:p>
            <a:pPr lvl="0" algn="just" defTabSz="457200">
              <a:spcBef>
                <a:spcPct val="20000"/>
              </a:spcBef>
              <a:buClrTx/>
              <a:defRPr/>
            </a:pPr>
            <a:r>
              <a:rPr lang="pt-BR" sz="2400" b="1" dirty="0">
                <a:solidFill>
                  <a:srgbClr val="002060"/>
                </a:solidFill>
                <a:latin typeface="Calibri" panose="020F0502020204030204" pitchFamily="34" charset="0"/>
                <a:cs typeface="Calibri" panose="020F0502020204030204" pitchFamily="34" charset="0"/>
              </a:rPr>
              <a:t>Resposta: </a:t>
            </a:r>
            <a:r>
              <a:rPr lang="pt-BR" sz="2400" dirty="0">
                <a:solidFill>
                  <a:srgbClr val="002060"/>
                </a:solidFill>
                <a:latin typeface="Calibri" panose="020F0502020204030204" pitchFamily="34" charset="0"/>
                <a:cs typeface="Calibri" panose="020F0502020204030204" pitchFamily="34" charset="0"/>
              </a:rPr>
              <a:t>A </a:t>
            </a:r>
            <a:r>
              <a:rPr lang="pt-BR" sz="2400" b="1" dirty="0">
                <a:solidFill>
                  <a:srgbClr val="002060"/>
                </a:solidFill>
                <a:latin typeface="Calibri" panose="020F0502020204030204" pitchFamily="34" charset="0"/>
                <a:cs typeface="Calibri" panose="020F0502020204030204" pitchFamily="34" charset="0"/>
              </a:rPr>
              <a:t>higiene das mãos e a desinfecção do hub </a:t>
            </a:r>
            <a:r>
              <a:rPr lang="pt-BR" sz="2400" dirty="0">
                <a:solidFill>
                  <a:srgbClr val="002060"/>
                </a:solidFill>
                <a:latin typeface="Calibri" panose="020F0502020204030204" pitchFamily="34" charset="0"/>
                <a:cs typeface="Calibri" panose="020F0502020204030204" pitchFamily="34" charset="0"/>
              </a:rPr>
              <a:t>são considerados os principais momentos para prevenir IPCSL pois são os pontos mais frequentes de entrada de microrganismos no cateter durante a assistência ao paciente. </a:t>
            </a:r>
          </a:p>
          <a:p>
            <a:pPr lvl="0" algn="just" defTabSz="457200">
              <a:spcBef>
                <a:spcPct val="20000"/>
              </a:spcBef>
              <a:buClrTx/>
              <a:defRPr/>
            </a:pPr>
            <a:endParaRPr lang="pt-BR" sz="2400" dirty="0">
              <a:solidFill>
                <a:srgbClr val="002060"/>
              </a:solidFill>
              <a:latin typeface="Calibri" panose="020F0502020204030204" pitchFamily="34" charset="0"/>
              <a:cs typeface="Calibri" panose="020F0502020204030204" pitchFamily="34" charset="0"/>
            </a:endParaRPr>
          </a:p>
          <a:p>
            <a:pPr lvl="0" algn="just" defTabSz="457200">
              <a:spcBef>
                <a:spcPct val="20000"/>
              </a:spcBef>
              <a:buClrTx/>
              <a:defRPr/>
            </a:pPr>
            <a:r>
              <a:rPr lang="pt-BR" sz="1600" b="1" dirty="0">
                <a:solidFill>
                  <a:srgbClr val="002060"/>
                </a:solidFill>
                <a:latin typeface="Calibri" panose="020F0502020204030204" pitchFamily="34" charset="0"/>
                <a:cs typeface="Calibri" panose="020F0502020204030204" pitchFamily="34" charset="0"/>
              </a:rPr>
              <a:t>Comentário: </a:t>
            </a:r>
            <a:r>
              <a:rPr lang="pt-BR" sz="1600" dirty="0">
                <a:solidFill>
                  <a:srgbClr val="002060"/>
                </a:solidFill>
                <a:latin typeface="Calibri" panose="020F0502020204030204" pitchFamily="34" charset="0"/>
                <a:cs typeface="Calibri" panose="020F0502020204030204" pitchFamily="34" charset="0"/>
              </a:rPr>
              <a:t>As mãos dos profissionais de saúde são o principal veículo de transmissão de microrganismos no ambiente hospitalar. Quando não é realizada corretamente microrganismos da pele do profissional ou de outros pacientes podem ser transferidos para o cateter venoso ou hub e esses microrganismos entram na corrente sanguínea através do dispositivo.</a:t>
            </a:r>
          </a:p>
          <a:p>
            <a:pPr lvl="0" algn="just" defTabSz="457200">
              <a:spcBef>
                <a:spcPct val="20000"/>
              </a:spcBef>
              <a:buClrTx/>
              <a:defRPr/>
            </a:pPr>
            <a:r>
              <a:rPr lang="pt-BR" sz="1600" dirty="0">
                <a:solidFill>
                  <a:srgbClr val="002060"/>
                </a:solidFill>
                <a:latin typeface="Calibri" panose="020F0502020204030204" pitchFamily="34" charset="0"/>
                <a:cs typeface="Calibri" panose="020F0502020204030204" pitchFamily="34" charset="0"/>
              </a:rPr>
              <a:t>O hub (conector do cateter) é um dos locais mais manipulados durante a assistência. Cada manipulação representa uma oportunidade para contaminação. Se o hub não for desinfectado antes do acesso microrganismos presentes na superfície podem entrar diretamente no lúmen do cateter.</a:t>
            </a:r>
          </a:p>
        </p:txBody>
      </p:sp>
      <p:sp>
        <p:nvSpPr>
          <p:cNvPr id="4" name="CaixaDeTexto 3">
            <a:extLst>
              <a:ext uri="{FF2B5EF4-FFF2-40B4-BE49-F238E27FC236}">
                <a16:creationId xmlns:a16="http://schemas.microsoft.com/office/drawing/2014/main" id="{A01861A4-F13A-303A-4EB2-9C1B4C710A24}"/>
              </a:ext>
            </a:extLst>
          </p:cNvPr>
          <p:cNvSpPr txBox="1"/>
          <p:nvPr/>
        </p:nvSpPr>
        <p:spPr>
          <a:xfrm>
            <a:off x="332400" y="1268501"/>
            <a:ext cx="11345794" cy="865173"/>
          </a:xfrm>
          <a:prstGeom prst="rect">
            <a:avLst/>
          </a:prstGeom>
          <a:noFill/>
        </p:spPr>
        <p:txBody>
          <a:bodyPr wrap="square">
            <a:spAutoFit/>
          </a:bodyPr>
          <a:lstStyle/>
          <a:p>
            <a:pPr algn="just">
              <a:lnSpc>
                <a:spcPct val="107000"/>
              </a:lnSpc>
              <a:spcAft>
                <a:spcPts val="800"/>
              </a:spcAft>
            </a:pPr>
            <a:r>
              <a:rPr lang="pt-BR"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Dentro do </a:t>
            </a:r>
            <a:r>
              <a:rPr lang="pt-BR" sz="24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bundle</a:t>
            </a:r>
            <a:r>
              <a:rPr lang="pt-BR"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de manutenção de IPCSL, tem dois itens que são fundamentais para evitar a infecção e que jamais deveremos deixar de fazer. Quais são eles?</a:t>
            </a:r>
          </a:p>
        </p:txBody>
      </p:sp>
    </p:spTree>
    <p:extLst>
      <p:ext uri="{BB962C8B-B14F-4D97-AF65-F5344CB8AC3E}">
        <p14:creationId xmlns:p14="http://schemas.microsoft.com/office/powerpoint/2010/main" val="359125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210D-1EF1-BE14-527A-BA0DD47FE845}"/>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6E36F848-F51A-97B7-0A15-85B9DD3CB1EB}"/>
              </a:ext>
            </a:extLst>
          </p:cNvPr>
          <p:cNvSpPr txBox="1"/>
          <p:nvPr/>
        </p:nvSpPr>
        <p:spPr>
          <a:xfrm>
            <a:off x="371968" y="1323741"/>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Imagem 4" descr="Texto&#10;&#10;O conteúdo gerado por IA pode estar incorreto.">
            <a:extLst>
              <a:ext uri="{FF2B5EF4-FFF2-40B4-BE49-F238E27FC236}">
                <a16:creationId xmlns:a16="http://schemas.microsoft.com/office/drawing/2014/main" id="{CAD785A8-B909-F80D-8628-F3225B92D606}"/>
              </a:ext>
            </a:extLst>
          </p:cNvPr>
          <p:cNvPicPr>
            <a:picLocks noChangeAspect="1"/>
          </p:cNvPicPr>
          <p:nvPr/>
        </p:nvPicPr>
        <p:blipFill>
          <a:blip r:embed="rId3"/>
          <a:stretch>
            <a:fillRect/>
          </a:stretch>
        </p:blipFill>
        <p:spPr>
          <a:xfrm>
            <a:off x="3163334" y="358588"/>
            <a:ext cx="6156686" cy="6152030"/>
          </a:xfrm>
          <a:prstGeom prst="rect">
            <a:avLst/>
          </a:prstGeom>
          <a:ln>
            <a:noFill/>
          </a:ln>
          <a:effectLst>
            <a:softEdge rad="112500"/>
          </a:effectLst>
        </p:spPr>
      </p:pic>
    </p:spTree>
    <p:extLst>
      <p:ext uri="{BB962C8B-B14F-4D97-AF65-F5344CB8AC3E}">
        <p14:creationId xmlns:p14="http://schemas.microsoft.com/office/powerpoint/2010/main" val="800917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124CB-96D9-791C-E4C3-6E996E02372C}"/>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21760561-708B-A750-8022-46AEC431987C}"/>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C752708E-1734-4AD7-CE41-4A4DA6BBC206}"/>
              </a:ext>
            </a:extLst>
          </p:cNvPr>
          <p:cNvSpPr txBox="1"/>
          <p:nvPr/>
        </p:nvSpPr>
        <p:spPr>
          <a:xfrm>
            <a:off x="2202425" y="329380"/>
            <a:ext cx="8047704" cy="646331"/>
          </a:xfrm>
          <a:prstGeom prst="rect">
            <a:avLst/>
          </a:prstGeom>
          <a:noFill/>
        </p:spPr>
        <p:txBody>
          <a:bodyPr wrap="square" lIns="91440" tIns="45720" rIns="91440" bIns="45720" rtlCol="0" anchor="t">
            <a:spAutoFit/>
          </a:bodyPr>
          <a:lstStyle/>
          <a:p>
            <a:r>
              <a:rPr lang="pt-BR" sz="3600" b="1">
                <a:solidFill>
                  <a:srgbClr val="43505C"/>
                </a:solidFill>
                <a:latin typeface="Segoe UI"/>
                <a:cs typeface="Segoe UI"/>
              </a:rPr>
              <a:t>QUESTÃO 9</a:t>
            </a:r>
            <a:endParaRPr lang="pt-BR" sz="3600" b="1" dirty="0">
              <a:solidFill>
                <a:srgbClr val="43505C"/>
              </a:solidFill>
              <a:latin typeface="Segoe UI" panose="020B0502040204020203" pitchFamily="34" charset="0"/>
              <a:cs typeface="Segoe UI" panose="020B0502040204020203" pitchFamily="34" charset="0"/>
            </a:endParaRPr>
          </a:p>
        </p:txBody>
      </p:sp>
      <p:sp>
        <p:nvSpPr>
          <p:cNvPr id="2" name="CaixaDeTexto 1">
            <a:extLst>
              <a:ext uri="{FF2B5EF4-FFF2-40B4-BE49-F238E27FC236}">
                <a16:creationId xmlns:a16="http://schemas.microsoft.com/office/drawing/2014/main" id="{8BD68476-F1DD-68E0-AC64-91D477B2F182}"/>
              </a:ext>
            </a:extLst>
          </p:cNvPr>
          <p:cNvSpPr txBox="1"/>
          <p:nvPr/>
        </p:nvSpPr>
        <p:spPr>
          <a:xfrm>
            <a:off x="1251098" y="1322810"/>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CaixaDeTexto 4">
            <a:extLst>
              <a:ext uri="{FF2B5EF4-FFF2-40B4-BE49-F238E27FC236}">
                <a16:creationId xmlns:a16="http://schemas.microsoft.com/office/drawing/2014/main" id="{A2F0ABB1-6EBF-8921-C98D-F7F36F11C753}"/>
              </a:ext>
            </a:extLst>
          </p:cNvPr>
          <p:cNvSpPr txBox="1"/>
          <p:nvPr/>
        </p:nvSpPr>
        <p:spPr>
          <a:xfrm>
            <a:off x="354088" y="1320649"/>
            <a:ext cx="11345794" cy="1058367"/>
          </a:xfrm>
          <a:prstGeom prst="rect">
            <a:avLst/>
          </a:prstGeom>
          <a:noFill/>
        </p:spPr>
        <p:txBody>
          <a:bodyPr wrap="square">
            <a:spAutoFit/>
          </a:bodyPr>
          <a:lstStyle/>
          <a:p>
            <a:pPr algn="just">
              <a:lnSpc>
                <a:spcPct val="107000"/>
              </a:lnSpc>
              <a:spcAft>
                <a:spcPts val="800"/>
              </a:spcAft>
            </a:pPr>
            <a:r>
              <a:rPr lang="pt-BR" sz="3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Cite pelo menos 3 das indicações para passar um cateter venoso central?</a:t>
            </a:r>
          </a:p>
        </p:txBody>
      </p:sp>
      <p:sp>
        <p:nvSpPr>
          <p:cNvPr id="4" name="CaixaDeTexto 3">
            <a:extLst>
              <a:ext uri="{FF2B5EF4-FFF2-40B4-BE49-F238E27FC236}">
                <a16:creationId xmlns:a16="http://schemas.microsoft.com/office/drawing/2014/main" id="{207B6DFD-237C-0671-5BEF-43C8340ABD9A}"/>
              </a:ext>
            </a:extLst>
          </p:cNvPr>
          <p:cNvSpPr txBox="1"/>
          <p:nvPr/>
        </p:nvSpPr>
        <p:spPr>
          <a:xfrm>
            <a:off x="289479" y="2069610"/>
            <a:ext cx="11497049" cy="4044184"/>
          </a:xfrm>
          <a:prstGeom prst="rect">
            <a:avLst/>
          </a:prstGeom>
          <a:noFill/>
        </p:spPr>
        <p:txBody>
          <a:bodyPr wrap="square" lIns="91440" tIns="45720" rIns="91440" bIns="45720" anchor="t">
            <a:spAutoFit/>
          </a:bodyPr>
          <a:lstStyle/>
          <a:p>
            <a:pPr algn="just" defTabSz="457200">
              <a:spcBef>
                <a:spcPct val="20000"/>
              </a:spcBef>
              <a:defRPr/>
            </a:pPr>
            <a:endParaRPr lang="pt-BR" sz="2400" b="1" dirty="0">
              <a:solidFill>
                <a:srgbClr val="002060"/>
              </a:solidFill>
              <a:latin typeface="Calibri"/>
              <a:ea typeface="Calibri"/>
              <a:cs typeface="Calibri"/>
            </a:endParaRPr>
          </a:p>
          <a:p>
            <a:pPr algn="just" defTabSz="457200">
              <a:spcBef>
                <a:spcPct val="20000"/>
              </a:spcBef>
              <a:defRPr/>
            </a:pPr>
            <a:r>
              <a:rPr lang="pt-BR" sz="2400" b="1" dirty="0">
                <a:solidFill>
                  <a:srgbClr val="002060"/>
                </a:solidFill>
                <a:latin typeface="Calibri"/>
                <a:ea typeface="Calibri"/>
                <a:cs typeface="Calibri"/>
              </a:rPr>
              <a:t>Resposta:</a:t>
            </a:r>
            <a:r>
              <a:rPr lang="pt-BR" sz="2400" dirty="0">
                <a:solidFill>
                  <a:srgbClr val="002060"/>
                </a:solidFill>
                <a:latin typeface="Calibri"/>
                <a:ea typeface="Calibri"/>
                <a:cs typeface="Calibri"/>
              </a:rPr>
              <a:t> Pacientes sem condições de acesso venoso por </a:t>
            </a:r>
            <a:r>
              <a:rPr lang="pt-BR" sz="2400" dirty="0" err="1">
                <a:solidFill>
                  <a:srgbClr val="002060"/>
                </a:solidFill>
                <a:latin typeface="Calibri"/>
                <a:ea typeface="Calibri"/>
                <a:cs typeface="Calibri"/>
              </a:rPr>
              <a:t>venóclise</a:t>
            </a:r>
            <a:r>
              <a:rPr lang="pt-BR" sz="2400" dirty="0">
                <a:solidFill>
                  <a:srgbClr val="002060"/>
                </a:solidFill>
                <a:latin typeface="Calibri"/>
                <a:ea typeface="Calibri"/>
                <a:cs typeface="Calibri"/>
              </a:rPr>
              <a:t> periférica, necessidade de monitorização hemodinâmica, administração de drogas vasoativas, infusões de soluções irritantes ou de alta osmolaridade, acesso imediato para terapia dialítica, administração concomitante de drogas incompatíveis entre si, terapia intravenosa prolongada;</a:t>
            </a:r>
            <a:endParaRPr lang="pt-BR" sz="2400" dirty="0">
              <a:latin typeface="Calibri"/>
              <a:ea typeface="Calibri"/>
              <a:cs typeface="Calibri"/>
            </a:endParaRPr>
          </a:p>
          <a:p>
            <a:pPr algn="just" defTabSz="457200">
              <a:spcBef>
                <a:spcPts val="20"/>
              </a:spcBef>
              <a:defRPr/>
            </a:pPr>
            <a:endParaRPr lang="pt-BR" sz="2400" dirty="0">
              <a:solidFill>
                <a:srgbClr val="002060"/>
              </a:solidFill>
              <a:latin typeface="Calibri"/>
              <a:ea typeface="Calibri"/>
              <a:cs typeface="Calibri"/>
            </a:endParaRPr>
          </a:p>
          <a:p>
            <a:pPr algn="just" defTabSz="457200">
              <a:spcBef>
                <a:spcPts val="20"/>
              </a:spcBef>
              <a:defRPr/>
            </a:pPr>
            <a:endParaRPr lang="pt-BR" sz="2400" dirty="0">
              <a:solidFill>
                <a:srgbClr val="002060"/>
              </a:solidFill>
              <a:latin typeface="Calibri"/>
              <a:ea typeface="Calibri"/>
              <a:cs typeface="Calibri"/>
            </a:endParaRPr>
          </a:p>
          <a:p>
            <a:pPr algn="just" defTabSz="457200">
              <a:spcBef>
                <a:spcPts val="20"/>
              </a:spcBef>
              <a:defRPr/>
            </a:pPr>
            <a:r>
              <a:rPr lang="pt-BR" sz="2000" b="1" dirty="0">
                <a:solidFill>
                  <a:srgbClr val="002060"/>
                </a:solidFill>
                <a:latin typeface="Calibri"/>
                <a:ea typeface="Calibri"/>
                <a:cs typeface="Calibri"/>
              </a:rPr>
              <a:t>Comentário: </a:t>
            </a:r>
            <a:r>
              <a:rPr lang="pt-BR" sz="2000" dirty="0">
                <a:solidFill>
                  <a:srgbClr val="002060"/>
                </a:solidFill>
                <a:latin typeface="Calibri"/>
                <a:ea typeface="Calibri"/>
                <a:cs typeface="Calibri"/>
              </a:rPr>
              <a:t>Sempre que passarmos um CVC, temos que relembrar estas indicações e aplicá-las ao paciente que o receberá. E a partir deste dia durante as visitas, teremos que comentar sobre a necessidade da permanência do CVC</a:t>
            </a:r>
            <a:endParaRPr lang="pt-BR" sz="2000" dirty="0">
              <a:latin typeface="Calibri"/>
              <a:ea typeface="Calibri"/>
              <a:cs typeface="Calibri"/>
            </a:endParaRPr>
          </a:p>
          <a:p>
            <a:pPr algn="just" defTabSz="457200">
              <a:spcBef>
                <a:spcPts val="20"/>
              </a:spcBef>
              <a:defRPr/>
            </a:pPr>
            <a:endParaRPr lang="pt-BR" sz="2400" b="1" dirty="0">
              <a:solidFill>
                <a:srgbClr val="002060"/>
              </a:solidFill>
              <a:latin typeface="Calibri"/>
              <a:ea typeface="Calibri"/>
              <a:cs typeface="Calibri"/>
            </a:endParaRPr>
          </a:p>
        </p:txBody>
      </p:sp>
    </p:spTree>
    <p:extLst>
      <p:ext uri="{BB962C8B-B14F-4D97-AF65-F5344CB8AC3E}">
        <p14:creationId xmlns:p14="http://schemas.microsoft.com/office/powerpoint/2010/main" val="117735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E8B6B-94C0-669F-AAC8-32C9EF4D892D}"/>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AF56A206-3C7C-867B-FE6C-44A96A875482}"/>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2C1E4338-C01C-59CD-AE28-A17203E8E65B}"/>
              </a:ext>
            </a:extLst>
          </p:cNvPr>
          <p:cNvSpPr txBox="1"/>
          <p:nvPr/>
        </p:nvSpPr>
        <p:spPr>
          <a:xfrm>
            <a:off x="2202425" y="329380"/>
            <a:ext cx="8047704" cy="646331"/>
          </a:xfrm>
          <a:prstGeom prst="rect">
            <a:avLst/>
          </a:prstGeom>
          <a:noFill/>
        </p:spPr>
        <p:txBody>
          <a:bodyPr wrap="square" lIns="91440" tIns="45720" rIns="91440" bIns="45720" rtlCol="0" anchor="t">
            <a:spAutoFit/>
          </a:bodyPr>
          <a:lstStyle/>
          <a:p>
            <a:r>
              <a:rPr lang="pt-BR" sz="3600" b="1" dirty="0">
                <a:solidFill>
                  <a:srgbClr val="43505C"/>
                </a:solidFill>
                <a:latin typeface="Segoe UI"/>
                <a:cs typeface="Segoe UI"/>
              </a:rPr>
              <a:t>QUESTÃO 10</a:t>
            </a:r>
            <a:endParaRPr lang="pt-BR" sz="3600" b="1" dirty="0">
              <a:solidFill>
                <a:srgbClr val="43505C"/>
              </a:solidFill>
              <a:latin typeface="Segoe UI" panose="020B0502040204020203" pitchFamily="34" charset="0"/>
              <a:cs typeface="Segoe UI" panose="020B0502040204020203" pitchFamily="34" charset="0"/>
            </a:endParaRPr>
          </a:p>
        </p:txBody>
      </p:sp>
      <p:sp>
        <p:nvSpPr>
          <p:cNvPr id="2" name="CaixaDeTexto 1">
            <a:extLst>
              <a:ext uri="{FF2B5EF4-FFF2-40B4-BE49-F238E27FC236}">
                <a16:creationId xmlns:a16="http://schemas.microsoft.com/office/drawing/2014/main" id="{6106EB1A-30A0-56CD-AD67-FF4B80CE843C}"/>
              </a:ext>
            </a:extLst>
          </p:cNvPr>
          <p:cNvSpPr txBox="1"/>
          <p:nvPr/>
        </p:nvSpPr>
        <p:spPr>
          <a:xfrm>
            <a:off x="371968" y="1323741"/>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CaixaDeTexto 2">
            <a:extLst>
              <a:ext uri="{FF2B5EF4-FFF2-40B4-BE49-F238E27FC236}">
                <a16:creationId xmlns:a16="http://schemas.microsoft.com/office/drawing/2014/main" id="{DEBC6100-A1FE-F41B-11B4-F1608AEF75B2}"/>
              </a:ext>
            </a:extLst>
          </p:cNvPr>
          <p:cNvSpPr txBox="1"/>
          <p:nvPr/>
        </p:nvSpPr>
        <p:spPr>
          <a:xfrm>
            <a:off x="423103" y="3201561"/>
            <a:ext cx="11500673" cy="2431435"/>
          </a:xfrm>
          <a:prstGeom prst="rect">
            <a:avLst/>
          </a:prstGeom>
          <a:noFill/>
        </p:spPr>
        <p:txBody>
          <a:bodyPr wrap="square">
            <a:spAutoFit/>
          </a:bodyPr>
          <a:lstStyle/>
          <a:p>
            <a:pPr marL="0" marR="0" lvl="0" indent="0" algn="just" defTabSz="457200" rtl="0" eaLnBrk="1" fontAlgn="auto" latinLnBrk="0" hangingPunct="1">
              <a:spcBef>
                <a:spcPct val="20000"/>
              </a:spcBef>
              <a:spcAft>
                <a:spcPts val="0"/>
              </a:spcAft>
              <a:buClrTx/>
              <a:buSzTx/>
              <a:buFont typeface="Arial"/>
              <a:buNone/>
              <a:tabLst/>
              <a:defRPr/>
            </a:pPr>
            <a:r>
              <a:rPr lang="pt-BR" sz="2000" b="1" dirty="0">
                <a:solidFill>
                  <a:srgbClr val="002060"/>
                </a:solidFill>
                <a:latin typeface="Calibri" panose="020F0502020204030204" pitchFamily="34" charset="0"/>
                <a:cs typeface="Calibri" panose="020F0502020204030204" pitchFamily="34" charset="0"/>
              </a:rPr>
              <a:t>Resposta: </a:t>
            </a:r>
            <a:r>
              <a:rPr lang="pt-BR" sz="2000" dirty="0">
                <a:solidFill>
                  <a:srgbClr val="002060"/>
                </a:solidFill>
                <a:latin typeface="Calibri" panose="020F0502020204030204" pitchFamily="34" charset="0"/>
                <a:cs typeface="Calibri" panose="020F0502020204030204" pitchFamily="34" charset="0"/>
              </a:rPr>
              <a:t>O sinais são hiperemia (vermelhidão), dor, edema, calor local, drenagem de secreção (purulenta ou serosa).</a:t>
            </a:r>
          </a:p>
          <a:p>
            <a:pPr marL="0" marR="0" lvl="0" indent="0" algn="just" defTabSz="457200" rtl="0" eaLnBrk="1" fontAlgn="auto" latinLnBrk="0" hangingPunct="1">
              <a:spcBef>
                <a:spcPct val="20000"/>
              </a:spcBef>
              <a:spcAft>
                <a:spcPts val="0"/>
              </a:spcAft>
              <a:buClrTx/>
              <a:buSzTx/>
              <a:buFont typeface="Arial"/>
              <a:buNone/>
              <a:tabLst/>
              <a:defRPr/>
            </a:pPr>
            <a:r>
              <a:rPr lang="pt-BR" sz="2000" dirty="0">
                <a:solidFill>
                  <a:srgbClr val="002060"/>
                </a:solidFill>
                <a:latin typeface="Calibri" panose="020F0502020204030204" pitchFamily="34" charset="0"/>
                <a:cs typeface="Calibri" panose="020F0502020204030204" pitchFamily="34" charset="0"/>
              </a:rPr>
              <a:t>Caso seja encontrado sinais de infecção devemos comunicar imediatamente a equipe médica e/ou enfermeiro responsável. </a:t>
            </a:r>
          </a:p>
          <a:p>
            <a:pPr marL="0" marR="0" lvl="0" indent="0" algn="just" defTabSz="457200" rtl="0" eaLnBrk="1" fontAlgn="auto" latinLnBrk="0" hangingPunct="1">
              <a:spcBef>
                <a:spcPct val="20000"/>
              </a:spcBef>
              <a:spcAft>
                <a:spcPts val="0"/>
              </a:spcAft>
              <a:buClrTx/>
              <a:buSzTx/>
              <a:buFont typeface="Arial"/>
              <a:buNone/>
              <a:tabLst/>
              <a:defRPr/>
            </a:pPr>
            <a:endParaRPr lang="pt-BR" sz="2000" dirty="0">
              <a:solidFill>
                <a:srgbClr val="002060"/>
              </a:solidFill>
              <a:latin typeface="Calibri" panose="020F0502020204030204" pitchFamily="34" charset="0"/>
              <a:cs typeface="Calibri" panose="020F0502020204030204" pitchFamily="34" charset="0"/>
            </a:endParaRPr>
          </a:p>
          <a:p>
            <a:pPr lvl="0" algn="just" defTabSz="457200">
              <a:spcBef>
                <a:spcPct val="20000"/>
              </a:spcBef>
              <a:buClrTx/>
              <a:defRPr/>
            </a:pPr>
            <a:r>
              <a:rPr lang="pt-BR" sz="2000" b="1" dirty="0">
                <a:solidFill>
                  <a:srgbClr val="002060"/>
                </a:solidFill>
                <a:latin typeface="Calibri" panose="020F0502020204030204" pitchFamily="34" charset="0"/>
                <a:cs typeface="Calibri" panose="020F0502020204030204" pitchFamily="34" charset="0"/>
              </a:rPr>
              <a:t>Comentário: </a:t>
            </a:r>
            <a:r>
              <a:rPr lang="pt-BR" sz="2000" dirty="0">
                <a:solidFill>
                  <a:srgbClr val="002060"/>
                </a:solidFill>
                <a:latin typeface="Calibri" panose="020F0502020204030204" pitchFamily="34" charset="0"/>
                <a:ea typeface="Calibri" panose="020F0502020204030204" pitchFamily="34" charset="0"/>
                <a:cs typeface="Calibri" panose="020F0502020204030204" pitchFamily="34" charset="0"/>
              </a:rPr>
              <a:t>A presença de sinais flogísticos indica a necessidade de avaliação médica imediata, sendo frequentemente necessária a remoção do cateter e, em alguns casos, o início de antibioticoterapia.</a:t>
            </a:r>
          </a:p>
        </p:txBody>
      </p:sp>
      <p:sp>
        <p:nvSpPr>
          <p:cNvPr id="4" name="CaixaDeTexto 3">
            <a:extLst>
              <a:ext uri="{FF2B5EF4-FFF2-40B4-BE49-F238E27FC236}">
                <a16:creationId xmlns:a16="http://schemas.microsoft.com/office/drawing/2014/main" id="{CDC78D7B-8113-7D22-F5B6-8DE16CEB3A33}"/>
              </a:ext>
            </a:extLst>
          </p:cNvPr>
          <p:cNvSpPr txBox="1"/>
          <p:nvPr/>
        </p:nvSpPr>
        <p:spPr>
          <a:xfrm>
            <a:off x="423103" y="1448838"/>
            <a:ext cx="11345794" cy="1552348"/>
          </a:xfrm>
          <a:prstGeom prst="rect">
            <a:avLst/>
          </a:prstGeom>
          <a:noFill/>
        </p:spPr>
        <p:txBody>
          <a:bodyPr wrap="square">
            <a:spAutoFit/>
          </a:bodyPr>
          <a:lstStyle/>
          <a:p>
            <a:pPr algn="just">
              <a:lnSpc>
                <a:spcPct val="107000"/>
              </a:lnSpc>
              <a:spcAft>
                <a:spcPts val="800"/>
              </a:spcAft>
            </a:pPr>
            <a:r>
              <a:rPr lang="pt-BR" sz="3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Quais sinais devem ser observados no sítio de inserção do CVC que podem indicar início de infecção? Qual deve ser a sua conduta ao identificar sinais sugestivos de infecção nesse local?</a:t>
            </a:r>
          </a:p>
        </p:txBody>
      </p:sp>
    </p:spTree>
    <p:extLst>
      <p:ext uri="{BB962C8B-B14F-4D97-AF65-F5344CB8AC3E}">
        <p14:creationId xmlns:p14="http://schemas.microsoft.com/office/powerpoint/2010/main" val="393393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919A7-A2C0-86A8-E2B2-543DDA5B9C7F}"/>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B5270093-C094-4D5D-C058-DD8F6D0B4CA1}"/>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AC78579B-031D-8BEF-372C-75079BC80C0F}"/>
              </a:ext>
            </a:extLst>
          </p:cNvPr>
          <p:cNvSpPr txBox="1"/>
          <p:nvPr/>
        </p:nvSpPr>
        <p:spPr>
          <a:xfrm>
            <a:off x="2202425" y="329380"/>
            <a:ext cx="8047704" cy="646331"/>
          </a:xfrm>
          <a:prstGeom prst="rect">
            <a:avLst/>
          </a:prstGeom>
          <a:noFill/>
        </p:spPr>
        <p:txBody>
          <a:bodyPr wrap="square" lIns="91440" tIns="45720" rIns="91440" bIns="45720" rtlCol="0" anchor="t">
            <a:spAutoFit/>
          </a:bodyPr>
          <a:lstStyle/>
          <a:p>
            <a:r>
              <a:rPr lang="pt-BR" sz="3600" b="1" dirty="0">
                <a:solidFill>
                  <a:srgbClr val="43505C"/>
                </a:solidFill>
                <a:latin typeface="Segoe UI"/>
                <a:cs typeface="Segoe UI"/>
              </a:rPr>
              <a:t>QUESTÃO 11</a:t>
            </a:r>
            <a:endParaRPr lang="pt-BR" sz="3600" b="1" dirty="0">
              <a:solidFill>
                <a:srgbClr val="43505C"/>
              </a:solidFill>
              <a:latin typeface="Segoe UI" panose="020B0502040204020203" pitchFamily="34" charset="0"/>
              <a:cs typeface="Segoe UI" panose="020B0502040204020203" pitchFamily="34" charset="0"/>
            </a:endParaRPr>
          </a:p>
        </p:txBody>
      </p:sp>
      <p:sp>
        <p:nvSpPr>
          <p:cNvPr id="2" name="CaixaDeTexto 1">
            <a:extLst>
              <a:ext uri="{FF2B5EF4-FFF2-40B4-BE49-F238E27FC236}">
                <a16:creationId xmlns:a16="http://schemas.microsoft.com/office/drawing/2014/main" id="{798B23A0-243F-F9C5-EE9D-4D01B4D4914B}"/>
              </a:ext>
            </a:extLst>
          </p:cNvPr>
          <p:cNvSpPr txBox="1"/>
          <p:nvPr/>
        </p:nvSpPr>
        <p:spPr>
          <a:xfrm>
            <a:off x="510363" y="1152690"/>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CaixaDeTexto 3">
            <a:extLst>
              <a:ext uri="{FF2B5EF4-FFF2-40B4-BE49-F238E27FC236}">
                <a16:creationId xmlns:a16="http://schemas.microsoft.com/office/drawing/2014/main" id="{563971F1-94A0-48F3-116C-78B2418F18F7}"/>
              </a:ext>
            </a:extLst>
          </p:cNvPr>
          <p:cNvSpPr txBox="1"/>
          <p:nvPr/>
        </p:nvSpPr>
        <p:spPr>
          <a:xfrm>
            <a:off x="312397" y="1391569"/>
            <a:ext cx="11345794" cy="1058367"/>
          </a:xfrm>
          <a:prstGeom prst="rect">
            <a:avLst/>
          </a:prstGeom>
          <a:noFill/>
        </p:spPr>
        <p:txBody>
          <a:bodyPr wrap="square">
            <a:spAutoFit/>
          </a:bodyPr>
          <a:lstStyle/>
          <a:p>
            <a:pPr algn="just">
              <a:lnSpc>
                <a:spcPct val="107000"/>
              </a:lnSpc>
              <a:spcAft>
                <a:spcPts val="800"/>
              </a:spcAft>
            </a:pPr>
            <a:r>
              <a:rPr lang="pt-BR" sz="3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Quando o curativo do CVC deve ser trocado imediatamente, mesmo fora da rotina?</a:t>
            </a:r>
          </a:p>
        </p:txBody>
      </p:sp>
      <p:sp>
        <p:nvSpPr>
          <p:cNvPr id="9" name="CaixaDeTexto 8">
            <a:extLst>
              <a:ext uri="{FF2B5EF4-FFF2-40B4-BE49-F238E27FC236}">
                <a16:creationId xmlns:a16="http://schemas.microsoft.com/office/drawing/2014/main" id="{FBC6F099-6408-4F47-2433-853341673DC0}"/>
              </a:ext>
            </a:extLst>
          </p:cNvPr>
          <p:cNvSpPr txBox="1"/>
          <p:nvPr/>
        </p:nvSpPr>
        <p:spPr>
          <a:xfrm>
            <a:off x="312927" y="2573703"/>
            <a:ext cx="11497049" cy="2012859"/>
          </a:xfrm>
          <a:prstGeom prst="rect">
            <a:avLst/>
          </a:prstGeom>
          <a:noFill/>
        </p:spPr>
        <p:txBody>
          <a:bodyPr wrap="square" lIns="91440" tIns="45720" rIns="91440" bIns="45720" anchor="t">
            <a:spAutoFit/>
          </a:bodyPr>
          <a:lstStyle/>
          <a:p>
            <a:pPr algn="just" defTabSz="457200">
              <a:spcBef>
                <a:spcPct val="20000"/>
              </a:spcBef>
              <a:defRPr/>
            </a:pPr>
            <a:endParaRPr lang="pt-BR" sz="2400" b="1" dirty="0">
              <a:solidFill>
                <a:srgbClr val="002060"/>
              </a:solidFill>
              <a:latin typeface="Calibri"/>
              <a:ea typeface="Calibri"/>
              <a:cs typeface="Calibri"/>
            </a:endParaRPr>
          </a:p>
          <a:p>
            <a:pPr algn="just" defTabSz="457200">
              <a:spcBef>
                <a:spcPts val="20"/>
              </a:spcBef>
              <a:defRPr/>
            </a:pPr>
            <a:r>
              <a:rPr lang="pt-BR" sz="2400" b="1" dirty="0">
                <a:solidFill>
                  <a:srgbClr val="002060"/>
                </a:solidFill>
                <a:latin typeface="Calibri"/>
                <a:ea typeface="Calibri"/>
                <a:cs typeface="Calibri"/>
              </a:rPr>
              <a:t>Resposta:</a:t>
            </a:r>
            <a:r>
              <a:rPr lang="pt-BR" sz="2400" dirty="0">
                <a:solidFill>
                  <a:srgbClr val="002060"/>
                </a:solidFill>
                <a:latin typeface="Calibri"/>
                <a:ea typeface="Calibri"/>
                <a:cs typeface="Calibri"/>
              </a:rPr>
              <a:t> Se estiver sujo, úmido, descolando e com sangue. </a:t>
            </a:r>
            <a:endParaRPr lang="pt-BR" dirty="0">
              <a:ea typeface="Calibri"/>
            </a:endParaRPr>
          </a:p>
          <a:p>
            <a:pPr algn="just" defTabSz="457200">
              <a:spcBef>
                <a:spcPct val="20000"/>
              </a:spcBef>
              <a:defRPr/>
            </a:pPr>
            <a:endParaRPr lang="pt-BR" sz="2400" dirty="0">
              <a:solidFill>
                <a:srgbClr val="002060"/>
              </a:solidFill>
              <a:latin typeface="Calibri"/>
              <a:ea typeface="Calibri"/>
              <a:cs typeface="Calibri"/>
            </a:endParaRPr>
          </a:p>
          <a:p>
            <a:pPr algn="just" defTabSz="457200">
              <a:spcBef>
                <a:spcPts val="20"/>
              </a:spcBef>
              <a:defRPr/>
            </a:pPr>
            <a:r>
              <a:rPr lang="pt-BR" sz="2400" b="1" dirty="0">
                <a:solidFill>
                  <a:srgbClr val="002060"/>
                </a:solidFill>
                <a:latin typeface="Calibri"/>
                <a:ea typeface="Calibri"/>
                <a:cs typeface="Calibri"/>
              </a:rPr>
              <a:t>Comentário: </a:t>
            </a:r>
            <a:r>
              <a:rPr lang="pt-BR" sz="2400" dirty="0">
                <a:solidFill>
                  <a:srgbClr val="002060"/>
                </a:solidFill>
                <a:latin typeface="Calibri"/>
                <a:ea typeface="Calibri"/>
                <a:cs typeface="Calibri"/>
              </a:rPr>
              <a:t>A umidade pode se tornar meio de cultura, o sítio de inserção é uma porta de entrada que deve estar devidamente ocluída e estéril.</a:t>
            </a:r>
            <a:endParaRPr lang="pt-BR" sz="2400" b="1" dirty="0">
              <a:solidFill>
                <a:srgbClr val="002060"/>
              </a:solidFill>
              <a:latin typeface="Calibri"/>
              <a:ea typeface="Calibri"/>
              <a:cs typeface="Calibri"/>
            </a:endParaRPr>
          </a:p>
        </p:txBody>
      </p:sp>
    </p:spTree>
    <p:extLst>
      <p:ext uri="{BB962C8B-B14F-4D97-AF65-F5344CB8AC3E}">
        <p14:creationId xmlns:p14="http://schemas.microsoft.com/office/powerpoint/2010/main" val="137848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511B3CB7-1B52-7796-C477-5E1238624644}"/>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4E85D8EC-24AF-4EF8-4F14-6999307459D6}"/>
              </a:ext>
            </a:extLst>
          </p:cNvPr>
          <p:cNvSpPr txBox="1"/>
          <p:nvPr/>
        </p:nvSpPr>
        <p:spPr>
          <a:xfrm>
            <a:off x="2202425" y="329380"/>
            <a:ext cx="8047704" cy="646331"/>
          </a:xfrm>
          <a:prstGeom prst="rect">
            <a:avLst/>
          </a:prstGeom>
          <a:noFill/>
        </p:spPr>
        <p:txBody>
          <a:bodyPr wrap="square" lIns="91440" tIns="45720" rIns="91440" bIns="45720" rtlCol="0" anchor="t">
            <a:spAutoFit/>
          </a:bodyPr>
          <a:lstStyle/>
          <a:p>
            <a:r>
              <a:rPr lang="pt-BR" sz="3600" b="1" dirty="0">
                <a:solidFill>
                  <a:srgbClr val="43505C"/>
                </a:solidFill>
                <a:latin typeface="Segoe UI"/>
                <a:cs typeface="Segoe UI"/>
              </a:rPr>
              <a:t>Reflexão</a:t>
            </a:r>
            <a:endParaRPr lang="pt-BR" sz="3600" b="1" dirty="0">
              <a:solidFill>
                <a:srgbClr val="43505C"/>
              </a:solidFill>
              <a:latin typeface="Segoe UI" panose="020B0502040204020203" pitchFamily="34" charset="0"/>
              <a:cs typeface="Segoe UI" panose="020B0502040204020203" pitchFamily="34" charset="0"/>
            </a:endParaRPr>
          </a:p>
        </p:txBody>
      </p:sp>
      <p:sp>
        <p:nvSpPr>
          <p:cNvPr id="2" name="CaixaDeTexto 1">
            <a:extLst>
              <a:ext uri="{FF2B5EF4-FFF2-40B4-BE49-F238E27FC236}">
                <a16:creationId xmlns:a16="http://schemas.microsoft.com/office/drawing/2014/main" id="{F21832C8-0C4E-0C20-76DF-9473AAB02534}"/>
              </a:ext>
            </a:extLst>
          </p:cNvPr>
          <p:cNvSpPr txBox="1"/>
          <p:nvPr/>
        </p:nvSpPr>
        <p:spPr>
          <a:xfrm>
            <a:off x="436303" y="1320638"/>
            <a:ext cx="11345794" cy="4170437"/>
          </a:xfrm>
          <a:prstGeom prst="rect">
            <a:avLst/>
          </a:prstGeom>
          <a:noFill/>
        </p:spPr>
        <p:txBody>
          <a:bodyPr wrap="square" lIns="91440" tIns="45720" rIns="91440" bIns="45720" anchor="t">
            <a:spAutoFit/>
          </a:bodyPr>
          <a:lstStyle/>
          <a:p>
            <a:pPr algn="just">
              <a:lnSpc>
                <a:spcPct val="107000"/>
              </a:lnSpc>
              <a:spcAft>
                <a:spcPts val="800"/>
              </a:spcAft>
            </a:pPr>
            <a:r>
              <a:rPr lang="pt-BR" sz="2800" b="1" dirty="0">
                <a:effectLst/>
                <a:latin typeface="Calibri" panose="020F0502020204030204" pitchFamily="34" charset="0"/>
                <a:ea typeface="Calibri" panose="020F0502020204030204" pitchFamily="34" charset="0"/>
                <a:cs typeface="Times New Roman" panose="02020603050405020304" pitchFamily="18" charset="0"/>
              </a:rPr>
              <a:t>O que são IRAS?</a:t>
            </a:r>
          </a:p>
          <a:p>
            <a:pPr algn="just">
              <a:lnSpc>
                <a:spcPct val="107000"/>
              </a:lnSpc>
              <a:spcAft>
                <a:spcPts val="800"/>
              </a:spcAft>
            </a:pPr>
            <a:endParaRPr lang="pt-BR" sz="28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2800" dirty="0">
                <a:effectLst/>
                <a:latin typeface="Calibri" panose="020F0502020204030204" pitchFamily="34" charset="0"/>
                <a:ea typeface="Calibri" panose="020F0502020204030204" pitchFamily="34" charset="0"/>
                <a:cs typeface="Times New Roman" panose="02020603050405020304" pitchFamily="18" charset="0"/>
              </a:rPr>
              <a:t>Infecções Relacionadas à Assistência à Saúde.</a:t>
            </a:r>
          </a:p>
          <a:p>
            <a:pPr algn="just">
              <a:lnSpc>
                <a:spcPct val="107000"/>
              </a:lnSpc>
              <a:spcAft>
                <a:spcPts val="800"/>
              </a:spcAft>
            </a:pPr>
            <a:r>
              <a:rPr lang="pt-BR" sz="2800" dirty="0">
                <a:effectLst/>
                <a:latin typeface="Calibri"/>
                <a:ea typeface="Calibri"/>
                <a:cs typeface="Times New Roman"/>
              </a:rPr>
              <a:t>As IRAS consistem em eventos adversos. EA ainda </a:t>
            </a:r>
            <a:r>
              <a:rPr lang="pt-BR" sz="2800">
                <a:latin typeface="Calibri"/>
                <a:ea typeface="Calibri"/>
                <a:cs typeface="Times New Roman"/>
              </a:rPr>
              <a:t>persistentes nos</a:t>
            </a:r>
            <a:r>
              <a:rPr lang="pt-BR" sz="2800" dirty="0">
                <a:effectLst/>
                <a:latin typeface="Calibri"/>
                <a:ea typeface="Calibri"/>
                <a:cs typeface="Times New Roman"/>
              </a:rPr>
              <a:t> serviços de saúde. Sabe-se que as infecções elevam consideravelmente os custos no cuidado do paciente, além de aumentar o tempo de internação, a morbidade e a mortalidade nos serviços de saúde.</a:t>
            </a:r>
          </a:p>
          <a:p>
            <a:pPr algn="just">
              <a:lnSpc>
                <a:spcPct val="107000"/>
              </a:lnSpc>
              <a:spcAft>
                <a:spcPts val="800"/>
              </a:spcAft>
            </a:pPr>
            <a:endParaRPr lang="pt-BR"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9405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210D-1EF1-BE14-527A-BA0DD47FE845}"/>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6E36F848-F51A-97B7-0A15-85B9DD3CB1EB}"/>
              </a:ext>
            </a:extLst>
          </p:cNvPr>
          <p:cNvSpPr txBox="1"/>
          <p:nvPr/>
        </p:nvSpPr>
        <p:spPr>
          <a:xfrm>
            <a:off x="371968" y="1323741"/>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Imagem 4" descr="Texto&#10;&#10;O conteúdo gerado por IA pode estar incorreto.">
            <a:extLst>
              <a:ext uri="{FF2B5EF4-FFF2-40B4-BE49-F238E27FC236}">
                <a16:creationId xmlns:a16="http://schemas.microsoft.com/office/drawing/2014/main" id="{CAD785A8-B909-F80D-8628-F3225B92D606}"/>
              </a:ext>
            </a:extLst>
          </p:cNvPr>
          <p:cNvPicPr>
            <a:picLocks noChangeAspect="1"/>
          </p:cNvPicPr>
          <p:nvPr/>
        </p:nvPicPr>
        <p:blipFill>
          <a:blip r:embed="rId3"/>
          <a:stretch>
            <a:fillRect/>
          </a:stretch>
        </p:blipFill>
        <p:spPr>
          <a:xfrm>
            <a:off x="3163334" y="358588"/>
            <a:ext cx="6156686" cy="6152030"/>
          </a:xfrm>
          <a:prstGeom prst="rect">
            <a:avLst/>
          </a:prstGeom>
          <a:ln>
            <a:noFill/>
          </a:ln>
          <a:effectLst>
            <a:softEdge rad="112500"/>
          </a:effectLst>
        </p:spPr>
      </p:pic>
    </p:spTree>
    <p:extLst>
      <p:ext uri="{BB962C8B-B14F-4D97-AF65-F5344CB8AC3E}">
        <p14:creationId xmlns:p14="http://schemas.microsoft.com/office/powerpoint/2010/main" val="2250397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73854-8E5D-1041-7355-946354E35C7B}"/>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7F2F9943-6286-955F-B8E8-E4AAAF5D1BE4}"/>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C67C557A-7D76-FF45-EEB6-125027E4A621}"/>
              </a:ext>
            </a:extLst>
          </p:cNvPr>
          <p:cNvSpPr txBox="1"/>
          <p:nvPr/>
        </p:nvSpPr>
        <p:spPr>
          <a:xfrm>
            <a:off x="2222091" y="337067"/>
            <a:ext cx="8047704" cy="64633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a:defRPr sz="3600" b="1">
                <a:solidFill>
                  <a:srgbClr val="43505C"/>
                </a:solidFill>
                <a:latin typeface="Segoe UI"/>
                <a:cs typeface="Segoe UI"/>
              </a:defRPr>
            </a:lvl1pPr>
          </a:lstStyle>
          <a:p>
            <a:r>
              <a:rPr lang="pt-BR" dirty="0"/>
              <a:t>QUESTÃO 12</a:t>
            </a:r>
          </a:p>
        </p:txBody>
      </p:sp>
      <p:sp>
        <p:nvSpPr>
          <p:cNvPr id="2" name="CaixaDeTexto 1">
            <a:extLst>
              <a:ext uri="{FF2B5EF4-FFF2-40B4-BE49-F238E27FC236}">
                <a16:creationId xmlns:a16="http://schemas.microsoft.com/office/drawing/2014/main" id="{9E95A0CB-3A27-266A-6908-432CDCCC8676}"/>
              </a:ext>
            </a:extLst>
          </p:cNvPr>
          <p:cNvSpPr txBox="1"/>
          <p:nvPr/>
        </p:nvSpPr>
        <p:spPr>
          <a:xfrm>
            <a:off x="371968" y="1323741"/>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CaixaDeTexto 2">
            <a:extLst>
              <a:ext uri="{FF2B5EF4-FFF2-40B4-BE49-F238E27FC236}">
                <a16:creationId xmlns:a16="http://schemas.microsoft.com/office/drawing/2014/main" id="{23726504-42A2-F15E-627E-F78A871DAF33}"/>
              </a:ext>
            </a:extLst>
          </p:cNvPr>
          <p:cNvSpPr txBox="1"/>
          <p:nvPr/>
        </p:nvSpPr>
        <p:spPr>
          <a:xfrm>
            <a:off x="490686" y="2586990"/>
            <a:ext cx="11345794" cy="3059299"/>
          </a:xfrm>
          <a:prstGeom prst="rect">
            <a:avLst/>
          </a:prstGeom>
          <a:noFill/>
        </p:spPr>
        <p:txBody>
          <a:bodyPr wrap="square">
            <a:spAutoFit/>
          </a:bodyPr>
          <a:lstStyle/>
          <a:p>
            <a:pPr algn="just" defTabSz="457200">
              <a:spcBef>
                <a:spcPct val="20000"/>
              </a:spcBef>
              <a:buClrTx/>
              <a:defRPr/>
            </a:pPr>
            <a:r>
              <a:rPr lang="pt-BR" sz="20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Resposta: </a:t>
            </a:r>
            <a:r>
              <a:rPr lang="pt-BR" sz="20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O primeiro curativo deve ser realizado preferencialmente </a:t>
            </a:r>
            <a:r>
              <a:rPr lang="pt-BR" sz="20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com gaze estéril e cobertura transparente semipermeável estéril. A troca do curativo deve ser realizada em até 48h ou se necessário (sujidade, umidade, descolamento).</a:t>
            </a:r>
            <a:r>
              <a:rPr lang="pt-BR" sz="20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a:t>
            </a:r>
          </a:p>
          <a:p>
            <a:pPr algn="just" defTabSz="457200">
              <a:spcBef>
                <a:spcPct val="20000"/>
              </a:spcBef>
              <a:buClrTx/>
              <a:defRPr/>
            </a:pPr>
            <a:r>
              <a:rPr lang="pt-BR" sz="20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Na</a:t>
            </a:r>
            <a:r>
              <a:rPr lang="pt-BR" sz="20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pt-BR" sz="20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ausência da cobertura transparente, recomenda-se utilizar gaze estéril e fita adesiva estéril.  A troca do curativo </a:t>
            </a:r>
            <a:r>
              <a:rPr lang="pt-B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deve ser realizada em até 48h </a:t>
            </a:r>
            <a:r>
              <a:rPr lang="pt-BR" sz="20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ou se necessário (sujidade, umidade, descolamento).</a:t>
            </a:r>
          </a:p>
          <a:p>
            <a:pPr marL="0" marR="0" lvl="0" indent="0" algn="just" defTabSz="457200" rtl="0" eaLnBrk="1" fontAlgn="auto" latinLnBrk="0" hangingPunct="1">
              <a:spcBef>
                <a:spcPct val="20000"/>
              </a:spcBef>
              <a:spcAft>
                <a:spcPts val="0"/>
              </a:spcAft>
              <a:buClrTx/>
              <a:buSzTx/>
              <a:buFont typeface="Arial"/>
              <a:buNone/>
              <a:tabLst/>
              <a:defRPr/>
            </a:pPr>
            <a:endParaRPr lang="pt-BR" sz="2400" dirty="0">
              <a:solidFill>
                <a:srgbClr val="002060"/>
              </a:solidFill>
              <a:latin typeface="Calibri" panose="020F0502020204030204" pitchFamily="34" charset="0"/>
              <a:cs typeface="Calibri" panose="020F0502020204030204" pitchFamily="34" charset="0"/>
            </a:endParaRPr>
          </a:p>
          <a:p>
            <a:r>
              <a:rPr lang="pt-BR" sz="2000" b="1" dirty="0">
                <a:solidFill>
                  <a:schemeClr val="accent1">
                    <a:lumMod val="50000"/>
                  </a:schemeClr>
                </a:solidFill>
                <a:latin typeface="Calibri" panose="020F0502020204030204" pitchFamily="34" charset="0"/>
                <a:cs typeface="Calibri" panose="020F0502020204030204" pitchFamily="34" charset="0"/>
              </a:rPr>
              <a:t>Comentário: </a:t>
            </a:r>
            <a:endParaRPr lang="pt-BR" sz="20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pt-BR" sz="20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Qualquer tipo de cobertura deve ser trocado </a:t>
            </a:r>
            <a:r>
              <a:rPr lang="pt-BR" sz="20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imediatamente, </a:t>
            </a:r>
            <a:r>
              <a:rPr lang="pt-BR" sz="20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independente do prazo, se estiver suja, solta ou úmida.</a:t>
            </a:r>
          </a:p>
        </p:txBody>
      </p:sp>
      <p:sp>
        <p:nvSpPr>
          <p:cNvPr id="4" name="CaixaDeTexto 3">
            <a:extLst>
              <a:ext uri="{FF2B5EF4-FFF2-40B4-BE49-F238E27FC236}">
                <a16:creationId xmlns:a16="http://schemas.microsoft.com/office/drawing/2014/main" id="{EA428A29-AB09-AF9F-2847-6CFD91523AFD}"/>
              </a:ext>
            </a:extLst>
          </p:cNvPr>
          <p:cNvSpPr txBox="1"/>
          <p:nvPr/>
        </p:nvSpPr>
        <p:spPr>
          <a:xfrm>
            <a:off x="423103" y="1342925"/>
            <a:ext cx="11345794" cy="1058367"/>
          </a:xfrm>
          <a:prstGeom prst="rect">
            <a:avLst/>
          </a:prstGeom>
          <a:noFill/>
        </p:spPr>
        <p:txBody>
          <a:bodyPr wrap="square">
            <a:spAutoFit/>
          </a:bodyPr>
          <a:lstStyle/>
          <a:p>
            <a:pPr algn="just">
              <a:lnSpc>
                <a:spcPct val="107000"/>
              </a:lnSpc>
              <a:spcAft>
                <a:spcPts val="800"/>
              </a:spcAft>
            </a:pPr>
            <a:r>
              <a:rPr lang="pt-BR" sz="3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Como deve ser feito o primeiro curativo do CVC e quantas horas após devo trocá-lo?</a:t>
            </a:r>
          </a:p>
        </p:txBody>
      </p:sp>
    </p:spTree>
    <p:extLst>
      <p:ext uri="{BB962C8B-B14F-4D97-AF65-F5344CB8AC3E}">
        <p14:creationId xmlns:p14="http://schemas.microsoft.com/office/powerpoint/2010/main" val="82044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3308D-FC2E-18E4-5D53-835398404D99}"/>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FFBEDC17-37F9-19C6-6B0C-0C748B627BFE}"/>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2F22D168-734C-0291-C716-D6963BE7309B}"/>
              </a:ext>
            </a:extLst>
          </p:cNvPr>
          <p:cNvSpPr txBox="1"/>
          <p:nvPr/>
        </p:nvSpPr>
        <p:spPr>
          <a:xfrm>
            <a:off x="2202425" y="329380"/>
            <a:ext cx="8047704" cy="646331"/>
          </a:xfrm>
          <a:prstGeom prst="rect">
            <a:avLst/>
          </a:prstGeom>
          <a:noFill/>
        </p:spPr>
        <p:txBody>
          <a:bodyPr wrap="square" lIns="91440" tIns="45720" rIns="91440" bIns="45720" rtlCol="0" anchor="t">
            <a:spAutoFit/>
          </a:bodyPr>
          <a:lstStyle/>
          <a:p>
            <a:r>
              <a:rPr lang="pt-BR" sz="3600" b="1" dirty="0">
                <a:solidFill>
                  <a:srgbClr val="43505C"/>
                </a:solidFill>
                <a:latin typeface="Segoe UI"/>
                <a:cs typeface="Segoe UI"/>
              </a:rPr>
              <a:t>QUESTÃO 13</a:t>
            </a:r>
            <a:endParaRPr lang="pt-BR" sz="3600" b="1" dirty="0">
              <a:solidFill>
                <a:srgbClr val="43505C"/>
              </a:solidFill>
              <a:latin typeface="Segoe UI" panose="020B0502040204020203" pitchFamily="34" charset="0"/>
              <a:cs typeface="Segoe UI" panose="020B0502040204020203" pitchFamily="34" charset="0"/>
            </a:endParaRPr>
          </a:p>
        </p:txBody>
      </p:sp>
      <p:sp>
        <p:nvSpPr>
          <p:cNvPr id="2" name="CaixaDeTexto 1">
            <a:extLst>
              <a:ext uri="{FF2B5EF4-FFF2-40B4-BE49-F238E27FC236}">
                <a16:creationId xmlns:a16="http://schemas.microsoft.com/office/drawing/2014/main" id="{C68B6526-5960-BC7E-7DFC-BDAEFA2CF3CD}"/>
              </a:ext>
            </a:extLst>
          </p:cNvPr>
          <p:cNvSpPr txBox="1"/>
          <p:nvPr/>
        </p:nvSpPr>
        <p:spPr>
          <a:xfrm>
            <a:off x="371967" y="1019340"/>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CaixaDeTexto 2">
            <a:extLst>
              <a:ext uri="{FF2B5EF4-FFF2-40B4-BE49-F238E27FC236}">
                <a16:creationId xmlns:a16="http://schemas.microsoft.com/office/drawing/2014/main" id="{0985DFD2-C3BA-B512-D15C-48BEE7464A43}"/>
              </a:ext>
            </a:extLst>
          </p:cNvPr>
          <p:cNvSpPr txBox="1"/>
          <p:nvPr/>
        </p:nvSpPr>
        <p:spPr>
          <a:xfrm>
            <a:off x="557145" y="2349246"/>
            <a:ext cx="10387667" cy="2492990"/>
          </a:xfrm>
          <a:prstGeom prst="rect">
            <a:avLst/>
          </a:prstGeom>
          <a:noFill/>
        </p:spPr>
        <p:txBody>
          <a:bodyPr wrap="square">
            <a:spAutoFit/>
          </a:bodyPr>
          <a:lstStyle/>
          <a:p>
            <a:r>
              <a:rPr lang="pt-BR"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Resposta: </a:t>
            </a:r>
            <a:r>
              <a:rPr lang="pt-BR"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 troca com a cobertura estéril transparente deve ser a cada 7 dias ou S/N.</a:t>
            </a:r>
          </a:p>
          <a:p>
            <a:endParaRPr lang="pt-BR"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a:p>
            <a:endParaRPr lang="pt-BR"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pt-BR" sz="2400" b="1" dirty="0">
                <a:solidFill>
                  <a:schemeClr val="accent1">
                    <a:lumMod val="50000"/>
                  </a:schemeClr>
                </a:solidFill>
                <a:latin typeface="Calibri" panose="020F0502020204030204" pitchFamily="34" charset="0"/>
                <a:cs typeface="Calibri" panose="020F0502020204030204" pitchFamily="34" charset="0"/>
              </a:rPr>
              <a:t>Comentário: </a:t>
            </a:r>
          </a:p>
          <a:p>
            <a:r>
              <a:rPr lang="pt-BR" sz="18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Qualquer tipo de cobertura deve ser trocado </a:t>
            </a:r>
            <a:r>
              <a:rPr lang="pt-BR" sz="18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imediatamente, </a:t>
            </a:r>
            <a:r>
              <a:rPr lang="pt-BR" sz="18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independente do prazo, se estiver suja, solta ou úmida.</a:t>
            </a:r>
          </a:p>
        </p:txBody>
      </p:sp>
      <p:sp>
        <p:nvSpPr>
          <p:cNvPr id="4" name="CaixaDeTexto 3">
            <a:extLst>
              <a:ext uri="{FF2B5EF4-FFF2-40B4-BE49-F238E27FC236}">
                <a16:creationId xmlns:a16="http://schemas.microsoft.com/office/drawing/2014/main" id="{5C600C8C-67CB-F1E2-3F16-62496CB12E06}"/>
              </a:ext>
            </a:extLst>
          </p:cNvPr>
          <p:cNvSpPr txBox="1"/>
          <p:nvPr/>
        </p:nvSpPr>
        <p:spPr>
          <a:xfrm>
            <a:off x="423103" y="1491841"/>
            <a:ext cx="11345794" cy="564385"/>
          </a:xfrm>
          <a:prstGeom prst="rect">
            <a:avLst/>
          </a:prstGeom>
          <a:noFill/>
        </p:spPr>
        <p:txBody>
          <a:bodyPr wrap="square">
            <a:spAutoFit/>
          </a:bodyPr>
          <a:lstStyle/>
          <a:p>
            <a:pPr algn="just">
              <a:lnSpc>
                <a:spcPct val="107000"/>
              </a:lnSpc>
              <a:spcAft>
                <a:spcPts val="800"/>
              </a:spcAft>
            </a:pPr>
            <a:r>
              <a:rPr lang="pt-BR" sz="3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Qual a periodicidade de troca do curativo com película transparente?</a:t>
            </a:r>
          </a:p>
        </p:txBody>
      </p:sp>
    </p:spTree>
    <p:extLst>
      <p:ext uri="{BB962C8B-B14F-4D97-AF65-F5344CB8AC3E}">
        <p14:creationId xmlns:p14="http://schemas.microsoft.com/office/powerpoint/2010/main" val="59378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210D-1EF1-BE14-527A-BA0DD47FE845}"/>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6E36F848-F51A-97B7-0A15-85B9DD3CB1EB}"/>
              </a:ext>
            </a:extLst>
          </p:cNvPr>
          <p:cNvSpPr txBox="1"/>
          <p:nvPr/>
        </p:nvSpPr>
        <p:spPr>
          <a:xfrm>
            <a:off x="371968" y="1323741"/>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Imagem 4" descr="Texto&#10;&#10;O conteúdo gerado por IA pode estar incorreto.">
            <a:extLst>
              <a:ext uri="{FF2B5EF4-FFF2-40B4-BE49-F238E27FC236}">
                <a16:creationId xmlns:a16="http://schemas.microsoft.com/office/drawing/2014/main" id="{CAD785A8-B909-F80D-8628-F3225B92D606}"/>
              </a:ext>
            </a:extLst>
          </p:cNvPr>
          <p:cNvPicPr>
            <a:picLocks noChangeAspect="1"/>
          </p:cNvPicPr>
          <p:nvPr/>
        </p:nvPicPr>
        <p:blipFill>
          <a:blip r:embed="rId3"/>
          <a:stretch>
            <a:fillRect/>
          </a:stretch>
        </p:blipFill>
        <p:spPr>
          <a:xfrm>
            <a:off x="3163334" y="358588"/>
            <a:ext cx="6156686" cy="6152030"/>
          </a:xfrm>
          <a:prstGeom prst="rect">
            <a:avLst/>
          </a:prstGeom>
          <a:ln>
            <a:noFill/>
          </a:ln>
          <a:effectLst>
            <a:softEdge rad="112500"/>
          </a:effectLst>
        </p:spPr>
      </p:pic>
    </p:spTree>
    <p:extLst>
      <p:ext uri="{BB962C8B-B14F-4D97-AF65-F5344CB8AC3E}">
        <p14:creationId xmlns:p14="http://schemas.microsoft.com/office/powerpoint/2010/main" val="560398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C2242-9A5A-3525-49B9-B2E1AFC1C4C3}"/>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76C1F5FB-D582-9511-BAC4-EAE2F1258317}"/>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C5B5977E-6B46-8930-C8D1-9D84536508A8}"/>
              </a:ext>
            </a:extLst>
          </p:cNvPr>
          <p:cNvSpPr txBox="1"/>
          <p:nvPr/>
        </p:nvSpPr>
        <p:spPr>
          <a:xfrm>
            <a:off x="2202425" y="329380"/>
            <a:ext cx="8047704" cy="646331"/>
          </a:xfrm>
          <a:prstGeom prst="rect">
            <a:avLst/>
          </a:prstGeom>
          <a:noFill/>
        </p:spPr>
        <p:txBody>
          <a:bodyPr wrap="square" lIns="91440" tIns="45720" rIns="91440" bIns="45720" rtlCol="0" anchor="t">
            <a:spAutoFit/>
          </a:bodyPr>
          <a:lstStyle/>
          <a:p>
            <a:r>
              <a:rPr lang="pt-BR" sz="3600" b="1" dirty="0">
                <a:solidFill>
                  <a:srgbClr val="43505C"/>
                </a:solidFill>
                <a:latin typeface="Segoe UI"/>
                <a:cs typeface="Segoe UI"/>
              </a:rPr>
              <a:t>QUESTÃO 14</a:t>
            </a:r>
            <a:endParaRPr lang="pt-BR" sz="3600" b="1" dirty="0">
              <a:solidFill>
                <a:srgbClr val="43505C"/>
              </a:solidFill>
              <a:latin typeface="Segoe UI" panose="020B0502040204020203" pitchFamily="34" charset="0"/>
              <a:cs typeface="Segoe UI" panose="020B0502040204020203" pitchFamily="34" charset="0"/>
            </a:endParaRPr>
          </a:p>
        </p:txBody>
      </p:sp>
      <p:sp>
        <p:nvSpPr>
          <p:cNvPr id="2" name="CaixaDeTexto 1">
            <a:extLst>
              <a:ext uri="{FF2B5EF4-FFF2-40B4-BE49-F238E27FC236}">
                <a16:creationId xmlns:a16="http://schemas.microsoft.com/office/drawing/2014/main" id="{A13447B9-8D51-25C5-3AAC-71E5E25B6DBE}"/>
              </a:ext>
            </a:extLst>
          </p:cNvPr>
          <p:cNvSpPr txBox="1"/>
          <p:nvPr/>
        </p:nvSpPr>
        <p:spPr>
          <a:xfrm>
            <a:off x="371968" y="1323741"/>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CaixaDeTexto 3">
            <a:extLst>
              <a:ext uri="{FF2B5EF4-FFF2-40B4-BE49-F238E27FC236}">
                <a16:creationId xmlns:a16="http://schemas.microsoft.com/office/drawing/2014/main" id="{3BC1EFBF-3DBE-A216-A569-832C364D1906}"/>
              </a:ext>
            </a:extLst>
          </p:cNvPr>
          <p:cNvSpPr txBox="1"/>
          <p:nvPr/>
        </p:nvSpPr>
        <p:spPr>
          <a:xfrm>
            <a:off x="474238" y="1318803"/>
            <a:ext cx="11345794" cy="1058367"/>
          </a:xfrm>
          <a:prstGeom prst="rect">
            <a:avLst/>
          </a:prstGeom>
          <a:noFill/>
        </p:spPr>
        <p:txBody>
          <a:bodyPr wrap="square">
            <a:spAutoFit/>
          </a:bodyPr>
          <a:lstStyle/>
          <a:p>
            <a:pPr algn="just">
              <a:lnSpc>
                <a:spcPct val="107000"/>
              </a:lnSpc>
              <a:spcAft>
                <a:spcPts val="800"/>
              </a:spcAft>
            </a:pPr>
            <a:r>
              <a:rPr lang="pt-BR" sz="3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Qual é a periodicidade para a troca do sistema de infusão e dos conectores? </a:t>
            </a:r>
          </a:p>
        </p:txBody>
      </p:sp>
      <p:sp>
        <p:nvSpPr>
          <p:cNvPr id="3" name="CaixaDeTexto 2">
            <a:extLst>
              <a:ext uri="{FF2B5EF4-FFF2-40B4-BE49-F238E27FC236}">
                <a16:creationId xmlns:a16="http://schemas.microsoft.com/office/drawing/2014/main" id="{BEE1ECFD-64A0-8FDE-BA0E-2396DF725131}"/>
              </a:ext>
            </a:extLst>
          </p:cNvPr>
          <p:cNvSpPr txBox="1"/>
          <p:nvPr/>
        </p:nvSpPr>
        <p:spPr>
          <a:xfrm>
            <a:off x="547390" y="2675999"/>
            <a:ext cx="11577554" cy="2542363"/>
          </a:xfrm>
          <a:prstGeom prst="rect">
            <a:avLst/>
          </a:prstGeom>
          <a:noFill/>
        </p:spPr>
        <p:txBody>
          <a:bodyPr wrap="square">
            <a:spAutoFit/>
          </a:bodyPr>
          <a:lstStyle/>
          <a:p>
            <a:pPr algn="just">
              <a:lnSpc>
                <a:spcPct val="150000"/>
              </a:lnSpc>
            </a:pPr>
            <a:r>
              <a:rPr lang="pt-BR" sz="1800"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Equipos e conectores (torneirinhas, extensores, conector valvulado) de infusão contínua: a cada 96 horas</a:t>
            </a:r>
          </a:p>
          <a:p>
            <a:pPr algn="just">
              <a:lnSpc>
                <a:spcPct val="150000"/>
              </a:lnSpc>
            </a:pPr>
            <a:r>
              <a:rPr lang="pt-BR" sz="1800"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Equipos de infusão intermitente: a cada 24 horas </a:t>
            </a:r>
          </a:p>
          <a:p>
            <a:pPr algn="just">
              <a:lnSpc>
                <a:spcPct val="150000"/>
              </a:lnSpc>
            </a:pPr>
            <a:r>
              <a:rPr lang="pt-BR" sz="1800"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Equipo e dispositivos complementares de NPT: a cada bolsa. </a:t>
            </a:r>
          </a:p>
          <a:p>
            <a:pPr algn="just">
              <a:lnSpc>
                <a:spcPct val="150000"/>
              </a:lnSpc>
            </a:pPr>
            <a:r>
              <a:rPr lang="pt-BR" sz="1800"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Equipo e frasco de </a:t>
            </a:r>
            <a:r>
              <a:rPr lang="pt-BR" sz="1800" dirty="0" err="1">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Propofol</a:t>
            </a:r>
            <a:r>
              <a:rPr lang="pt-BR" sz="1800"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 a cada 12h ou conforme orientação do fabricante.</a:t>
            </a:r>
          </a:p>
          <a:p>
            <a:pPr algn="just">
              <a:lnSpc>
                <a:spcPct val="150000"/>
              </a:lnSpc>
            </a:pPr>
            <a:r>
              <a:rPr lang="pt-BR" sz="1800"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Equipos de hemoderivados: a cada uso.</a:t>
            </a:r>
          </a:p>
          <a:p>
            <a:pPr algn="just">
              <a:lnSpc>
                <a:spcPct val="150000"/>
              </a:lnSpc>
            </a:pPr>
            <a:r>
              <a:rPr lang="pt-BR" sz="1800"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Equipo de monitorização hemodinâmica: a cada 96h.</a:t>
            </a:r>
          </a:p>
        </p:txBody>
      </p:sp>
    </p:spTree>
    <p:extLst>
      <p:ext uri="{BB962C8B-B14F-4D97-AF65-F5344CB8AC3E}">
        <p14:creationId xmlns:p14="http://schemas.microsoft.com/office/powerpoint/2010/main" val="259101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39F6-DB32-8DB0-42A7-B593C2466C7D}"/>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423D0EE4-65BE-4DEA-1B1E-9A7168F8FCA3}"/>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72E8DF49-DB00-C355-6901-0B69C2EAC6FA}"/>
              </a:ext>
            </a:extLst>
          </p:cNvPr>
          <p:cNvSpPr txBox="1"/>
          <p:nvPr/>
        </p:nvSpPr>
        <p:spPr>
          <a:xfrm>
            <a:off x="2202425" y="329380"/>
            <a:ext cx="8047704" cy="646331"/>
          </a:xfrm>
          <a:prstGeom prst="rect">
            <a:avLst/>
          </a:prstGeom>
          <a:noFill/>
        </p:spPr>
        <p:txBody>
          <a:bodyPr wrap="square" lIns="91440" tIns="45720" rIns="91440" bIns="45720" rtlCol="0" anchor="t">
            <a:spAutoFit/>
          </a:bodyPr>
          <a:lstStyle/>
          <a:p>
            <a:r>
              <a:rPr lang="pt-BR" sz="3600" b="1" dirty="0">
                <a:solidFill>
                  <a:srgbClr val="43505C"/>
                </a:solidFill>
                <a:latin typeface="Segoe UI"/>
                <a:cs typeface="Segoe UI"/>
              </a:rPr>
              <a:t>QUESTÃO 15</a:t>
            </a:r>
            <a:endParaRPr lang="pt-BR" sz="3600" b="1" dirty="0">
              <a:solidFill>
                <a:srgbClr val="43505C"/>
              </a:solidFill>
              <a:latin typeface="Segoe UI" panose="020B0502040204020203" pitchFamily="34" charset="0"/>
              <a:cs typeface="Segoe UI" panose="020B0502040204020203" pitchFamily="34" charset="0"/>
            </a:endParaRPr>
          </a:p>
        </p:txBody>
      </p:sp>
      <p:sp>
        <p:nvSpPr>
          <p:cNvPr id="2" name="CaixaDeTexto 1">
            <a:extLst>
              <a:ext uri="{FF2B5EF4-FFF2-40B4-BE49-F238E27FC236}">
                <a16:creationId xmlns:a16="http://schemas.microsoft.com/office/drawing/2014/main" id="{EFCCC507-ED47-01CC-E1D3-B26E89B2E3E7}"/>
              </a:ext>
            </a:extLst>
          </p:cNvPr>
          <p:cNvSpPr txBox="1"/>
          <p:nvPr/>
        </p:nvSpPr>
        <p:spPr>
          <a:xfrm>
            <a:off x="371968" y="1323741"/>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CaixaDeTexto 2">
            <a:extLst>
              <a:ext uri="{FF2B5EF4-FFF2-40B4-BE49-F238E27FC236}">
                <a16:creationId xmlns:a16="http://schemas.microsoft.com/office/drawing/2014/main" id="{FBE6146D-7F61-6080-C3F6-4FAEFFA0C96E}"/>
              </a:ext>
            </a:extLst>
          </p:cNvPr>
          <p:cNvSpPr txBox="1"/>
          <p:nvPr/>
        </p:nvSpPr>
        <p:spPr>
          <a:xfrm>
            <a:off x="553380" y="2658464"/>
            <a:ext cx="11141796" cy="2431435"/>
          </a:xfrm>
          <a:prstGeom prst="rect">
            <a:avLst/>
          </a:prstGeom>
          <a:noFill/>
        </p:spPr>
        <p:txBody>
          <a:bodyPr wrap="square">
            <a:spAutoFit/>
          </a:bodyPr>
          <a:lstStyle/>
          <a:p>
            <a:pPr algn="just"/>
            <a:r>
              <a:rPr lang="pt-BR" sz="2400" b="1"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Resposta: </a:t>
            </a:r>
            <a:r>
              <a:rPr lang="pt-BR" sz="2400"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Devemos avaliar diariamente a indicação de permanência do cateter central.</a:t>
            </a:r>
          </a:p>
          <a:p>
            <a:pPr algn="just"/>
            <a:endParaRPr lang="pt-BR" sz="2400"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gn="just"/>
            <a:endParaRPr lang="pt-BR" sz="2400"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pt-BR" sz="2000" b="1"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Comentário: </a:t>
            </a:r>
            <a:r>
              <a:rPr lang="pt-BR" sz="2000"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Idealmente, essa avaliação deve ser realizada durante a visita multidisciplinar diária, considerando sempre o quadro clínico do paciente e as indicações para a manutenção do cateter, como necessidade do uso de drogas vasoativas (DVA), rede venosa periférica debilitada, </a:t>
            </a:r>
            <a:r>
              <a:rPr lang="pt-BR" sz="2000" dirty="0">
                <a:solidFill>
                  <a:schemeClr val="tx2">
                    <a:lumMod val="90000"/>
                    <a:lumOff val="10000"/>
                  </a:schemeClr>
                </a:solidFill>
                <a:latin typeface="Calibri"/>
                <a:ea typeface="Calibri"/>
                <a:cs typeface="Calibri"/>
              </a:rPr>
              <a:t>administração concomitante de drogas incompatíveis entre si e etc. </a:t>
            </a:r>
            <a:endParaRPr lang="pt-BR" sz="2000"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CaixaDeTexto 3">
            <a:extLst>
              <a:ext uri="{FF2B5EF4-FFF2-40B4-BE49-F238E27FC236}">
                <a16:creationId xmlns:a16="http://schemas.microsoft.com/office/drawing/2014/main" id="{C4691037-8365-445D-81AA-11A8F8211B9C}"/>
              </a:ext>
            </a:extLst>
          </p:cNvPr>
          <p:cNvSpPr txBox="1"/>
          <p:nvPr/>
        </p:nvSpPr>
        <p:spPr>
          <a:xfrm>
            <a:off x="553380" y="1649723"/>
            <a:ext cx="11345794" cy="564385"/>
          </a:xfrm>
          <a:prstGeom prst="rect">
            <a:avLst/>
          </a:prstGeom>
          <a:noFill/>
        </p:spPr>
        <p:txBody>
          <a:bodyPr wrap="square">
            <a:spAutoFit/>
          </a:bodyPr>
          <a:lstStyle/>
          <a:p>
            <a:pPr algn="just">
              <a:lnSpc>
                <a:spcPct val="107000"/>
              </a:lnSpc>
              <a:spcAft>
                <a:spcPts val="800"/>
              </a:spcAft>
            </a:pPr>
            <a:r>
              <a:rPr lang="pt-BR" sz="3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Com que frequência devemos avaliar se o cateter ainda é necessário?</a:t>
            </a:r>
          </a:p>
        </p:txBody>
      </p:sp>
    </p:spTree>
    <p:extLst>
      <p:ext uri="{BB962C8B-B14F-4D97-AF65-F5344CB8AC3E}">
        <p14:creationId xmlns:p14="http://schemas.microsoft.com/office/powerpoint/2010/main" val="49072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210D-1EF1-BE14-527A-BA0DD47FE845}"/>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6E36F848-F51A-97B7-0A15-85B9DD3CB1EB}"/>
              </a:ext>
            </a:extLst>
          </p:cNvPr>
          <p:cNvSpPr txBox="1"/>
          <p:nvPr/>
        </p:nvSpPr>
        <p:spPr>
          <a:xfrm>
            <a:off x="371968" y="1323741"/>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Imagem 4" descr="Texto&#10;&#10;O conteúdo gerado por IA pode estar incorreto.">
            <a:extLst>
              <a:ext uri="{FF2B5EF4-FFF2-40B4-BE49-F238E27FC236}">
                <a16:creationId xmlns:a16="http://schemas.microsoft.com/office/drawing/2014/main" id="{CAD785A8-B909-F80D-8628-F3225B92D606}"/>
              </a:ext>
            </a:extLst>
          </p:cNvPr>
          <p:cNvPicPr>
            <a:picLocks noChangeAspect="1"/>
          </p:cNvPicPr>
          <p:nvPr/>
        </p:nvPicPr>
        <p:blipFill>
          <a:blip r:embed="rId3"/>
          <a:stretch>
            <a:fillRect/>
          </a:stretch>
        </p:blipFill>
        <p:spPr>
          <a:xfrm>
            <a:off x="3163334" y="358588"/>
            <a:ext cx="6156686" cy="6152030"/>
          </a:xfrm>
          <a:prstGeom prst="rect">
            <a:avLst/>
          </a:prstGeom>
          <a:ln>
            <a:noFill/>
          </a:ln>
          <a:effectLst>
            <a:softEdge rad="112500"/>
          </a:effectLst>
        </p:spPr>
      </p:pic>
    </p:spTree>
    <p:extLst>
      <p:ext uri="{BB962C8B-B14F-4D97-AF65-F5344CB8AC3E}">
        <p14:creationId xmlns:p14="http://schemas.microsoft.com/office/powerpoint/2010/main" val="1334558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2C51C-6CC1-0CA2-7439-23F530E50E8D}"/>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81AD2B5F-032B-F411-E611-A52C90E6A843}"/>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B680FD50-9462-4D84-80AB-33A48E680549}"/>
              </a:ext>
            </a:extLst>
          </p:cNvPr>
          <p:cNvSpPr txBox="1"/>
          <p:nvPr/>
        </p:nvSpPr>
        <p:spPr>
          <a:xfrm>
            <a:off x="2202425" y="329380"/>
            <a:ext cx="8047704" cy="646331"/>
          </a:xfrm>
          <a:prstGeom prst="rect">
            <a:avLst/>
          </a:prstGeom>
          <a:noFill/>
        </p:spPr>
        <p:txBody>
          <a:bodyPr wrap="square" lIns="91440" tIns="45720" rIns="91440" bIns="45720" rtlCol="0" anchor="t">
            <a:spAutoFit/>
          </a:bodyPr>
          <a:lstStyle/>
          <a:p>
            <a:r>
              <a:rPr lang="pt-BR" sz="3600" b="1" dirty="0">
                <a:solidFill>
                  <a:srgbClr val="43505C"/>
                </a:solidFill>
                <a:latin typeface="Segoe UI"/>
                <a:cs typeface="Segoe UI"/>
              </a:rPr>
              <a:t>QUESTÃO 16</a:t>
            </a:r>
            <a:endParaRPr lang="pt-BR" sz="3600" b="1" dirty="0">
              <a:solidFill>
                <a:srgbClr val="43505C"/>
              </a:solidFill>
              <a:latin typeface="Segoe UI" panose="020B0502040204020203" pitchFamily="34" charset="0"/>
              <a:cs typeface="Segoe UI" panose="020B0502040204020203" pitchFamily="34" charset="0"/>
            </a:endParaRPr>
          </a:p>
        </p:txBody>
      </p:sp>
      <p:sp>
        <p:nvSpPr>
          <p:cNvPr id="2" name="CaixaDeTexto 1">
            <a:extLst>
              <a:ext uri="{FF2B5EF4-FFF2-40B4-BE49-F238E27FC236}">
                <a16:creationId xmlns:a16="http://schemas.microsoft.com/office/drawing/2014/main" id="{C09F0F8D-92B4-9D6E-02E2-9A39A27EBDA8}"/>
              </a:ext>
            </a:extLst>
          </p:cNvPr>
          <p:cNvSpPr txBox="1"/>
          <p:nvPr/>
        </p:nvSpPr>
        <p:spPr>
          <a:xfrm>
            <a:off x="510363" y="1152690"/>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CaixaDeTexto 3">
            <a:extLst>
              <a:ext uri="{FF2B5EF4-FFF2-40B4-BE49-F238E27FC236}">
                <a16:creationId xmlns:a16="http://schemas.microsoft.com/office/drawing/2014/main" id="{DB44D591-F0AC-AE15-2488-E93EC6AFFD29}"/>
              </a:ext>
            </a:extLst>
          </p:cNvPr>
          <p:cNvSpPr txBox="1"/>
          <p:nvPr/>
        </p:nvSpPr>
        <p:spPr>
          <a:xfrm>
            <a:off x="648586" y="1333669"/>
            <a:ext cx="11345794" cy="532903"/>
          </a:xfrm>
          <a:prstGeom prst="rect">
            <a:avLst/>
          </a:prstGeom>
          <a:noFill/>
        </p:spPr>
        <p:txBody>
          <a:bodyPr wrap="square" lIns="91440" tIns="45720" rIns="91440" bIns="45720" anchor="t">
            <a:spAutoFit/>
          </a:bodyPr>
          <a:lstStyle/>
          <a:p>
            <a:pPr algn="just">
              <a:lnSpc>
                <a:spcPct val="107000"/>
              </a:lnSpc>
              <a:spcAft>
                <a:spcPts val="800"/>
              </a:spcAft>
            </a:pPr>
            <a:r>
              <a:rPr lang="pt-BR" sz="2800" b="1" dirty="0">
                <a:solidFill>
                  <a:srgbClr val="002060"/>
                </a:solidFill>
                <a:latin typeface="Calibri"/>
                <a:ea typeface="Calibri"/>
                <a:cs typeface="Times New Roman"/>
              </a:rPr>
              <a:t>Cite pelo menos 3 itens do </a:t>
            </a:r>
            <a:r>
              <a:rPr lang="pt-BR" sz="2800" b="1" dirty="0" err="1">
                <a:solidFill>
                  <a:srgbClr val="002060"/>
                </a:solidFill>
                <a:latin typeface="Calibri"/>
                <a:ea typeface="Calibri"/>
                <a:cs typeface="Times New Roman"/>
              </a:rPr>
              <a:t>bundle</a:t>
            </a:r>
            <a:r>
              <a:rPr lang="pt-BR" sz="2800" b="1" dirty="0">
                <a:solidFill>
                  <a:srgbClr val="002060"/>
                </a:solidFill>
                <a:latin typeface="Calibri"/>
                <a:ea typeface="Calibri"/>
                <a:cs typeface="Times New Roman"/>
              </a:rPr>
              <a:t> de inserção do CVC para prevenir IPCSL?</a:t>
            </a:r>
          </a:p>
        </p:txBody>
      </p:sp>
      <p:sp>
        <p:nvSpPr>
          <p:cNvPr id="8" name="CaixaDeTexto 7">
            <a:extLst>
              <a:ext uri="{FF2B5EF4-FFF2-40B4-BE49-F238E27FC236}">
                <a16:creationId xmlns:a16="http://schemas.microsoft.com/office/drawing/2014/main" id="{73658B9E-8C9B-7630-81DC-CB0C042793DF}"/>
              </a:ext>
            </a:extLst>
          </p:cNvPr>
          <p:cNvSpPr txBox="1"/>
          <p:nvPr/>
        </p:nvSpPr>
        <p:spPr>
          <a:xfrm>
            <a:off x="477049" y="2069610"/>
            <a:ext cx="11497049" cy="3564053"/>
          </a:xfrm>
          <a:prstGeom prst="rect">
            <a:avLst/>
          </a:prstGeom>
          <a:noFill/>
        </p:spPr>
        <p:txBody>
          <a:bodyPr wrap="square" lIns="91440" tIns="45720" rIns="91440" bIns="45720" anchor="t">
            <a:spAutoFit/>
          </a:bodyPr>
          <a:lstStyle/>
          <a:p>
            <a:pPr algn="just" defTabSz="457200">
              <a:spcBef>
                <a:spcPct val="20000"/>
              </a:spcBef>
              <a:defRPr/>
            </a:pPr>
            <a:endParaRPr lang="pt-BR" sz="2400" b="1" dirty="0">
              <a:solidFill>
                <a:srgbClr val="002060"/>
              </a:solidFill>
              <a:latin typeface="Calibri"/>
              <a:ea typeface="Calibri"/>
              <a:cs typeface="Calibri"/>
            </a:endParaRPr>
          </a:p>
          <a:p>
            <a:pPr algn="just" defTabSz="457200">
              <a:spcBef>
                <a:spcPct val="20000"/>
              </a:spcBef>
              <a:defRPr/>
            </a:pPr>
            <a:r>
              <a:rPr lang="pt-BR" sz="2400" b="1" dirty="0">
                <a:solidFill>
                  <a:srgbClr val="002060"/>
                </a:solidFill>
                <a:latin typeface="Calibri"/>
                <a:ea typeface="Calibri"/>
                <a:cs typeface="Calibri"/>
              </a:rPr>
              <a:t>Resposta:</a:t>
            </a:r>
            <a:r>
              <a:rPr lang="pt-BR" sz="2400" dirty="0">
                <a:solidFill>
                  <a:srgbClr val="002060"/>
                </a:solidFill>
                <a:latin typeface="Calibri"/>
                <a:ea typeface="Calibri"/>
                <a:cs typeface="Calibri"/>
              </a:rPr>
              <a:t> Higiene das mãos, barreira máxima, antissepsia com clorexidina alcoólica, escolha do sítio adequado, checklist/avaliação de necessidade, curativo estéril realizado pelo profissional que inseriu a CVC;</a:t>
            </a:r>
          </a:p>
          <a:p>
            <a:pPr algn="just" defTabSz="457200">
              <a:spcBef>
                <a:spcPct val="20000"/>
              </a:spcBef>
              <a:defRPr/>
            </a:pPr>
            <a:endParaRPr lang="pt-BR" sz="2400" dirty="0">
              <a:solidFill>
                <a:srgbClr val="002060"/>
              </a:solidFill>
              <a:latin typeface="Calibri"/>
              <a:ea typeface="Calibri"/>
              <a:cs typeface="Calibri"/>
            </a:endParaRPr>
          </a:p>
          <a:p>
            <a:pPr algn="just" defTabSz="457200">
              <a:spcBef>
                <a:spcPts val="20"/>
              </a:spcBef>
              <a:defRPr/>
            </a:pPr>
            <a:r>
              <a:rPr lang="pt-BR" sz="2400" b="1" dirty="0">
                <a:solidFill>
                  <a:srgbClr val="002060"/>
                </a:solidFill>
                <a:latin typeface="Calibri"/>
                <a:ea typeface="Calibri"/>
                <a:cs typeface="Calibri"/>
              </a:rPr>
              <a:t>Comentário: </a:t>
            </a:r>
            <a:r>
              <a:rPr lang="pt-BR" sz="2400" dirty="0">
                <a:solidFill>
                  <a:srgbClr val="002060"/>
                </a:solidFill>
                <a:latin typeface="Calibri"/>
                <a:ea typeface="Calibri"/>
                <a:cs typeface="Calibri"/>
              </a:rPr>
              <a:t>Todos são importantes, mas vamos enfatizar o momento 2 HM, campos estéreis cobrindo todo o paciente e a lateral da cama onde o médico se apoia, esperar a clorexidina secar espontaneamente e usar o </a:t>
            </a:r>
            <a:r>
              <a:rPr lang="pt-BR" sz="2400" dirty="0" err="1">
                <a:solidFill>
                  <a:srgbClr val="002060"/>
                </a:solidFill>
                <a:latin typeface="Calibri"/>
                <a:ea typeface="Calibri"/>
                <a:cs typeface="Calibri"/>
              </a:rPr>
              <a:t>check</a:t>
            </a:r>
            <a:r>
              <a:rPr lang="pt-BR" sz="2400" dirty="0">
                <a:solidFill>
                  <a:srgbClr val="002060"/>
                </a:solidFill>
                <a:latin typeface="Calibri"/>
                <a:ea typeface="Calibri"/>
                <a:cs typeface="Calibri"/>
              </a:rPr>
              <a:t> </a:t>
            </a:r>
            <a:r>
              <a:rPr lang="pt-BR" sz="2400" dirty="0" err="1">
                <a:solidFill>
                  <a:srgbClr val="002060"/>
                </a:solidFill>
                <a:latin typeface="Calibri"/>
                <a:ea typeface="Calibri"/>
                <a:cs typeface="Calibri"/>
              </a:rPr>
              <a:t>list</a:t>
            </a:r>
            <a:r>
              <a:rPr lang="pt-BR" sz="2400" dirty="0">
                <a:solidFill>
                  <a:srgbClr val="002060"/>
                </a:solidFill>
                <a:latin typeface="Calibri"/>
                <a:ea typeface="Calibri"/>
                <a:cs typeface="Calibri"/>
              </a:rPr>
              <a:t> como barreira no momento da inserção;</a:t>
            </a:r>
            <a:endParaRPr lang="pt-BR" sz="2400" dirty="0">
              <a:latin typeface="Calibri"/>
              <a:ea typeface="Calibri"/>
              <a:cs typeface="Calibri"/>
            </a:endParaRPr>
          </a:p>
        </p:txBody>
      </p:sp>
    </p:spTree>
    <p:extLst>
      <p:ext uri="{BB962C8B-B14F-4D97-AF65-F5344CB8AC3E}">
        <p14:creationId xmlns:p14="http://schemas.microsoft.com/office/powerpoint/2010/main" val="64990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097FF-DD20-5DCF-7829-D5A5ED7FDCAE}"/>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37A9FDBF-844E-4954-D3C7-C201299A0535}"/>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EE8B6FD1-1CBE-DBCD-7977-D43A2155577D}"/>
              </a:ext>
            </a:extLst>
          </p:cNvPr>
          <p:cNvSpPr txBox="1"/>
          <p:nvPr/>
        </p:nvSpPr>
        <p:spPr>
          <a:xfrm>
            <a:off x="2202425" y="329380"/>
            <a:ext cx="8047704" cy="646331"/>
          </a:xfrm>
          <a:prstGeom prst="rect">
            <a:avLst/>
          </a:prstGeom>
          <a:noFill/>
        </p:spPr>
        <p:txBody>
          <a:bodyPr wrap="square" lIns="91440" tIns="45720" rIns="91440" bIns="45720" rtlCol="0" anchor="t">
            <a:spAutoFit/>
          </a:bodyPr>
          <a:lstStyle/>
          <a:p>
            <a:r>
              <a:rPr lang="pt-BR" sz="3600" b="1" dirty="0">
                <a:solidFill>
                  <a:srgbClr val="43505C"/>
                </a:solidFill>
                <a:latin typeface="Segoe UI"/>
                <a:cs typeface="Segoe UI"/>
              </a:rPr>
              <a:t>QUESTÃO 17</a:t>
            </a:r>
            <a:endParaRPr lang="pt-BR" sz="3600" b="1" dirty="0">
              <a:solidFill>
                <a:srgbClr val="43505C"/>
              </a:solidFill>
              <a:latin typeface="Segoe UI" panose="020B0502040204020203" pitchFamily="34" charset="0"/>
              <a:cs typeface="Segoe UI" panose="020B0502040204020203" pitchFamily="34" charset="0"/>
            </a:endParaRPr>
          </a:p>
        </p:txBody>
      </p:sp>
      <p:sp>
        <p:nvSpPr>
          <p:cNvPr id="2" name="CaixaDeTexto 1">
            <a:extLst>
              <a:ext uri="{FF2B5EF4-FFF2-40B4-BE49-F238E27FC236}">
                <a16:creationId xmlns:a16="http://schemas.microsoft.com/office/drawing/2014/main" id="{0105015F-BC52-690A-E83D-5519C9C304DA}"/>
              </a:ext>
            </a:extLst>
          </p:cNvPr>
          <p:cNvSpPr txBox="1"/>
          <p:nvPr/>
        </p:nvSpPr>
        <p:spPr>
          <a:xfrm>
            <a:off x="510363" y="1152690"/>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CaixaDeTexto 3">
            <a:extLst>
              <a:ext uri="{FF2B5EF4-FFF2-40B4-BE49-F238E27FC236}">
                <a16:creationId xmlns:a16="http://schemas.microsoft.com/office/drawing/2014/main" id="{821851CE-5334-B916-A815-AC940D4929E4}"/>
              </a:ext>
            </a:extLst>
          </p:cNvPr>
          <p:cNvSpPr txBox="1"/>
          <p:nvPr/>
        </p:nvSpPr>
        <p:spPr>
          <a:xfrm>
            <a:off x="367232" y="1423714"/>
            <a:ext cx="11345794" cy="564385"/>
          </a:xfrm>
          <a:prstGeom prst="rect">
            <a:avLst/>
          </a:prstGeom>
          <a:noFill/>
        </p:spPr>
        <p:txBody>
          <a:bodyPr wrap="square">
            <a:spAutoFit/>
          </a:bodyPr>
          <a:lstStyle/>
          <a:p>
            <a:pPr algn="just">
              <a:lnSpc>
                <a:spcPct val="107000"/>
              </a:lnSpc>
              <a:spcAft>
                <a:spcPts val="800"/>
              </a:spcAft>
            </a:pPr>
            <a:r>
              <a:rPr lang="pt-BR" sz="3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Qual o antisséptico de escolha para o preparo da pele na inserção?</a:t>
            </a:r>
          </a:p>
        </p:txBody>
      </p:sp>
      <p:sp>
        <p:nvSpPr>
          <p:cNvPr id="9" name="CaixaDeTexto 8">
            <a:extLst>
              <a:ext uri="{FF2B5EF4-FFF2-40B4-BE49-F238E27FC236}">
                <a16:creationId xmlns:a16="http://schemas.microsoft.com/office/drawing/2014/main" id="{773D9BC8-3344-507C-DA26-2C33170E145B}"/>
              </a:ext>
            </a:extLst>
          </p:cNvPr>
          <p:cNvSpPr txBox="1"/>
          <p:nvPr/>
        </p:nvSpPr>
        <p:spPr>
          <a:xfrm>
            <a:off x="348096" y="2175117"/>
            <a:ext cx="11497049" cy="3859518"/>
          </a:xfrm>
          <a:prstGeom prst="rect">
            <a:avLst/>
          </a:prstGeom>
          <a:noFill/>
        </p:spPr>
        <p:txBody>
          <a:bodyPr wrap="square" lIns="91440" tIns="45720" rIns="91440" bIns="45720" anchor="t">
            <a:spAutoFit/>
          </a:bodyPr>
          <a:lstStyle/>
          <a:p>
            <a:pPr algn="just" defTabSz="457200">
              <a:spcBef>
                <a:spcPct val="20000"/>
              </a:spcBef>
              <a:defRPr/>
            </a:pPr>
            <a:endParaRPr lang="pt-BR" sz="2400" b="1" dirty="0">
              <a:solidFill>
                <a:srgbClr val="002060"/>
              </a:solidFill>
              <a:latin typeface="Calibri"/>
              <a:ea typeface="Calibri"/>
              <a:cs typeface="Calibri"/>
            </a:endParaRPr>
          </a:p>
          <a:p>
            <a:pPr algn="just" defTabSz="457200">
              <a:spcBef>
                <a:spcPts val="20"/>
              </a:spcBef>
              <a:defRPr/>
            </a:pPr>
            <a:r>
              <a:rPr lang="pt-BR" sz="2400" b="1" dirty="0">
                <a:solidFill>
                  <a:srgbClr val="002060"/>
                </a:solidFill>
                <a:latin typeface="Calibri"/>
                <a:ea typeface="Calibri"/>
                <a:cs typeface="Calibri"/>
              </a:rPr>
              <a:t>Resposta:</a:t>
            </a:r>
            <a:r>
              <a:rPr lang="pt-BR" sz="2400" dirty="0">
                <a:solidFill>
                  <a:srgbClr val="002060"/>
                </a:solidFill>
                <a:latin typeface="Calibri"/>
                <a:ea typeface="Calibri"/>
                <a:cs typeface="Calibri"/>
              </a:rPr>
              <a:t> Preferencialmente clorexidina alcoólica a 2% ou caso não tenha esta concentração na sua instituição poderá usar clorexidina 0,5%.</a:t>
            </a:r>
            <a:endParaRPr lang="pt-BR" dirty="0">
              <a:ea typeface="Calibri"/>
            </a:endParaRPr>
          </a:p>
          <a:p>
            <a:pPr algn="just" defTabSz="457200">
              <a:spcBef>
                <a:spcPct val="20000"/>
              </a:spcBef>
              <a:defRPr/>
            </a:pPr>
            <a:endParaRPr lang="pt-BR" sz="2400" dirty="0">
              <a:solidFill>
                <a:srgbClr val="002060"/>
              </a:solidFill>
              <a:latin typeface="Calibri"/>
              <a:ea typeface="Calibri"/>
              <a:cs typeface="Calibri"/>
            </a:endParaRPr>
          </a:p>
          <a:p>
            <a:pPr algn="just" defTabSz="457200">
              <a:spcBef>
                <a:spcPts val="20"/>
              </a:spcBef>
              <a:defRPr/>
            </a:pPr>
            <a:r>
              <a:rPr lang="pt-BR" sz="2400" b="1" dirty="0">
                <a:solidFill>
                  <a:srgbClr val="002060"/>
                </a:solidFill>
                <a:latin typeface="Calibri"/>
                <a:ea typeface="Calibri"/>
                <a:cs typeface="Calibri"/>
              </a:rPr>
              <a:t>Comentário: </a:t>
            </a:r>
            <a:r>
              <a:rPr lang="pt-BR" sz="2400" dirty="0">
                <a:solidFill>
                  <a:srgbClr val="002060"/>
                </a:solidFill>
                <a:latin typeface="Calibri"/>
                <a:ea typeface="Calibri"/>
                <a:cs typeface="Calibri"/>
              </a:rPr>
              <a:t>Realizar a fricção e aguardar a secagem espontânea por no mínimo 30 segundos para iniciar a punção. Alguns locais ainda fazem o uso de PVPI – manter os mesmos cuidados.</a:t>
            </a:r>
          </a:p>
          <a:p>
            <a:pPr algn="just" defTabSz="457200">
              <a:spcBef>
                <a:spcPts val="20"/>
              </a:spcBef>
              <a:defRPr/>
            </a:pPr>
            <a:r>
              <a:rPr lang="pt-BR" sz="2400" dirty="0">
                <a:solidFill>
                  <a:srgbClr val="002060"/>
                </a:solidFill>
                <a:latin typeface="Calibri"/>
                <a:ea typeface="Calibri"/>
                <a:cs typeface="Calibri"/>
              </a:rPr>
              <a:t>Se pele com sujidade, realizar limpeza prévia com </a:t>
            </a:r>
            <a:r>
              <a:rPr lang="pt-BR" sz="2400" dirty="0" err="1">
                <a:solidFill>
                  <a:srgbClr val="002060"/>
                </a:solidFill>
                <a:latin typeface="Calibri"/>
                <a:ea typeface="Calibri"/>
                <a:cs typeface="Calibri"/>
              </a:rPr>
              <a:t>clorexidina</a:t>
            </a:r>
            <a:r>
              <a:rPr lang="pt-BR" sz="2400" dirty="0">
                <a:solidFill>
                  <a:srgbClr val="002060"/>
                </a:solidFill>
                <a:latin typeface="Calibri"/>
                <a:ea typeface="Calibri"/>
                <a:cs typeface="Calibri"/>
              </a:rPr>
              <a:t> </a:t>
            </a:r>
            <a:r>
              <a:rPr lang="pt-BR" sz="2400" dirty="0" err="1">
                <a:solidFill>
                  <a:srgbClr val="002060"/>
                </a:solidFill>
                <a:latin typeface="Calibri"/>
                <a:ea typeface="Calibri"/>
                <a:cs typeface="Calibri"/>
              </a:rPr>
              <a:t>degermante</a:t>
            </a:r>
            <a:r>
              <a:rPr lang="pt-BR" sz="2400" dirty="0">
                <a:solidFill>
                  <a:srgbClr val="002060"/>
                </a:solidFill>
                <a:latin typeface="Calibri"/>
                <a:ea typeface="Calibri"/>
                <a:cs typeface="Calibri"/>
              </a:rPr>
              <a:t>.</a:t>
            </a:r>
          </a:p>
          <a:p>
            <a:pPr algn="just" defTabSz="457200">
              <a:spcBef>
                <a:spcPts val="20"/>
              </a:spcBef>
              <a:defRPr/>
            </a:pPr>
            <a:r>
              <a:rPr lang="pt-BR" sz="2400" dirty="0">
                <a:solidFill>
                  <a:srgbClr val="002060"/>
                </a:solidFill>
                <a:latin typeface="Calibri"/>
                <a:ea typeface="Calibri"/>
                <a:cs typeface="Calibri"/>
              </a:rPr>
              <a:t>Lembrar que o ideal seria o uso individual das almotolias e mantê-las fechadas adequadamente para preservar o produto.</a:t>
            </a:r>
            <a:endParaRPr lang="pt-BR" dirty="0"/>
          </a:p>
        </p:txBody>
      </p:sp>
    </p:spTree>
    <p:extLst>
      <p:ext uri="{BB962C8B-B14F-4D97-AF65-F5344CB8AC3E}">
        <p14:creationId xmlns:p14="http://schemas.microsoft.com/office/powerpoint/2010/main" val="253719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820B1-1838-9A76-8D50-EEC83ED8951A}"/>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B984DC3D-4532-26E5-06AF-9513D2386D2F}"/>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91B72C16-EE00-694B-B9E9-D0817BA164EF}"/>
              </a:ext>
            </a:extLst>
          </p:cNvPr>
          <p:cNvSpPr txBox="1"/>
          <p:nvPr/>
        </p:nvSpPr>
        <p:spPr>
          <a:xfrm>
            <a:off x="2202425" y="329380"/>
            <a:ext cx="8047704" cy="646331"/>
          </a:xfrm>
          <a:prstGeom prst="rect">
            <a:avLst/>
          </a:prstGeom>
          <a:noFill/>
        </p:spPr>
        <p:txBody>
          <a:bodyPr wrap="square" lIns="91440" tIns="45720" rIns="91440" bIns="45720" rtlCol="0" anchor="t">
            <a:spAutoFit/>
          </a:bodyPr>
          <a:lstStyle/>
          <a:p>
            <a:r>
              <a:rPr lang="pt-BR" sz="3600" b="1" dirty="0">
                <a:solidFill>
                  <a:srgbClr val="43505C"/>
                </a:solidFill>
                <a:latin typeface="Segoe UI"/>
                <a:cs typeface="Segoe UI"/>
              </a:rPr>
              <a:t>QUESTÃO 18</a:t>
            </a:r>
            <a:endParaRPr lang="pt-BR" sz="3600" b="1" dirty="0">
              <a:solidFill>
                <a:srgbClr val="43505C"/>
              </a:solidFill>
              <a:latin typeface="Segoe UI" panose="020B0502040204020203" pitchFamily="34" charset="0"/>
              <a:cs typeface="Segoe UI" panose="020B0502040204020203" pitchFamily="34" charset="0"/>
            </a:endParaRPr>
          </a:p>
        </p:txBody>
      </p:sp>
      <p:sp>
        <p:nvSpPr>
          <p:cNvPr id="2" name="CaixaDeTexto 1">
            <a:extLst>
              <a:ext uri="{FF2B5EF4-FFF2-40B4-BE49-F238E27FC236}">
                <a16:creationId xmlns:a16="http://schemas.microsoft.com/office/drawing/2014/main" id="{E13187E3-B5F7-C05A-5971-FEE76FF70708}"/>
              </a:ext>
            </a:extLst>
          </p:cNvPr>
          <p:cNvSpPr txBox="1"/>
          <p:nvPr/>
        </p:nvSpPr>
        <p:spPr>
          <a:xfrm>
            <a:off x="371968" y="1323741"/>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CaixaDeTexto 2">
            <a:extLst>
              <a:ext uri="{FF2B5EF4-FFF2-40B4-BE49-F238E27FC236}">
                <a16:creationId xmlns:a16="http://schemas.microsoft.com/office/drawing/2014/main" id="{B0F04732-3784-D82D-64E6-377AADFA6670}"/>
              </a:ext>
            </a:extLst>
          </p:cNvPr>
          <p:cNvSpPr txBox="1"/>
          <p:nvPr/>
        </p:nvSpPr>
        <p:spPr>
          <a:xfrm>
            <a:off x="301202" y="2538533"/>
            <a:ext cx="11497049" cy="3046988"/>
          </a:xfrm>
          <a:prstGeom prst="rect">
            <a:avLst/>
          </a:prstGeom>
          <a:noFill/>
        </p:spPr>
        <p:txBody>
          <a:bodyPr wrap="square" lIns="91440" tIns="45720" rIns="91440" bIns="45720" anchor="t">
            <a:spAutoFit/>
          </a:bodyPr>
          <a:lstStyle/>
          <a:p>
            <a:pPr algn="just" defTabSz="457200">
              <a:spcBef>
                <a:spcPts val="20"/>
              </a:spcBef>
              <a:defRPr/>
            </a:pPr>
            <a:r>
              <a:rPr lang="pt-BR" sz="2400" dirty="0">
                <a:solidFill>
                  <a:srgbClr val="002060"/>
                </a:solidFill>
                <a:latin typeface="Calibri"/>
                <a:ea typeface="Calibri"/>
                <a:cs typeface="Calibri"/>
              </a:rPr>
              <a:t>Deve-se reduzir ao mínimo possível o número de conexões e extensões, mantendo o sistema o mais "fechado" possível. Conectores valvulados (sistemas fechados) são preferíveis às torneirinhas abertas.</a:t>
            </a:r>
            <a:endParaRPr lang="pt-BR" dirty="0"/>
          </a:p>
          <a:p>
            <a:pPr algn="just" defTabSz="457200">
              <a:spcBef>
                <a:spcPts val="20"/>
              </a:spcBef>
              <a:defRPr/>
            </a:pPr>
            <a:endParaRPr lang="pt-BR" sz="2400" dirty="0">
              <a:solidFill>
                <a:srgbClr val="002060"/>
              </a:solidFill>
              <a:latin typeface="Calibri"/>
              <a:ea typeface="Calibri"/>
              <a:cs typeface="Calibri"/>
            </a:endParaRPr>
          </a:p>
          <a:p>
            <a:pPr algn="just" defTabSz="457200">
              <a:spcBef>
                <a:spcPts val="20"/>
              </a:spcBef>
              <a:defRPr/>
            </a:pPr>
            <a:r>
              <a:rPr lang="pt-BR" sz="2400" b="1" dirty="0">
                <a:solidFill>
                  <a:srgbClr val="002060"/>
                </a:solidFill>
                <a:latin typeface="Calibri"/>
                <a:ea typeface="Calibri"/>
                <a:cs typeface="Calibri"/>
              </a:rPr>
              <a:t>Comentário: </a:t>
            </a:r>
            <a:r>
              <a:rPr lang="pt-BR" sz="2400" dirty="0">
                <a:solidFill>
                  <a:srgbClr val="002060"/>
                </a:solidFill>
                <a:latin typeface="Calibri"/>
                <a:ea typeface="Calibri"/>
                <a:cs typeface="Calibri"/>
              </a:rPr>
              <a:t>Cada conexão extra é uma "porta de entrada" para bactérias. O uso de múltiplas infusões simultâneas é comum, mas o </a:t>
            </a:r>
            <a:r>
              <a:rPr lang="pt-BR" sz="2400" dirty="0" err="1">
                <a:solidFill>
                  <a:srgbClr val="002060"/>
                </a:solidFill>
                <a:latin typeface="Calibri"/>
                <a:ea typeface="Calibri"/>
                <a:cs typeface="Calibri"/>
              </a:rPr>
              <a:t>bundle</a:t>
            </a:r>
            <a:r>
              <a:rPr lang="pt-BR" sz="2400" dirty="0">
                <a:solidFill>
                  <a:srgbClr val="002060"/>
                </a:solidFill>
                <a:latin typeface="Calibri"/>
                <a:ea typeface="Calibri"/>
                <a:cs typeface="Calibri"/>
              </a:rPr>
              <a:t> exige que cada via seja tratada como um risco. Se uma torneirinha não estiver sendo usada, ela deve ser removida ou protegida com tampa estéril; nunca deixada aberta ou exposta ao ambiente.</a:t>
            </a:r>
            <a:endParaRPr lang="pt-BR" dirty="0"/>
          </a:p>
        </p:txBody>
      </p:sp>
      <p:sp>
        <p:nvSpPr>
          <p:cNvPr id="4" name="CaixaDeTexto 3">
            <a:extLst>
              <a:ext uri="{FF2B5EF4-FFF2-40B4-BE49-F238E27FC236}">
                <a16:creationId xmlns:a16="http://schemas.microsoft.com/office/drawing/2014/main" id="{28C46BA2-591C-C6A3-4970-731F1CA1FA76}"/>
              </a:ext>
            </a:extLst>
          </p:cNvPr>
          <p:cNvSpPr txBox="1"/>
          <p:nvPr/>
        </p:nvSpPr>
        <p:spPr>
          <a:xfrm>
            <a:off x="295645" y="1187090"/>
            <a:ext cx="11345794" cy="1058367"/>
          </a:xfrm>
          <a:prstGeom prst="rect">
            <a:avLst/>
          </a:prstGeom>
          <a:noFill/>
        </p:spPr>
        <p:txBody>
          <a:bodyPr wrap="square" lIns="91440" tIns="45720" rIns="91440" bIns="45720" anchor="t">
            <a:spAutoFit/>
          </a:bodyPr>
          <a:lstStyle/>
          <a:p>
            <a:pPr algn="just">
              <a:lnSpc>
                <a:spcPct val="107000"/>
              </a:lnSpc>
              <a:spcAft>
                <a:spcPts val="800"/>
              </a:spcAft>
            </a:pPr>
            <a:r>
              <a:rPr lang="pt-BR" sz="3000" b="1" dirty="0">
                <a:solidFill>
                  <a:srgbClr val="002060"/>
                </a:solidFill>
                <a:latin typeface="Calibri"/>
                <a:ea typeface="Calibri"/>
                <a:cs typeface="Calibri"/>
              </a:rPr>
              <a:t>Qual a recomendação do </a:t>
            </a:r>
            <a:r>
              <a:rPr lang="pt-BR" sz="3000" b="1" dirty="0" err="1">
                <a:solidFill>
                  <a:srgbClr val="002060"/>
                </a:solidFill>
                <a:latin typeface="Calibri"/>
                <a:ea typeface="Calibri"/>
                <a:cs typeface="Calibri"/>
              </a:rPr>
              <a:t>bundle</a:t>
            </a:r>
            <a:r>
              <a:rPr lang="pt-BR" sz="3000" b="1" dirty="0">
                <a:solidFill>
                  <a:srgbClr val="002060"/>
                </a:solidFill>
                <a:latin typeface="Calibri"/>
                <a:ea typeface="Calibri"/>
                <a:cs typeface="Calibri"/>
              </a:rPr>
              <a:t> sobre a utilização de torneirinhas (</a:t>
            </a:r>
            <a:r>
              <a:rPr lang="pt-BR" sz="3000" b="1" dirty="0" err="1">
                <a:solidFill>
                  <a:srgbClr val="002060"/>
                </a:solidFill>
                <a:latin typeface="Calibri"/>
                <a:ea typeface="Calibri"/>
                <a:cs typeface="Calibri"/>
              </a:rPr>
              <a:t>three-way</a:t>
            </a:r>
            <a:r>
              <a:rPr lang="pt-BR" sz="3000" b="1" dirty="0">
                <a:solidFill>
                  <a:srgbClr val="002060"/>
                </a:solidFill>
                <a:latin typeface="Calibri"/>
                <a:ea typeface="Calibri"/>
                <a:cs typeface="Calibri"/>
              </a:rPr>
              <a:t>) e extensores no circuito do CVC?</a:t>
            </a:r>
            <a:endParaRPr lang="pt-BR" dirty="0">
              <a:latin typeface="Calibri"/>
              <a:ea typeface="Calibri"/>
              <a:cs typeface="Calibri"/>
            </a:endParaRPr>
          </a:p>
        </p:txBody>
      </p:sp>
    </p:spTree>
    <p:extLst>
      <p:ext uri="{BB962C8B-B14F-4D97-AF65-F5344CB8AC3E}">
        <p14:creationId xmlns:p14="http://schemas.microsoft.com/office/powerpoint/2010/main" val="252258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5EFEA-2FC6-FCC8-ABD9-025F6E0CE1EA}"/>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97F7F089-ABDE-3FA6-CC78-8C7506CC690F}"/>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1305F41E-1B3F-77E9-E0F3-92DAEC1597A1}"/>
              </a:ext>
            </a:extLst>
          </p:cNvPr>
          <p:cNvSpPr txBox="1"/>
          <p:nvPr/>
        </p:nvSpPr>
        <p:spPr>
          <a:xfrm>
            <a:off x="2202425" y="329380"/>
            <a:ext cx="8047704" cy="646331"/>
          </a:xfrm>
          <a:prstGeom prst="rect">
            <a:avLst/>
          </a:prstGeom>
          <a:noFill/>
        </p:spPr>
        <p:txBody>
          <a:bodyPr wrap="square" lIns="91440" tIns="45720" rIns="91440" bIns="45720" rtlCol="0" anchor="t">
            <a:spAutoFit/>
          </a:bodyPr>
          <a:lstStyle/>
          <a:p>
            <a:r>
              <a:rPr lang="pt-BR" sz="3600" b="1" dirty="0">
                <a:solidFill>
                  <a:srgbClr val="43505C"/>
                </a:solidFill>
                <a:latin typeface="Segoe UI"/>
                <a:cs typeface="Segoe UI"/>
              </a:rPr>
              <a:t>Resultado IPCSL</a:t>
            </a:r>
            <a:endParaRPr lang="pt-BR" sz="3600" b="1" dirty="0">
              <a:solidFill>
                <a:srgbClr val="43505C"/>
              </a:solidFill>
              <a:latin typeface="Segoe UI" panose="020B0502040204020203" pitchFamily="34" charset="0"/>
              <a:cs typeface="Segoe UI" panose="020B0502040204020203" pitchFamily="34" charset="0"/>
            </a:endParaRPr>
          </a:p>
        </p:txBody>
      </p:sp>
      <p:sp>
        <p:nvSpPr>
          <p:cNvPr id="3" name="CaixaDeTexto 2">
            <a:extLst>
              <a:ext uri="{FF2B5EF4-FFF2-40B4-BE49-F238E27FC236}">
                <a16:creationId xmlns:a16="http://schemas.microsoft.com/office/drawing/2014/main" id="{34216966-AA0F-674E-CF45-0D086A7B323A}"/>
              </a:ext>
            </a:extLst>
          </p:cNvPr>
          <p:cNvSpPr txBox="1"/>
          <p:nvPr/>
        </p:nvSpPr>
        <p:spPr>
          <a:xfrm>
            <a:off x="553380" y="1490759"/>
            <a:ext cx="11345794" cy="1033616"/>
          </a:xfrm>
          <a:prstGeom prst="rect">
            <a:avLst/>
          </a:prstGeom>
          <a:noFill/>
        </p:spPr>
        <p:txBody>
          <a:bodyPr wrap="square">
            <a:spAutoFit/>
          </a:bodyPr>
          <a:lstStyle/>
          <a:p>
            <a:pPr algn="just">
              <a:lnSpc>
                <a:spcPct val="107000"/>
              </a:lnSpc>
              <a:spcAft>
                <a:spcPts val="800"/>
              </a:spcAft>
            </a:pPr>
            <a:r>
              <a:rPr lang="pt-BR" sz="2800" b="1" dirty="0">
                <a:latin typeface="Calibri" panose="020F0502020204030204" pitchFamily="34" charset="0"/>
                <a:ea typeface="Calibri" panose="020F0502020204030204" pitchFamily="34" charset="0"/>
                <a:cs typeface="Times New Roman" panose="02020603050405020304" pitchFamily="18" charset="0"/>
              </a:rPr>
              <a:t>Qual o objetivo do projeto?</a:t>
            </a:r>
          </a:p>
          <a:p>
            <a:pPr algn="just">
              <a:lnSpc>
                <a:spcPct val="107000"/>
              </a:lnSpc>
              <a:spcAft>
                <a:spcPts val="800"/>
              </a:spcAft>
            </a:pPr>
            <a:endParaRPr lang="pt-BR"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94F0FE3B-C34F-D2CE-1BC2-55CDE6E58466}"/>
              </a:ext>
            </a:extLst>
          </p:cNvPr>
          <p:cNvSpPr txBox="1"/>
          <p:nvPr/>
        </p:nvSpPr>
        <p:spPr>
          <a:xfrm>
            <a:off x="542603" y="2187292"/>
            <a:ext cx="10387667" cy="2805063"/>
          </a:xfrm>
          <a:prstGeom prst="rect">
            <a:avLst/>
          </a:prstGeom>
          <a:noFill/>
        </p:spPr>
        <p:txBody>
          <a:bodyPr wrap="square">
            <a:spAutoFit/>
          </a:bodyPr>
          <a:lstStyle/>
          <a:p>
            <a:pPr marL="0" marR="0" lvl="0" indent="0" algn="just" defTabSz="457200" rtl="0" eaLnBrk="1" fontAlgn="auto" latinLnBrk="0" hangingPunct="1">
              <a:lnSpc>
                <a:spcPct val="150000"/>
              </a:lnSpc>
              <a:spcBef>
                <a:spcPct val="20000"/>
              </a:spcBef>
              <a:spcAft>
                <a:spcPts val="0"/>
              </a:spcAft>
              <a:buClrTx/>
              <a:buSzTx/>
              <a:buFont typeface="Arial"/>
              <a:buNone/>
              <a:tabLst/>
              <a:defRPr/>
            </a:pPr>
            <a:r>
              <a:rPr lang="pt-BR" sz="2400" dirty="0">
                <a:latin typeface="Calibri" panose="020F0502020204030204" pitchFamily="34" charset="0"/>
                <a:cs typeface="Calibri" panose="020F0502020204030204" pitchFamily="34" charset="0"/>
              </a:rPr>
              <a:t>Reduzir em </a:t>
            </a:r>
            <a:r>
              <a:rPr lang="pt-BR" sz="2400" b="1" dirty="0">
                <a:latin typeface="Calibri" panose="020F0502020204030204" pitchFamily="34" charset="0"/>
                <a:cs typeface="Calibri" panose="020F0502020204030204" pitchFamily="34" charset="0"/>
              </a:rPr>
              <a:t>50%</a:t>
            </a:r>
            <a:r>
              <a:rPr lang="pt-BR" sz="2400" dirty="0">
                <a:latin typeface="Calibri" panose="020F0502020204030204" pitchFamily="34" charset="0"/>
                <a:cs typeface="Calibri" panose="020F0502020204030204" pitchFamily="34" charset="0"/>
              </a:rPr>
              <a:t> as infecções associadas a dispositivos invasivos, abrangendo </a:t>
            </a:r>
            <a:r>
              <a:rPr lang="pt-BR" sz="2400" b="1" dirty="0">
                <a:latin typeface="Calibri" panose="020F0502020204030204" pitchFamily="34" charset="0"/>
                <a:cs typeface="Calibri" panose="020F0502020204030204" pitchFamily="34" charset="0"/>
              </a:rPr>
              <a:t>Infecção Primária de Corrente Sanguínea Laboratorialmente Confirmada (IPCSL), Pneumonia Associada à Ventilação Mecânica (PAV) e Infecção do Trato Urinário Associada à Cateter Vesical (ITU-AC)</a:t>
            </a:r>
            <a:r>
              <a:rPr lang="pt-BR" sz="2400" dirty="0">
                <a:latin typeface="Calibri" panose="020F0502020204030204" pitchFamily="34" charset="0"/>
                <a:cs typeface="Calibri" panose="020F0502020204030204" pitchFamily="34" charset="0"/>
              </a:rPr>
              <a:t>. O projeto será implementado em </a:t>
            </a:r>
            <a:r>
              <a:rPr lang="pt-BR" sz="2400" b="1" dirty="0">
                <a:latin typeface="Calibri" panose="020F0502020204030204" pitchFamily="34" charset="0"/>
                <a:cs typeface="Calibri" panose="020F0502020204030204" pitchFamily="34" charset="0"/>
              </a:rPr>
              <a:t>até 300 UTIs </a:t>
            </a:r>
            <a:r>
              <a:rPr lang="pt-BR" sz="2400" dirty="0">
                <a:latin typeface="Calibri" panose="020F0502020204030204" pitchFamily="34" charset="0"/>
                <a:cs typeface="Calibri" panose="020F0502020204030204" pitchFamily="34" charset="0"/>
              </a:rPr>
              <a:t>— adulto, pediátrica e neonatal—</a:t>
            </a:r>
            <a:r>
              <a:rPr lang="pt-BR" sz="2400" b="1" dirty="0">
                <a:latin typeface="Calibri" panose="020F0502020204030204" pitchFamily="34" charset="0"/>
                <a:cs typeface="Calibri" panose="020F0502020204030204" pitchFamily="34" charset="0"/>
              </a:rPr>
              <a:t>distribuídas pelo território nacional.</a:t>
            </a:r>
            <a:endParaRPr kumimoji="0" lang="pt-BR" sz="24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4568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8BCE6-CFA9-A202-1149-900D05EA2F35}"/>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498DCFB0-4A80-1201-3499-8E348068D734}"/>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512593B9-C334-DB0F-4E9F-A43BF47B42D7}"/>
              </a:ext>
            </a:extLst>
          </p:cNvPr>
          <p:cNvSpPr txBox="1"/>
          <p:nvPr/>
        </p:nvSpPr>
        <p:spPr>
          <a:xfrm>
            <a:off x="2202425" y="329380"/>
            <a:ext cx="8047704" cy="646331"/>
          </a:xfrm>
          <a:prstGeom prst="rect">
            <a:avLst/>
          </a:prstGeom>
          <a:noFill/>
        </p:spPr>
        <p:txBody>
          <a:bodyPr wrap="square" lIns="91440" tIns="45720" rIns="91440" bIns="45720" rtlCol="0" anchor="t">
            <a:spAutoFit/>
          </a:bodyPr>
          <a:lstStyle/>
          <a:p>
            <a:r>
              <a:rPr lang="pt-BR" sz="3600" b="1" dirty="0">
                <a:solidFill>
                  <a:srgbClr val="43505C"/>
                </a:solidFill>
                <a:latin typeface="Segoe UI"/>
                <a:cs typeface="Segoe UI"/>
              </a:rPr>
              <a:t>QUESTÃO 19</a:t>
            </a:r>
            <a:endParaRPr lang="pt-BR" sz="3600" b="1" dirty="0">
              <a:solidFill>
                <a:srgbClr val="43505C"/>
              </a:solidFill>
              <a:latin typeface="Segoe UI" panose="020B0502040204020203" pitchFamily="34" charset="0"/>
              <a:cs typeface="Segoe UI" panose="020B0502040204020203" pitchFamily="34" charset="0"/>
            </a:endParaRPr>
          </a:p>
        </p:txBody>
      </p:sp>
      <p:sp>
        <p:nvSpPr>
          <p:cNvPr id="2" name="CaixaDeTexto 1">
            <a:extLst>
              <a:ext uri="{FF2B5EF4-FFF2-40B4-BE49-F238E27FC236}">
                <a16:creationId xmlns:a16="http://schemas.microsoft.com/office/drawing/2014/main" id="{B9DF92E7-2806-D71B-49C7-FF4380C0999C}"/>
              </a:ext>
            </a:extLst>
          </p:cNvPr>
          <p:cNvSpPr txBox="1"/>
          <p:nvPr/>
        </p:nvSpPr>
        <p:spPr>
          <a:xfrm>
            <a:off x="510363" y="1152690"/>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CaixaDeTexto 2">
            <a:extLst>
              <a:ext uri="{FF2B5EF4-FFF2-40B4-BE49-F238E27FC236}">
                <a16:creationId xmlns:a16="http://schemas.microsoft.com/office/drawing/2014/main" id="{19DCD7F1-9689-11A9-B8C2-6A675F54598B}"/>
              </a:ext>
            </a:extLst>
          </p:cNvPr>
          <p:cNvSpPr txBox="1"/>
          <p:nvPr/>
        </p:nvSpPr>
        <p:spPr>
          <a:xfrm>
            <a:off x="423103" y="3372672"/>
            <a:ext cx="10387667" cy="2246769"/>
          </a:xfrm>
          <a:prstGeom prst="rect">
            <a:avLst/>
          </a:prstGeom>
          <a:noFill/>
        </p:spPr>
        <p:txBody>
          <a:bodyPr wrap="square">
            <a:spAutoFit/>
          </a:bodyPr>
          <a:lstStyle/>
          <a:p>
            <a:pPr marL="342900" marR="0" lvl="0" indent="-342900" algn="just" defTabSz="457200" rtl="0" eaLnBrk="1" fontAlgn="auto" latinLnBrk="0" hangingPunct="1">
              <a:spcBef>
                <a:spcPct val="20000"/>
              </a:spcBef>
              <a:spcAft>
                <a:spcPts val="0"/>
              </a:spcAft>
              <a:buClrTx/>
              <a:buSzTx/>
              <a:buFont typeface="Arial" panose="020B0604020202020204" pitchFamily="34" charset="0"/>
              <a:buChar char="•"/>
              <a:tabLst/>
              <a:defRPr/>
            </a:pPr>
            <a:r>
              <a:rPr lang="pt-BR" sz="2000" dirty="0">
                <a:solidFill>
                  <a:srgbClr val="002060"/>
                </a:solidFill>
                <a:latin typeface="Calibri" panose="020F0502020204030204" pitchFamily="34" charset="0"/>
                <a:cs typeface="Calibri" panose="020F0502020204030204" pitchFamily="34" charset="0"/>
              </a:rPr>
              <a:t>Higienização das mãos imediatamente antes de calçar a luva para acessar o cateter;</a:t>
            </a:r>
          </a:p>
          <a:p>
            <a:pPr marL="342900" marR="0" lvl="0" indent="-342900" algn="just" defTabSz="457200" rtl="0" eaLnBrk="1" fontAlgn="auto" latinLnBrk="0" hangingPunct="1">
              <a:spcBef>
                <a:spcPct val="20000"/>
              </a:spcBef>
              <a:spcAft>
                <a:spcPts val="0"/>
              </a:spcAft>
              <a:buClrTx/>
              <a:buSzTx/>
              <a:buFont typeface="Arial" panose="020B0604020202020204" pitchFamily="34" charset="0"/>
              <a:buChar char="•"/>
              <a:tabLst/>
              <a:defRPr/>
            </a:pPr>
            <a:r>
              <a:rPr lang="pt-BR" sz="2000" dirty="0">
                <a:solidFill>
                  <a:srgbClr val="002060"/>
                </a:solidFill>
                <a:latin typeface="Calibri" panose="020F0502020204030204" pitchFamily="34" charset="0"/>
                <a:cs typeface="Calibri" panose="020F0502020204030204" pitchFamily="34" charset="0"/>
              </a:rPr>
              <a:t>Desinfecção do Hub entre 5 a 15 </a:t>
            </a:r>
            <a:r>
              <a:rPr lang="pt-BR" sz="2000" dirty="0" err="1">
                <a:solidFill>
                  <a:srgbClr val="002060"/>
                </a:solidFill>
                <a:latin typeface="Calibri" panose="020F0502020204030204" pitchFamily="34" charset="0"/>
                <a:cs typeface="Calibri" panose="020F0502020204030204" pitchFamily="34" charset="0"/>
              </a:rPr>
              <a:t>seg</a:t>
            </a:r>
            <a:r>
              <a:rPr lang="pt-BR" sz="2000" dirty="0">
                <a:solidFill>
                  <a:srgbClr val="002060"/>
                </a:solidFill>
                <a:latin typeface="Calibri" panose="020F0502020204030204" pitchFamily="34" charset="0"/>
                <a:cs typeface="Calibri" panose="020F0502020204030204" pitchFamily="34" charset="0"/>
              </a:rPr>
              <a:t> antes da administração do medicamento;</a:t>
            </a:r>
          </a:p>
          <a:p>
            <a:pPr marL="342900" marR="0" lvl="0" indent="-342900" algn="just" defTabSz="457200" rtl="0" eaLnBrk="1" fontAlgn="auto" latinLnBrk="0" hangingPunct="1">
              <a:spcBef>
                <a:spcPct val="20000"/>
              </a:spcBef>
              <a:spcAft>
                <a:spcPts val="0"/>
              </a:spcAft>
              <a:buClrTx/>
              <a:buSzTx/>
              <a:buFont typeface="Arial" panose="020B0604020202020204" pitchFamily="34" charset="0"/>
              <a:buChar char="•"/>
              <a:tabLst/>
              <a:defRPr/>
            </a:pPr>
            <a:r>
              <a:rPr lang="pt-BR" sz="2000" dirty="0">
                <a:solidFill>
                  <a:srgbClr val="002060"/>
                </a:solidFill>
                <a:latin typeface="Calibri" panose="020F0502020204030204" pitchFamily="34" charset="0"/>
                <a:cs typeface="Calibri" panose="020F0502020204030204" pitchFamily="34" charset="0"/>
              </a:rPr>
              <a:t>Técnica asséptica na manipulação da via;</a:t>
            </a:r>
          </a:p>
          <a:p>
            <a:pPr marL="342900" marR="0" lvl="0" indent="-342900" algn="just" defTabSz="457200" rtl="0" eaLnBrk="1" fontAlgn="auto" latinLnBrk="0" hangingPunct="1">
              <a:spcBef>
                <a:spcPct val="20000"/>
              </a:spcBef>
              <a:spcAft>
                <a:spcPts val="0"/>
              </a:spcAft>
              <a:buClrTx/>
              <a:buSzTx/>
              <a:buFont typeface="Arial" panose="020B0604020202020204" pitchFamily="34" charset="0"/>
              <a:buChar char="•"/>
              <a:tabLst/>
              <a:defRPr/>
            </a:pPr>
            <a:r>
              <a:rPr lang="pt-BR" sz="2000" dirty="0">
                <a:solidFill>
                  <a:srgbClr val="002060"/>
                </a:solidFill>
                <a:latin typeface="Calibri" panose="020F0502020204030204" pitchFamily="34" charset="0"/>
                <a:cs typeface="Calibri" panose="020F0502020204030204" pitchFamily="34" charset="0"/>
              </a:rPr>
              <a:t>Técnica do flushing pulsátil (turbilhonamento);</a:t>
            </a:r>
          </a:p>
          <a:p>
            <a:pPr marL="342900" indent="-342900" algn="just" defTabSz="457200">
              <a:spcBef>
                <a:spcPct val="20000"/>
              </a:spcBef>
              <a:buClrTx/>
              <a:buFont typeface="Arial" panose="020B0604020202020204" pitchFamily="34" charset="0"/>
              <a:buChar char="•"/>
              <a:defRPr/>
            </a:pPr>
            <a:r>
              <a:rPr lang="pt-BR" sz="2000" dirty="0">
                <a:solidFill>
                  <a:srgbClr val="002060"/>
                </a:solidFill>
                <a:latin typeface="Calibri" panose="020F0502020204030204" pitchFamily="34" charset="0"/>
                <a:cs typeface="Calibri" panose="020F0502020204030204" pitchFamily="34" charset="0"/>
              </a:rPr>
              <a:t>Desinfecção do hub entre 5 a 15 </a:t>
            </a:r>
            <a:r>
              <a:rPr lang="pt-BR" sz="2000" dirty="0" err="1">
                <a:solidFill>
                  <a:srgbClr val="002060"/>
                </a:solidFill>
                <a:latin typeface="Calibri" panose="020F0502020204030204" pitchFamily="34" charset="0"/>
                <a:cs typeface="Calibri" panose="020F0502020204030204" pitchFamily="34" charset="0"/>
              </a:rPr>
              <a:t>seg</a:t>
            </a:r>
            <a:r>
              <a:rPr lang="pt-BR" sz="2000" dirty="0">
                <a:solidFill>
                  <a:srgbClr val="002060"/>
                </a:solidFill>
                <a:latin typeface="Calibri" panose="020F0502020204030204" pitchFamily="34" charset="0"/>
                <a:cs typeface="Calibri" panose="020F0502020204030204" pitchFamily="34" charset="0"/>
              </a:rPr>
              <a:t> após administração do medicamento;</a:t>
            </a:r>
          </a:p>
          <a:p>
            <a:pPr marL="342900" lvl="0" indent="-342900" algn="just" defTabSz="457200">
              <a:spcBef>
                <a:spcPct val="20000"/>
              </a:spcBef>
              <a:buClrTx/>
              <a:buFont typeface="Arial" panose="020B0604020202020204" pitchFamily="34" charset="0"/>
              <a:buChar char="•"/>
              <a:defRPr/>
            </a:pPr>
            <a:r>
              <a:rPr lang="pt-BR" sz="2000" dirty="0">
                <a:solidFill>
                  <a:srgbClr val="002060"/>
                </a:solidFill>
                <a:latin typeface="Calibri" panose="020F0502020204030204" pitchFamily="34" charset="0"/>
                <a:cs typeface="Calibri" panose="020F0502020204030204" pitchFamily="34" charset="0"/>
              </a:rPr>
              <a:t>Instalar tampa estéril.</a:t>
            </a:r>
          </a:p>
        </p:txBody>
      </p:sp>
      <p:sp>
        <p:nvSpPr>
          <p:cNvPr id="4" name="CaixaDeTexto 3">
            <a:extLst>
              <a:ext uri="{FF2B5EF4-FFF2-40B4-BE49-F238E27FC236}">
                <a16:creationId xmlns:a16="http://schemas.microsoft.com/office/drawing/2014/main" id="{5101A736-E0DB-08CD-3446-145C8CFE7841}"/>
              </a:ext>
            </a:extLst>
          </p:cNvPr>
          <p:cNvSpPr txBox="1"/>
          <p:nvPr/>
        </p:nvSpPr>
        <p:spPr>
          <a:xfrm>
            <a:off x="423103" y="1152690"/>
            <a:ext cx="11345794" cy="2050690"/>
          </a:xfrm>
          <a:prstGeom prst="rect">
            <a:avLst/>
          </a:prstGeom>
          <a:noFill/>
        </p:spPr>
        <p:txBody>
          <a:bodyPr wrap="square">
            <a:spAutoFit/>
          </a:bodyPr>
          <a:lstStyle/>
          <a:p>
            <a:pPr algn="just">
              <a:lnSpc>
                <a:spcPct val="107000"/>
              </a:lnSpc>
              <a:spcAft>
                <a:spcPts val="800"/>
              </a:spcAft>
            </a:pPr>
            <a:r>
              <a:rPr lang="pt-BR"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Durante a observação da administração de antibiótico em um cateter venoso central (CVC) com sistema aberto, o colaborador calça luvas de procedimento, conecta a seringa à via de administração e inicia a infusão. Quais são as oportunidades, nesta observação, para melhorar a técnica de administração de medicação e evitar infecção da corrente sanguínea?</a:t>
            </a:r>
          </a:p>
        </p:txBody>
      </p:sp>
    </p:spTree>
    <p:extLst>
      <p:ext uri="{BB962C8B-B14F-4D97-AF65-F5344CB8AC3E}">
        <p14:creationId xmlns:p14="http://schemas.microsoft.com/office/powerpoint/2010/main" val="50277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76156-61D9-7A7D-CDB5-9865D5A510BF}"/>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936D7AC3-AC13-F13F-9B1A-A23CBD72E03F}"/>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2EB35696-7533-4CAB-AECF-2F90DB1A2B72}"/>
              </a:ext>
            </a:extLst>
          </p:cNvPr>
          <p:cNvSpPr txBox="1"/>
          <p:nvPr/>
        </p:nvSpPr>
        <p:spPr>
          <a:xfrm>
            <a:off x="2202425" y="329380"/>
            <a:ext cx="8047704" cy="646331"/>
          </a:xfrm>
          <a:prstGeom prst="rect">
            <a:avLst/>
          </a:prstGeom>
          <a:noFill/>
        </p:spPr>
        <p:txBody>
          <a:bodyPr wrap="square" lIns="91440" tIns="45720" rIns="91440" bIns="45720" rtlCol="0" anchor="t">
            <a:spAutoFit/>
          </a:bodyPr>
          <a:lstStyle/>
          <a:p>
            <a:r>
              <a:rPr lang="pt-BR" sz="3600" b="1">
                <a:solidFill>
                  <a:srgbClr val="43505C"/>
                </a:solidFill>
                <a:latin typeface="Segoe UI"/>
                <a:cs typeface="Segoe UI"/>
              </a:rPr>
              <a:t>QUESTÃO 20</a:t>
            </a:r>
            <a:endParaRPr lang="pt-BR" sz="3600" b="1" dirty="0">
              <a:solidFill>
                <a:srgbClr val="43505C"/>
              </a:solidFill>
              <a:latin typeface="Segoe UI" panose="020B0502040204020203" pitchFamily="34" charset="0"/>
              <a:cs typeface="Segoe UI" panose="020B0502040204020203" pitchFamily="34" charset="0"/>
            </a:endParaRPr>
          </a:p>
        </p:txBody>
      </p:sp>
      <p:sp>
        <p:nvSpPr>
          <p:cNvPr id="2" name="CaixaDeTexto 1">
            <a:extLst>
              <a:ext uri="{FF2B5EF4-FFF2-40B4-BE49-F238E27FC236}">
                <a16:creationId xmlns:a16="http://schemas.microsoft.com/office/drawing/2014/main" id="{A7A3A5F5-BC60-D6FF-C4FC-393C81AB758C}"/>
              </a:ext>
            </a:extLst>
          </p:cNvPr>
          <p:cNvSpPr txBox="1"/>
          <p:nvPr/>
        </p:nvSpPr>
        <p:spPr>
          <a:xfrm>
            <a:off x="510363" y="1152690"/>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CaixaDeTexto 3">
            <a:extLst>
              <a:ext uri="{FF2B5EF4-FFF2-40B4-BE49-F238E27FC236}">
                <a16:creationId xmlns:a16="http://schemas.microsoft.com/office/drawing/2014/main" id="{060D74AD-C043-896D-63AD-2F9272333A0C}"/>
              </a:ext>
            </a:extLst>
          </p:cNvPr>
          <p:cNvSpPr txBox="1"/>
          <p:nvPr/>
        </p:nvSpPr>
        <p:spPr>
          <a:xfrm>
            <a:off x="162829" y="1397706"/>
            <a:ext cx="11345794" cy="564385"/>
          </a:xfrm>
          <a:prstGeom prst="rect">
            <a:avLst/>
          </a:prstGeom>
          <a:noFill/>
        </p:spPr>
        <p:txBody>
          <a:bodyPr wrap="square">
            <a:spAutoFit/>
          </a:bodyPr>
          <a:lstStyle/>
          <a:p>
            <a:pPr algn="just">
              <a:lnSpc>
                <a:spcPct val="107000"/>
              </a:lnSpc>
              <a:spcAft>
                <a:spcPts val="800"/>
              </a:spcAft>
            </a:pPr>
            <a:r>
              <a:rPr lang="pt-BR" sz="3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Qual a medida essencial para a prevenção de infecção?</a:t>
            </a:r>
          </a:p>
        </p:txBody>
      </p:sp>
      <p:sp>
        <p:nvSpPr>
          <p:cNvPr id="9" name="CaixaDeTexto 8">
            <a:extLst>
              <a:ext uri="{FF2B5EF4-FFF2-40B4-BE49-F238E27FC236}">
                <a16:creationId xmlns:a16="http://schemas.microsoft.com/office/drawing/2014/main" id="{29B15E8D-E314-31C0-4CBA-2A4E78CDBCB3}"/>
              </a:ext>
            </a:extLst>
          </p:cNvPr>
          <p:cNvSpPr txBox="1"/>
          <p:nvPr/>
        </p:nvSpPr>
        <p:spPr>
          <a:xfrm>
            <a:off x="230865" y="2444748"/>
            <a:ext cx="11497049" cy="2751522"/>
          </a:xfrm>
          <a:prstGeom prst="rect">
            <a:avLst/>
          </a:prstGeom>
          <a:noFill/>
        </p:spPr>
        <p:txBody>
          <a:bodyPr wrap="square" lIns="91440" tIns="45720" rIns="91440" bIns="45720" anchor="t">
            <a:spAutoFit/>
          </a:bodyPr>
          <a:lstStyle/>
          <a:p>
            <a:pPr algn="just" defTabSz="457200">
              <a:spcBef>
                <a:spcPts val="20"/>
              </a:spcBef>
              <a:defRPr/>
            </a:pPr>
            <a:r>
              <a:rPr lang="pt-BR" sz="2400" b="1" dirty="0">
                <a:solidFill>
                  <a:srgbClr val="002060"/>
                </a:solidFill>
                <a:latin typeface="Calibri"/>
                <a:ea typeface="Calibri"/>
                <a:cs typeface="Calibri"/>
              </a:rPr>
              <a:t>Resposta:</a:t>
            </a:r>
            <a:r>
              <a:rPr lang="pt-BR" sz="2400" dirty="0">
                <a:solidFill>
                  <a:srgbClr val="002060"/>
                </a:solidFill>
                <a:latin typeface="Calibri"/>
                <a:ea typeface="Calibri"/>
                <a:cs typeface="Calibri"/>
              </a:rPr>
              <a:t> Higiene das Mãos</a:t>
            </a:r>
            <a:endParaRPr lang="pt-BR" dirty="0">
              <a:ea typeface="Calibri"/>
            </a:endParaRPr>
          </a:p>
          <a:p>
            <a:pPr algn="just" defTabSz="457200">
              <a:spcBef>
                <a:spcPct val="20000"/>
              </a:spcBef>
              <a:defRPr/>
            </a:pPr>
            <a:endParaRPr lang="pt-BR" sz="2400" dirty="0">
              <a:solidFill>
                <a:srgbClr val="002060"/>
              </a:solidFill>
              <a:latin typeface="Calibri"/>
              <a:ea typeface="Calibri"/>
              <a:cs typeface="Calibri"/>
            </a:endParaRPr>
          </a:p>
          <a:p>
            <a:pPr algn="just" defTabSz="457200">
              <a:spcBef>
                <a:spcPts val="20"/>
              </a:spcBef>
              <a:defRPr/>
            </a:pPr>
            <a:r>
              <a:rPr lang="pt-BR" sz="2400" b="1" dirty="0">
                <a:solidFill>
                  <a:srgbClr val="002060"/>
                </a:solidFill>
                <a:latin typeface="Calibri"/>
                <a:ea typeface="Calibri"/>
                <a:cs typeface="Calibri"/>
              </a:rPr>
              <a:t>Comentário: </a:t>
            </a:r>
            <a:r>
              <a:rPr lang="pt-BR" sz="2400" dirty="0">
                <a:solidFill>
                  <a:srgbClr val="002060"/>
                </a:solidFill>
                <a:latin typeface="Calibri"/>
                <a:ea typeface="Calibri"/>
                <a:cs typeface="Calibri"/>
              </a:rPr>
              <a:t>A nossa mão é o principal veículo de transmissão de </a:t>
            </a:r>
            <a:r>
              <a:rPr lang="pt-BR" sz="2400" dirty="0" err="1">
                <a:solidFill>
                  <a:srgbClr val="002060"/>
                </a:solidFill>
                <a:latin typeface="Calibri"/>
                <a:ea typeface="Calibri"/>
                <a:cs typeface="Calibri"/>
              </a:rPr>
              <a:t>microorganismos</a:t>
            </a:r>
            <a:r>
              <a:rPr lang="pt-BR" sz="2400" dirty="0">
                <a:solidFill>
                  <a:srgbClr val="002060"/>
                </a:solidFill>
                <a:latin typeface="Calibri"/>
                <a:ea typeface="Calibri"/>
                <a:cs typeface="Calibri"/>
              </a:rPr>
              <a:t> dentro dos serviços hospitalares. A técnica e tempo correto da HM são importantes para garantir a remoção dos microrganismos. A HM remove a sujidade e matéria orgânica, reduz ou elimina microrganismos transitórios, interrompe a cadeia de transmissão, protege o nosso paciente e a nós mesmos.</a:t>
            </a:r>
            <a:endParaRPr lang="pt-BR" dirty="0"/>
          </a:p>
        </p:txBody>
      </p:sp>
    </p:spTree>
    <p:extLst>
      <p:ext uri="{BB962C8B-B14F-4D97-AF65-F5344CB8AC3E}">
        <p14:creationId xmlns:p14="http://schemas.microsoft.com/office/powerpoint/2010/main" val="356139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393fd3ad411_0_26"/>
          <p:cNvSpPr txBox="1">
            <a:spLocks noGrp="1"/>
          </p:cNvSpPr>
          <p:nvPr>
            <p:ph type="ctrTitle"/>
          </p:nvPr>
        </p:nvSpPr>
        <p:spPr>
          <a:xfrm>
            <a:off x="4150982" y="1040846"/>
            <a:ext cx="7344900" cy="3456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pt-BR" b="1" dirty="0">
                <a:solidFill>
                  <a:srgbClr val="002060"/>
                </a:solidFill>
              </a:rPr>
              <a:t> </a:t>
            </a:r>
            <a:endParaRPr b="1" dirty="0">
              <a:solidFill>
                <a:srgbClr val="002060"/>
              </a:solidFill>
            </a:endParaRPr>
          </a:p>
          <a:p>
            <a:pPr marL="0" lvl="0" indent="0" algn="ctr" rtl="0">
              <a:spcBef>
                <a:spcPts val="0"/>
              </a:spcBef>
              <a:spcAft>
                <a:spcPts val="0"/>
              </a:spcAft>
              <a:buNone/>
            </a:pPr>
            <a:r>
              <a:rPr lang="pt-BR">
                <a:solidFill>
                  <a:srgbClr val="002060"/>
                </a:solidFill>
                <a:latin typeface="Segoe UI"/>
                <a:cs typeface="Segoe UI"/>
              </a:rPr>
              <a:t>Vamos</a:t>
            </a:r>
            <a:r>
              <a:rPr lang="pt-BR" b="1">
                <a:solidFill>
                  <a:srgbClr val="002060"/>
                </a:solidFill>
                <a:latin typeface="Segoe UI"/>
                <a:cs typeface="Segoe UI"/>
              </a:rPr>
              <a:t> higienizar as </a:t>
            </a:r>
            <a:r>
              <a:rPr lang="pt-BR" b="1" dirty="0">
                <a:solidFill>
                  <a:srgbClr val="002060"/>
                </a:solidFill>
                <a:latin typeface="Segoe UI"/>
                <a:cs typeface="Segoe UI"/>
              </a:rPr>
              <a:t>mãos?</a:t>
            </a:r>
            <a:endParaRPr b="1" dirty="0">
              <a:solidFill>
                <a:srgbClr val="002060"/>
              </a:solidFill>
              <a:latin typeface="Segoe UI"/>
              <a:cs typeface="Segoe UI"/>
            </a:endParaRPr>
          </a:p>
        </p:txBody>
      </p:sp>
      <p:pic>
        <p:nvPicPr>
          <p:cNvPr id="228" name="Google Shape;228;g393fd3ad411_0_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17545" y="1835283"/>
            <a:ext cx="2685821" cy="3836887"/>
          </a:xfrm>
          <a:prstGeom prst="rect">
            <a:avLst/>
          </a:prstGeom>
          <a:noFill/>
          <a:ln>
            <a:noFill/>
          </a:ln>
        </p:spPr>
      </p:pic>
    </p:spTree>
    <p:extLst>
      <p:ext uri="{BB962C8B-B14F-4D97-AF65-F5344CB8AC3E}">
        <p14:creationId xmlns:p14="http://schemas.microsoft.com/office/powerpoint/2010/main" val="2778386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BE769-0447-D846-5B20-0F2294FD6213}"/>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606E4938-DDFA-FE88-C6FE-36ACF4E4C9CE}"/>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2970C7CE-B824-70E3-CAD2-1C46949A1FE4}"/>
              </a:ext>
            </a:extLst>
          </p:cNvPr>
          <p:cNvSpPr txBox="1"/>
          <p:nvPr/>
        </p:nvSpPr>
        <p:spPr>
          <a:xfrm>
            <a:off x="2202425" y="329380"/>
            <a:ext cx="8047704" cy="646331"/>
          </a:xfrm>
          <a:prstGeom prst="rect">
            <a:avLst/>
          </a:prstGeom>
          <a:noFill/>
        </p:spPr>
        <p:txBody>
          <a:bodyPr wrap="square" lIns="91440" tIns="45720" rIns="91440" bIns="45720" rtlCol="0" anchor="t">
            <a:spAutoFit/>
          </a:bodyPr>
          <a:lstStyle/>
          <a:p>
            <a:r>
              <a:rPr lang="pt-BR" sz="3600" b="1" dirty="0">
                <a:solidFill>
                  <a:srgbClr val="43505C"/>
                </a:solidFill>
                <a:latin typeface="Segoe UI"/>
                <a:cs typeface="Segoe UI"/>
              </a:rPr>
              <a:t>Resultado IPCSL</a:t>
            </a:r>
            <a:endParaRPr lang="pt-BR" sz="3600" b="1" dirty="0">
              <a:solidFill>
                <a:srgbClr val="43505C"/>
              </a:solidFill>
              <a:latin typeface="Segoe UI" panose="020B0502040204020203" pitchFamily="34" charset="0"/>
              <a:cs typeface="Segoe UI" panose="020B0502040204020203" pitchFamily="34" charset="0"/>
            </a:endParaRPr>
          </a:p>
        </p:txBody>
      </p:sp>
      <p:pic>
        <p:nvPicPr>
          <p:cNvPr id="2" name="Imagem 1" descr="Gráfico, Gráfico de dispersão&#10;&#10;O conteúdo gerado por IA pode estar incorreto.">
            <a:extLst>
              <a:ext uri="{FF2B5EF4-FFF2-40B4-BE49-F238E27FC236}">
                <a16:creationId xmlns:a16="http://schemas.microsoft.com/office/drawing/2014/main" id="{57F1B911-CB7A-0DC5-874C-C2E9D9D7691B}"/>
              </a:ext>
            </a:extLst>
          </p:cNvPr>
          <p:cNvPicPr>
            <a:picLocks noChangeAspect="1"/>
          </p:cNvPicPr>
          <p:nvPr/>
        </p:nvPicPr>
        <p:blipFill>
          <a:blip r:embed="rId3"/>
          <a:srcRect l="259" t="2158" r="1036" b="1679"/>
          <a:stretch>
            <a:fillRect/>
          </a:stretch>
        </p:blipFill>
        <p:spPr>
          <a:xfrm>
            <a:off x="1275517" y="1430733"/>
            <a:ext cx="9219656" cy="4847419"/>
          </a:xfrm>
          <a:prstGeom prst="rect">
            <a:avLst/>
          </a:prstGeom>
        </p:spPr>
      </p:pic>
    </p:spTree>
    <p:extLst>
      <p:ext uri="{BB962C8B-B14F-4D97-AF65-F5344CB8AC3E}">
        <p14:creationId xmlns:p14="http://schemas.microsoft.com/office/powerpoint/2010/main" val="2801341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511B3CB7-1B52-7796-C477-5E1238624644}"/>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4E85D8EC-24AF-4EF8-4F14-6999307459D6}"/>
              </a:ext>
            </a:extLst>
          </p:cNvPr>
          <p:cNvSpPr txBox="1"/>
          <p:nvPr/>
        </p:nvSpPr>
        <p:spPr>
          <a:xfrm>
            <a:off x="2222091" y="337067"/>
            <a:ext cx="8047704" cy="646331"/>
          </a:xfrm>
          <a:prstGeom prst="rect">
            <a:avLst/>
          </a:prstGeom>
          <a:noFill/>
        </p:spPr>
        <p:txBody>
          <a:bodyPr wrap="square" lIns="91440" tIns="45720" rIns="91440" bIns="45720" rtlCol="0" anchor="t">
            <a:spAutoFit/>
          </a:bodyPr>
          <a:lstStyle/>
          <a:p>
            <a:r>
              <a:rPr lang="pt-BR" sz="3600" b="1" dirty="0">
                <a:solidFill>
                  <a:srgbClr val="43505C"/>
                </a:solidFill>
                <a:latin typeface="Segoe UI"/>
                <a:cs typeface="Segoe UI"/>
              </a:rPr>
              <a:t>Dinâmica – Orientações</a:t>
            </a:r>
            <a:endParaRPr lang="pt-BR" sz="3600" b="1" dirty="0">
              <a:solidFill>
                <a:srgbClr val="43505C"/>
              </a:solidFill>
              <a:latin typeface="Segoe UI" panose="020B0502040204020203" pitchFamily="34" charset="0"/>
              <a:cs typeface="Segoe UI" panose="020B0502040204020203" pitchFamily="34" charset="0"/>
            </a:endParaRPr>
          </a:p>
        </p:txBody>
      </p:sp>
      <p:pic>
        <p:nvPicPr>
          <p:cNvPr id="2" name="Imagem 1" descr="Tabela&#10;&#10;O conteúdo gerado por IA pode estar incorreto.">
            <a:extLst>
              <a:ext uri="{FF2B5EF4-FFF2-40B4-BE49-F238E27FC236}">
                <a16:creationId xmlns:a16="http://schemas.microsoft.com/office/drawing/2014/main" id="{F6FE59EB-0FA2-E31F-A610-4A823EE34A03}"/>
              </a:ext>
            </a:extLst>
          </p:cNvPr>
          <p:cNvPicPr>
            <a:picLocks noChangeAspect="1"/>
          </p:cNvPicPr>
          <p:nvPr/>
        </p:nvPicPr>
        <p:blipFill>
          <a:blip r:embed="rId3"/>
          <a:stretch>
            <a:fillRect/>
          </a:stretch>
        </p:blipFill>
        <p:spPr>
          <a:xfrm>
            <a:off x="855010" y="1240773"/>
            <a:ext cx="10470774" cy="5003985"/>
          </a:xfrm>
          <a:prstGeom prst="rect">
            <a:avLst/>
          </a:prstGeom>
        </p:spPr>
      </p:pic>
    </p:spTree>
    <p:extLst>
      <p:ext uri="{BB962C8B-B14F-4D97-AF65-F5344CB8AC3E}">
        <p14:creationId xmlns:p14="http://schemas.microsoft.com/office/powerpoint/2010/main" val="1867651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5CFCD-C921-D1D7-331C-C9BF87595B58}"/>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40DB2DFD-2F9C-3B29-26C2-7F9C33CD8BA9}"/>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95D34A0E-747C-CA31-9FAC-E32BC290A9A6}"/>
              </a:ext>
            </a:extLst>
          </p:cNvPr>
          <p:cNvSpPr txBox="1"/>
          <p:nvPr/>
        </p:nvSpPr>
        <p:spPr>
          <a:xfrm>
            <a:off x="2202425" y="329380"/>
            <a:ext cx="8047704" cy="646331"/>
          </a:xfrm>
          <a:prstGeom prst="rect">
            <a:avLst/>
          </a:prstGeom>
          <a:noFill/>
        </p:spPr>
        <p:txBody>
          <a:bodyPr wrap="square" lIns="91440" tIns="45720" rIns="91440" bIns="45720" rtlCol="0" anchor="t">
            <a:spAutoFit/>
          </a:bodyPr>
          <a:lstStyle/>
          <a:p>
            <a:r>
              <a:rPr lang="pt-BR" sz="3600" b="1" dirty="0">
                <a:solidFill>
                  <a:srgbClr val="43505C"/>
                </a:solidFill>
                <a:latin typeface="Segoe UI"/>
                <a:cs typeface="Segoe UI"/>
              </a:rPr>
              <a:t>QUESTÃO 1</a:t>
            </a:r>
            <a:endParaRPr lang="pt-BR" sz="3600" b="1" dirty="0">
              <a:solidFill>
                <a:srgbClr val="43505C"/>
              </a:solidFill>
              <a:latin typeface="Segoe UI" panose="020B0502040204020203" pitchFamily="34" charset="0"/>
              <a:cs typeface="Segoe UI" panose="020B0502040204020203" pitchFamily="34" charset="0"/>
            </a:endParaRPr>
          </a:p>
        </p:txBody>
      </p:sp>
      <p:sp>
        <p:nvSpPr>
          <p:cNvPr id="2" name="CaixaDeTexto 1">
            <a:extLst>
              <a:ext uri="{FF2B5EF4-FFF2-40B4-BE49-F238E27FC236}">
                <a16:creationId xmlns:a16="http://schemas.microsoft.com/office/drawing/2014/main" id="{B8E41EBE-EF65-9C6C-15A8-1364A8A5B01C}"/>
              </a:ext>
            </a:extLst>
          </p:cNvPr>
          <p:cNvSpPr txBox="1"/>
          <p:nvPr/>
        </p:nvSpPr>
        <p:spPr>
          <a:xfrm>
            <a:off x="510363" y="1152690"/>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CaixaDeTexto 3">
            <a:extLst>
              <a:ext uri="{FF2B5EF4-FFF2-40B4-BE49-F238E27FC236}">
                <a16:creationId xmlns:a16="http://schemas.microsoft.com/office/drawing/2014/main" id="{184A5DF8-2FE6-3EF4-1962-78722FDAAE55}"/>
              </a:ext>
            </a:extLst>
          </p:cNvPr>
          <p:cNvSpPr txBox="1"/>
          <p:nvPr/>
        </p:nvSpPr>
        <p:spPr>
          <a:xfrm>
            <a:off x="229009" y="1220461"/>
            <a:ext cx="11345794" cy="993926"/>
          </a:xfrm>
          <a:prstGeom prst="rect">
            <a:avLst/>
          </a:prstGeom>
          <a:noFill/>
        </p:spPr>
        <p:txBody>
          <a:bodyPr wrap="square" lIns="91440" tIns="45720" rIns="91440" bIns="45720" anchor="t">
            <a:spAutoFit/>
          </a:bodyPr>
          <a:lstStyle/>
          <a:p>
            <a:pPr algn="just">
              <a:lnSpc>
                <a:spcPct val="107000"/>
              </a:lnSpc>
              <a:spcAft>
                <a:spcPts val="800"/>
              </a:spcAft>
            </a:pPr>
            <a:r>
              <a:rPr lang="pt-BR" sz="2800" b="1" dirty="0">
                <a:solidFill>
                  <a:srgbClr val="002060"/>
                </a:solidFill>
                <a:latin typeface="Calibri"/>
                <a:ea typeface="Calibri"/>
                <a:cs typeface="Times New Roman"/>
              </a:rPr>
              <a:t>Quais são os componentes da “Barreira </a:t>
            </a:r>
            <a:r>
              <a:rPr lang="pt-BR" sz="2800" b="1">
                <a:solidFill>
                  <a:srgbClr val="002060"/>
                </a:solidFill>
                <a:latin typeface="Calibri"/>
                <a:ea typeface="Calibri"/>
                <a:cs typeface="Times New Roman"/>
              </a:rPr>
              <a:t>Máxima" que</a:t>
            </a:r>
            <a:r>
              <a:rPr lang="pt-BR" sz="2800" b="1" dirty="0">
                <a:solidFill>
                  <a:srgbClr val="002060"/>
                </a:solidFill>
                <a:latin typeface="Calibri"/>
                <a:ea typeface="Calibri"/>
                <a:cs typeface="Times New Roman"/>
              </a:rPr>
              <a:t> devemos usar no momento da inserção?</a:t>
            </a:r>
          </a:p>
        </p:txBody>
      </p:sp>
      <p:sp>
        <p:nvSpPr>
          <p:cNvPr id="9" name="CaixaDeTexto 8">
            <a:extLst>
              <a:ext uri="{FF2B5EF4-FFF2-40B4-BE49-F238E27FC236}">
                <a16:creationId xmlns:a16="http://schemas.microsoft.com/office/drawing/2014/main" id="{7B9CFDDE-12E4-6122-13E4-BA30148DD756}"/>
              </a:ext>
            </a:extLst>
          </p:cNvPr>
          <p:cNvSpPr txBox="1"/>
          <p:nvPr/>
        </p:nvSpPr>
        <p:spPr>
          <a:xfrm>
            <a:off x="230865" y="2057887"/>
            <a:ext cx="11497049" cy="4598182"/>
          </a:xfrm>
          <a:prstGeom prst="rect">
            <a:avLst/>
          </a:prstGeom>
          <a:noFill/>
        </p:spPr>
        <p:txBody>
          <a:bodyPr wrap="square" lIns="91440" tIns="45720" rIns="91440" bIns="45720" anchor="t">
            <a:spAutoFit/>
          </a:bodyPr>
          <a:lstStyle/>
          <a:p>
            <a:pPr algn="just" defTabSz="457200">
              <a:spcBef>
                <a:spcPct val="20000"/>
              </a:spcBef>
              <a:defRPr/>
            </a:pPr>
            <a:endParaRPr lang="pt-BR" sz="2400" b="1" dirty="0">
              <a:solidFill>
                <a:srgbClr val="002060"/>
              </a:solidFill>
              <a:latin typeface="Calibri"/>
              <a:ea typeface="Calibri"/>
              <a:cs typeface="Calibri"/>
            </a:endParaRPr>
          </a:p>
          <a:p>
            <a:pPr algn="just" defTabSz="457200">
              <a:spcBef>
                <a:spcPts val="20"/>
              </a:spcBef>
              <a:defRPr/>
            </a:pPr>
            <a:r>
              <a:rPr lang="pt-BR" sz="2400" b="1" dirty="0">
                <a:solidFill>
                  <a:srgbClr val="002060"/>
                </a:solidFill>
                <a:latin typeface="Calibri"/>
                <a:ea typeface="Calibri"/>
                <a:cs typeface="Calibri"/>
              </a:rPr>
              <a:t>Resposta:</a:t>
            </a:r>
            <a:r>
              <a:rPr lang="pt-BR" sz="2400" dirty="0">
                <a:solidFill>
                  <a:srgbClr val="002060"/>
                </a:solidFill>
                <a:latin typeface="Calibri"/>
                <a:ea typeface="Calibri"/>
                <a:cs typeface="Calibri"/>
              </a:rPr>
              <a:t> Durante a inserção, é obrigatório o uso de: máscara, gorro, avental estéril de manga longa, luva estéril, campo estéril com ampla cobertura máxima do corpo do paciente e lateral da cama. Os materiais devem ser abertos em uma mesa de procedimento previamente limpa com álcool a 70% ou desinfetante padronizado na instituição;</a:t>
            </a:r>
            <a:endParaRPr lang="pt-BR" dirty="0">
              <a:ea typeface="Calibri"/>
            </a:endParaRPr>
          </a:p>
          <a:p>
            <a:pPr algn="just" defTabSz="457200">
              <a:spcBef>
                <a:spcPct val="20000"/>
              </a:spcBef>
              <a:defRPr/>
            </a:pPr>
            <a:endParaRPr lang="pt-BR" sz="2400" dirty="0">
              <a:solidFill>
                <a:srgbClr val="002060"/>
              </a:solidFill>
              <a:latin typeface="Calibri"/>
              <a:ea typeface="Calibri"/>
              <a:cs typeface="Calibri"/>
            </a:endParaRPr>
          </a:p>
          <a:p>
            <a:pPr algn="just" defTabSz="457200">
              <a:spcBef>
                <a:spcPts val="20"/>
              </a:spcBef>
              <a:defRPr/>
            </a:pPr>
            <a:r>
              <a:rPr lang="pt-BR" sz="2400" b="1" dirty="0">
                <a:solidFill>
                  <a:srgbClr val="002060"/>
                </a:solidFill>
                <a:latin typeface="Calibri"/>
                <a:ea typeface="Calibri"/>
                <a:cs typeface="Calibri"/>
              </a:rPr>
              <a:t>Comentário: </a:t>
            </a:r>
            <a:r>
              <a:rPr lang="pt-BR" sz="2400" dirty="0">
                <a:solidFill>
                  <a:srgbClr val="002060"/>
                </a:solidFill>
                <a:latin typeface="Calibri"/>
                <a:ea typeface="Calibri"/>
                <a:cs typeface="Calibri"/>
              </a:rPr>
              <a:t>Ter um kit de passagem de CVC montado e separado em local específico, padroniza, agiliza o procedimento e contribui para que nenhum processo seja esquecido.</a:t>
            </a:r>
          </a:p>
          <a:p>
            <a:pPr algn="just" defTabSz="457200">
              <a:spcBef>
                <a:spcPts val="20"/>
              </a:spcBef>
              <a:defRPr/>
            </a:pPr>
            <a:r>
              <a:rPr lang="pt-BR" sz="2400" dirty="0">
                <a:solidFill>
                  <a:srgbClr val="002060"/>
                </a:solidFill>
                <a:latin typeface="Calibri"/>
                <a:ea typeface="Calibri"/>
                <a:cs typeface="Calibri"/>
              </a:rPr>
              <a:t>Permitindo a padronização do procedimento e adequada inserção do cateter. Lembrar do óculos de proteção</a:t>
            </a:r>
            <a:r>
              <a:rPr lang="pt-BR" dirty="0">
                <a:solidFill>
                  <a:srgbClr val="002060"/>
                </a:solidFill>
                <a:latin typeface="Calibri"/>
                <a:ea typeface="Calibri"/>
                <a:cs typeface="Calibri"/>
              </a:rPr>
              <a:t>!</a:t>
            </a:r>
            <a:endParaRPr lang="pt-BR" dirty="0"/>
          </a:p>
          <a:p>
            <a:pPr algn="just" defTabSz="457200">
              <a:spcBef>
                <a:spcPts val="20"/>
              </a:spcBef>
              <a:defRPr/>
            </a:pPr>
            <a:endParaRPr lang="pt-BR" sz="2400" b="1" dirty="0">
              <a:solidFill>
                <a:srgbClr val="002060"/>
              </a:solidFill>
              <a:latin typeface="Calibri"/>
              <a:ea typeface="Calibri"/>
              <a:cs typeface="Calibri"/>
            </a:endParaRPr>
          </a:p>
        </p:txBody>
      </p:sp>
    </p:spTree>
    <p:extLst>
      <p:ext uri="{BB962C8B-B14F-4D97-AF65-F5344CB8AC3E}">
        <p14:creationId xmlns:p14="http://schemas.microsoft.com/office/powerpoint/2010/main" val="8623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6265D-680B-2EB4-FDA6-684BBBDB912B}"/>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57EED16E-7A06-CEB2-CEED-4E4D7A0B4B61}"/>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6D15052C-5007-7057-B95A-11F4ACAB5D4F}"/>
              </a:ext>
            </a:extLst>
          </p:cNvPr>
          <p:cNvSpPr txBox="1"/>
          <p:nvPr/>
        </p:nvSpPr>
        <p:spPr>
          <a:xfrm>
            <a:off x="2202425" y="329380"/>
            <a:ext cx="8047704" cy="646331"/>
          </a:xfrm>
          <a:prstGeom prst="rect">
            <a:avLst/>
          </a:prstGeom>
          <a:noFill/>
        </p:spPr>
        <p:txBody>
          <a:bodyPr wrap="square" lIns="91440" tIns="45720" rIns="91440" bIns="45720" rtlCol="0" anchor="t">
            <a:spAutoFit/>
          </a:bodyPr>
          <a:lstStyle/>
          <a:p>
            <a:r>
              <a:rPr lang="pt-BR" sz="3600" b="1" dirty="0">
                <a:solidFill>
                  <a:srgbClr val="43505C"/>
                </a:solidFill>
                <a:latin typeface="Segoe UI"/>
                <a:cs typeface="Segoe UI"/>
              </a:rPr>
              <a:t>QUESTÃO 2</a:t>
            </a:r>
            <a:endParaRPr lang="pt-BR" sz="3600" b="1" dirty="0">
              <a:solidFill>
                <a:srgbClr val="43505C"/>
              </a:solidFill>
              <a:latin typeface="Segoe UI" panose="020B0502040204020203" pitchFamily="34" charset="0"/>
              <a:cs typeface="Segoe UI" panose="020B0502040204020203" pitchFamily="34" charset="0"/>
            </a:endParaRPr>
          </a:p>
        </p:txBody>
      </p:sp>
      <p:sp>
        <p:nvSpPr>
          <p:cNvPr id="2" name="CaixaDeTexto 1">
            <a:extLst>
              <a:ext uri="{FF2B5EF4-FFF2-40B4-BE49-F238E27FC236}">
                <a16:creationId xmlns:a16="http://schemas.microsoft.com/office/drawing/2014/main" id="{8C6BE4CE-2BA0-B6BF-53D8-FE368DD88CD2}"/>
              </a:ext>
            </a:extLst>
          </p:cNvPr>
          <p:cNvSpPr txBox="1"/>
          <p:nvPr/>
        </p:nvSpPr>
        <p:spPr>
          <a:xfrm>
            <a:off x="510363" y="1152690"/>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CaixaDeTexto 3">
            <a:extLst>
              <a:ext uri="{FF2B5EF4-FFF2-40B4-BE49-F238E27FC236}">
                <a16:creationId xmlns:a16="http://schemas.microsoft.com/office/drawing/2014/main" id="{9CAA47A6-7568-9D84-23E0-685704AC8054}"/>
              </a:ext>
            </a:extLst>
          </p:cNvPr>
          <p:cNvSpPr txBox="1"/>
          <p:nvPr/>
        </p:nvSpPr>
        <p:spPr>
          <a:xfrm>
            <a:off x="307195" y="1190068"/>
            <a:ext cx="11345794" cy="1058367"/>
          </a:xfrm>
          <a:prstGeom prst="rect">
            <a:avLst/>
          </a:prstGeom>
          <a:noFill/>
        </p:spPr>
        <p:txBody>
          <a:bodyPr wrap="square" lIns="91440" tIns="45720" rIns="91440" bIns="45720" anchor="t">
            <a:spAutoFit/>
          </a:bodyPr>
          <a:lstStyle/>
          <a:p>
            <a:pPr algn="just">
              <a:lnSpc>
                <a:spcPct val="107000"/>
              </a:lnSpc>
              <a:spcAft>
                <a:spcPts val="800"/>
              </a:spcAft>
            </a:pPr>
            <a:r>
              <a:rPr lang="pt-BR" sz="3000" b="1" dirty="0">
                <a:solidFill>
                  <a:srgbClr val="002060"/>
                </a:solidFill>
                <a:latin typeface="Calibri"/>
                <a:ea typeface="Calibri"/>
                <a:cs typeface="Times New Roman"/>
              </a:rPr>
              <a:t>Qual a técnica adequada para realizar a antissepsia da pele </a:t>
            </a:r>
            <a:r>
              <a:rPr lang="pt-BR" sz="3000" b="1">
                <a:solidFill>
                  <a:srgbClr val="002060"/>
                </a:solidFill>
                <a:latin typeface="Calibri"/>
                <a:ea typeface="Calibri"/>
                <a:cs typeface="Times New Roman"/>
              </a:rPr>
              <a:t>antes</a:t>
            </a:r>
            <a:r>
              <a:rPr lang="pt-BR" sz="3000" b="1" dirty="0">
                <a:solidFill>
                  <a:srgbClr val="002060"/>
                </a:solidFill>
                <a:latin typeface="Calibri"/>
                <a:ea typeface="Calibri"/>
                <a:cs typeface="Times New Roman"/>
              </a:rPr>
              <a:t> da inserção do CVC?</a:t>
            </a:r>
          </a:p>
        </p:txBody>
      </p:sp>
      <p:sp>
        <p:nvSpPr>
          <p:cNvPr id="9" name="CaixaDeTexto 8">
            <a:extLst>
              <a:ext uri="{FF2B5EF4-FFF2-40B4-BE49-F238E27FC236}">
                <a16:creationId xmlns:a16="http://schemas.microsoft.com/office/drawing/2014/main" id="{D00448CF-98A7-0C90-0358-8F8F0CD6834E}"/>
              </a:ext>
            </a:extLst>
          </p:cNvPr>
          <p:cNvSpPr txBox="1"/>
          <p:nvPr/>
        </p:nvSpPr>
        <p:spPr>
          <a:xfrm>
            <a:off x="312927" y="2433026"/>
            <a:ext cx="11497049" cy="3120854"/>
          </a:xfrm>
          <a:prstGeom prst="rect">
            <a:avLst/>
          </a:prstGeom>
          <a:noFill/>
        </p:spPr>
        <p:txBody>
          <a:bodyPr wrap="square" lIns="91440" tIns="45720" rIns="91440" bIns="45720" anchor="t">
            <a:spAutoFit/>
          </a:bodyPr>
          <a:lstStyle/>
          <a:p>
            <a:pPr algn="just" defTabSz="457200">
              <a:spcBef>
                <a:spcPct val="20000"/>
              </a:spcBef>
              <a:defRPr/>
            </a:pPr>
            <a:endParaRPr lang="pt-BR" sz="2400" b="1" dirty="0">
              <a:solidFill>
                <a:srgbClr val="002060"/>
              </a:solidFill>
              <a:latin typeface="Calibri"/>
              <a:ea typeface="Calibri"/>
              <a:cs typeface="Calibri"/>
            </a:endParaRPr>
          </a:p>
          <a:p>
            <a:pPr algn="just" defTabSz="457200">
              <a:spcBef>
                <a:spcPts val="20"/>
              </a:spcBef>
              <a:defRPr/>
            </a:pPr>
            <a:r>
              <a:rPr lang="pt-BR" sz="2400" b="1" dirty="0">
                <a:solidFill>
                  <a:srgbClr val="002060"/>
                </a:solidFill>
                <a:latin typeface="Calibri"/>
                <a:ea typeface="Calibri"/>
                <a:cs typeface="Calibri"/>
              </a:rPr>
              <a:t>Resposta:</a:t>
            </a:r>
            <a:r>
              <a:rPr lang="pt-BR" sz="2400" dirty="0">
                <a:solidFill>
                  <a:srgbClr val="002060"/>
                </a:solidFill>
                <a:latin typeface="Calibri"/>
                <a:ea typeface="Calibri"/>
                <a:cs typeface="Calibri"/>
              </a:rPr>
              <a:t> Preferencialmente com </a:t>
            </a:r>
            <a:r>
              <a:rPr lang="pt-BR" sz="2400" dirty="0" err="1">
                <a:solidFill>
                  <a:srgbClr val="002060"/>
                </a:solidFill>
                <a:latin typeface="Calibri"/>
                <a:ea typeface="Calibri"/>
                <a:cs typeface="Calibri"/>
              </a:rPr>
              <a:t>clorexidina</a:t>
            </a:r>
            <a:r>
              <a:rPr lang="pt-BR" sz="2400" dirty="0">
                <a:solidFill>
                  <a:srgbClr val="002060"/>
                </a:solidFill>
                <a:latin typeface="Calibri"/>
                <a:ea typeface="Calibri"/>
                <a:cs typeface="Calibri"/>
              </a:rPr>
              <a:t> alcóolica a 2%, com fricção mecânica adequada por aprox. 30 segundos e aguardar a secagem natural completa. (geralmente entre 30 segundos a 2 minutos, dependendo da área e da quantidade aplicada);</a:t>
            </a:r>
            <a:endParaRPr lang="pt-BR" dirty="0">
              <a:ea typeface="Calibri"/>
            </a:endParaRPr>
          </a:p>
          <a:p>
            <a:pPr algn="just" defTabSz="457200">
              <a:spcBef>
                <a:spcPct val="20000"/>
              </a:spcBef>
              <a:defRPr/>
            </a:pPr>
            <a:endParaRPr lang="pt-BR" sz="2400" dirty="0">
              <a:solidFill>
                <a:srgbClr val="002060"/>
              </a:solidFill>
              <a:latin typeface="Calibri"/>
              <a:ea typeface="Calibri"/>
              <a:cs typeface="Calibri"/>
            </a:endParaRPr>
          </a:p>
          <a:p>
            <a:pPr algn="just" defTabSz="457200">
              <a:spcBef>
                <a:spcPts val="20"/>
              </a:spcBef>
              <a:defRPr/>
            </a:pPr>
            <a:r>
              <a:rPr lang="pt-BR" sz="2400" b="1" dirty="0">
                <a:solidFill>
                  <a:srgbClr val="002060"/>
                </a:solidFill>
                <a:latin typeface="Calibri"/>
                <a:ea typeface="Calibri"/>
                <a:cs typeface="Calibri"/>
              </a:rPr>
              <a:t>Comentário: </a:t>
            </a:r>
            <a:r>
              <a:rPr lang="pt-BR" sz="2400" dirty="0">
                <a:solidFill>
                  <a:srgbClr val="002060"/>
                </a:solidFill>
                <a:latin typeface="Calibri"/>
                <a:ea typeface="Calibri"/>
                <a:cs typeface="Calibri"/>
              </a:rPr>
              <a:t>Secar com gaze reduz o tempo de contato, diminui o efeito residual da </a:t>
            </a:r>
            <a:r>
              <a:rPr lang="pt-BR" sz="2400" dirty="0" err="1">
                <a:solidFill>
                  <a:srgbClr val="002060"/>
                </a:solidFill>
                <a:latin typeface="Calibri"/>
                <a:ea typeface="Calibri"/>
                <a:cs typeface="Calibri"/>
              </a:rPr>
              <a:t>clorexidina</a:t>
            </a:r>
            <a:r>
              <a:rPr lang="pt-BR" sz="2400" dirty="0">
                <a:solidFill>
                  <a:srgbClr val="002060"/>
                </a:solidFill>
                <a:latin typeface="Calibri"/>
                <a:ea typeface="Calibri"/>
                <a:cs typeface="Calibri"/>
              </a:rPr>
              <a:t>, remove parte do produto.</a:t>
            </a:r>
          </a:p>
          <a:p>
            <a:pPr algn="just" defTabSz="457200">
              <a:spcBef>
                <a:spcPts val="20"/>
              </a:spcBef>
              <a:defRPr/>
            </a:pPr>
            <a:endParaRPr lang="pt-BR" sz="2400" b="1" dirty="0">
              <a:solidFill>
                <a:srgbClr val="002060"/>
              </a:solidFill>
              <a:latin typeface="Calibri"/>
              <a:ea typeface="Calibri"/>
              <a:cs typeface="Calibri"/>
            </a:endParaRPr>
          </a:p>
        </p:txBody>
      </p:sp>
    </p:spTree>
    <p:extLst>
      <p:ext uri="{BB962C8B-B14F-4D97-AF65-F5344CB8AC3E}">
        <p14:creationId xmlns:p14="http://schemas.microsoft.com/office/powerpoint/2010/main" val="412323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16959-C327-824C-0EAD-7332D1BEE7C3}"/>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347299FB-F59B-482B-8BBD-B7E41F0B3C2F}"/>
              </a:ext>
            </a:extLst>
          </p:cNvPr>
          <p:cNvSpPr txBox="1"/>
          <p:nvPr/>
        </p:nvSpPr>
        <p:spPr>
          <a:xfrm>
            <a:off x="1922205" y="152401"/>
            <a:ext cx="703008" cy="830997"/>
          </a:xfrm>
          <a:prstGeom prst="rect">
            <a:avLst/>
          </a:prstGeom>
          <a:noFill/>
        </p:spPr>
        <p:txBody>
          <a:bodyPr wrap="square" rtlCol="0">
            <a:spAutoFit/>
          </a:bodyPr>
          <a:lstStyle/>
          <a:p>
            <a:r>
              <a:rPr lang="pt-BR" sz="4800" b="1">
                <a:solidFill>
                  <a:srgbClr val="43505C"/>
                </a:solidFill>
                <a:latin typeface="Segoe UI" panose="020B0502040204020203" pitchFamily="34" charset="0"/>
                <a:cs typeface="Segoe UI" panose="020B0502040204020203" pitchFamily="34" charset="0"/>
              </a:rPr>
              <a:t>|</a:t>
            </a:r>
            <a:endParaRPr lang="pt-BR" sz="4400">
              <a:solidFill>
                <a:srgbClr val="43505C"/>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E948E9E4-3A7C-5B1C-DA2B-685D09A9BE0B}"/>
              </a:ext>
            </a:extLst>
          </p:cNvPr>
          <p:cNvSpPr txBox="1"/>
          <p:nvPr/>
        </p:nvSpPr>
        <p:spPr>
          <a:xfrm>
            <a:off x="2202425" y="329380"/>
            <a:ext cx="8047704" cy="646331"/>
          </a:xfrm>
          <a:prstGeom prst="rect">
            <a:avLst/>
          </a:prstGeom>
          <a:noFill/>
        </p:spPr>
        <p:txBody>
          <a:bodyPr wrap="square" lIns="91440" tIns="45720" rIns="91440" bIns="45720" rtlCol="0" anchor="t">
            <a:spAutoFit/>
          </a:bodyPr>
          <a:lstStyle/>
          <a:p>
            <a:r>
              <a:rPr lang="pt-BR" sz="3600" b="1" dirty="0">
                <a:solidFill>
                  <a:srgbClr val="43505C"/>
                </a:solidFill>
                <a:latin typeface="Segoe UI"/>
                <a:cs typeface="Segoe UI"/>
              </a:rPr>
              <a:t>QUESTÃO 3</a:t>
            </a:r>
            <a:endParaRPr lang="pt-BR" sz="3600" b="1" dirty="0">
              <a:solidFill>
                <a:srgbClr val="43505C"/>
              </a:solidFill>
              <a:latin typeface="Segoe UI" panose="020B0502040204020203" pitchFamily="34" charset="0"/>
              <a:cs typeface="Segoe UI" panose="020B0502040204020203" pitchFamily="34" charset="0"/>
            </a:endParaRPr>
          </a:p>
        </p:txBody>
      </p:sp>
      <p:sp>
        <p:nvSpPr>
          <p:cNvPr id="2" name="CaixaDeTexto 1">
            <a:extLst>
              <a:ext uri="{FF2B5EF4-FFF2-40B4-BE49-F238E27FC236}">
                <a16:creationId xmlns:a16="http://schemas.microsoft.com/office/drawing/2014/main" id="{E8EA2D1E-177F-1581-6463-3740568991D7}"/>
              </a:ext>
            </a:extLst>
          </p:cNvPr>
          <p:cNvSpPr txBox="1"/>
          <p:nvPr/>
        </p:nvSpPr>
        <p:spPr>
          <a:xfrm>
            <a:off x="371968" y="1323741"/>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CaixaDeTexto 2">
            <a:extLst>
              <a:ext uri="{FF2B5EF4-FFF2-40B4-BE49-F238E27FC236}">
                <a16:creationId xmlns:a16="http://schemas.microsoft.com/office/drawing/2014/main" id="{1419613E-AD01-8F80-5BF6-8D59483794F8}"/>
              </a:ext>
            </a:extLst>
          </p:cNvPr>
          <p:cNvSpPr txBox="1"/>
          <p:nvPr/>
        </p:nvSpPr>
        <p:spPr>
          <a:xfrm>
            <a:off x="244035" y="2712725"/>
            <a:ext cx="11506005" cy="3619452"/>
          </a:xfrm>
          <a:prstGeom prst="rect">
            <a:avLst/>
          </a:prstGeom>
          <a:noFill/>
        </p:spPr>
        <p:txBody>
          <a:bodyPr wrap="square">
            <a:spAutoFit/>
          </a:bodyPr>
          <a:lstStyle/>
          <a:p>
            <a:pPr lvl="0" algn="just" defTabSz="457200">
              <a:spcBef>
                <a:spcPct val="20000"/>
              </a:spcBef>
              <a:buClrTx/>
              <a:defRPr/>
            </a:pPr>
            <a:r>
              <a:rPr lang="pt-BR" sz="2400" dirty="0">
                <a:solidFill>
                  <a:srgbClr val="002060"/>
                </a:solidFill>
                <a:latin typeface="Calibri" panose="020F0502020204030204" pitchFamily="34" charset="0"/>
                <a:cs typeface="Calibri" panose="020F0502020204030204" pitchFamily="34" charset="0"/>
              </a:rPr>
              <a:t>Higienização das mãos (HM).</a:t>
            </a:r>
          </a:p>
          <a:p>
            <a:pPr lvl="0" algn="just" defTabSz="457200">
              <a:spcBef>
                <a:spcPct val="20000"/>
              </a:spcBef>
              <a:buClrTx/>
              <a:defRPr/>
            </a:pPr>
            <a:r>
              <a:rPr lang="pt-BR" sz="2400" dirty="0">
                <a:solidFill>
                  <a:srgbClr val="002060"/>
                </a:solidFill>
                <a:latin typeface="Calibri" panose="020F0502020204030204" pitchFamily="34" charset="0"/>
                <a:cs typeface="Calibri" panose="020F0502020204030204" pitchFamily="34" charset="0"/>
              </a:rPr>
              <a:t>Desinfecção da superfície de preparo. </a:t>
            </a:r>
          </a:p>
          <a:p>
            <a:pPr lvl="0" algn="just" defTabSz="457200">
              <a:spcBef>
                <a:spcPct val="20000"/>
              </a:spcBef>
              <a:buClrTx/>
              <a:defRPr/>
            </a:pPr>
            <a:r>
              <a:rPr lang="pt-BR" sz="2400" dirty="0">
                <a:solidFill>
                  <a:srgbClr val="002060"/>
                </a:solidFill>
                <a:latin typeface="Calibri" panose="020F0502020204030204" pitchFamily="34" charset="0"/>
                <a:cs typeface="Calibri" panose="020F0502020204030204" pitchFamily="34" charset="0"/>
              </a:rPr>
              <a:t>Desinfecção de frascos e ampolas. </a:t>
            </a:r>
          </a:p>
          <a:p>
            <a:pPr lvl="0" algn="just" defTabSz="457200">
              <a:spcBef>
                <a:spcPct val="20000"/>
              </a:spcBef>
              <a:buClrTx/>
              <a:defRPr/>
            </a:pPr>
            <a:r>
              <a:rPr lang="pt-BR" sz="2400" dirty="0">
                <a:solidFill>
                  <a:srgbClr val="002060"/>
                </a:solidFill>
                <a:latin typeface="Calibri" panose="020F0502020204030204" pitchFamily="34" charset="0"/>
                <a:cs typeface="Calibri" panose="020F0502020204030204" pitchFamily="34" charset="0"/>
              </a:rPr>
              <a:t>Reconstituição das medicações: Utilização de frascos individuais. </a:t>
            </a:r>
          </a:p>
          <a:p>
            <a:pPr lvl="0" algn="just" defTabSz="457200">
              <a:spcBef>
                <a:spcPct val="20000"/>
              </a:spcBef>
              <a:buClrTx/>
              <a:defRPr/>
            </a:pPr>
            <a:r>
              <a:rPr lang="pt-BR" sz="2400" dirty="0">
                <a:solidFill>
                  <a:srgbClr val="002060"/>
                </a:solidFill>
                <a:latin typeface="Calibri" panose="020F0502020204030204" pitchFamily="34" charset="0"/>
                <a:cs typeface="Calibri" panose="020F0502020204030204" pitchFamily="34" charset="0"/>
              </a:rPr>
              <a:t>Descarte adequado de perfurocortantes</a:t>
            </a:r>
          </a:p>
          <a:p>
            <a:pPr lvl="0" algn="just" defTabSz="457200">
              <a:spcBef>
                <a:spcPct val="20000"/>
              </a:spcBef>
              <a:buClrTx/>
              <a:defRPr/>
            </a:pPr>
            <a:endParaRPr lang="pt-BR" sz="2400" dirty="0">
              <a:solidFill>
                <a:srgbClr val="002060"/>
              </a:solidFill>
              <a:latin typeface="Calibri" panose="020F0502020204030204" pitchFamily="34" charset="0"/>
              <a:cs typeface="Calibri" panose="020F0502020204030204" pitchFamily="34" charset="0"/>
            </a:endParaRPr>
          </a:p>
          <a:p>
            <a:pPr lvl="0" algn="just" defTabSz="457200">
              <a:spcBef>
                <a:spcPct val="20000"/>
              </a:spcBef>
              <a:buClrTx/>
              <a:defRPr/>
            </a:pPr>
            <a:r>
              <a:rPr lang="pt-BR" sz="1800" b="1" dirty="0">
                <a:solidFill>
                  <a:srgbClr val="002060"/>
                </a:solidFill>
                <a:latin typeface="Calibri" panose="020F0502020204030204" pitchFamily="34" charset="0"/>
                <a:cs typeface="Calibri" panose="020F0502020204030204" pitchFamily="34" charset="0"/>
              </a:rPr>
              <a:t>Comentário</a:t>
            </a:r>
            <a:r>
              <a:rPr lang="pt-BR" sz="1800" dirty="0">
                <a:solidFill>
                  <a:srgbClr val="002060"/>
                </a:solidFill>
                <a:latin typeface="Calibri" panose="020F0502020204030204" pitchFamily="34" charset="0"/>
                <a:cs typeface="Calibri" panose="020F0502020204030204" pitchFamily="34" charset="0"/>
              </a:rPr>
              <a:t>: Todo o processo de preparo de medicamentos deve ser realizado utilizando </a:t>
            </a:r>
            <a:r>
              <a:rPr lang="pt-BR" sz="1800" b="1" dirty="0">
                <a:solidFill>
                  <a:srgbClr val="002060"/>
                </a:solidFill>
                <a:latin typeface="Calibri" panose="020F0502020204030204" pitchFamily="34" charset="0"/>
                <a:cs typeface="Calibri" panose="020F0502020204030204" pitchFamily="34" charset="0"/>
              </a:rPr>
              <a:t>técnica asséptica, </a:t>
            </a:r>
            <a:r>
              <a:rPr lang="pt-BR" sz="1800" dirty="0">
                <a:solidFill>
                  <a:srgbClr val="002060"/>
                </a:solidFill>
                <a:latin typeface="Calibri" panose="020F0502020204030204" pitchFamily="34" charset="0"/>
                <a:cs typeface="Calibri" panose="020F0502020204030204" pitchFamily="34" charset="0"/>
              </a:rPr>
              <a:t>pois o preparo seguro de medicamentos é uma etapa crítica na prevenção de IPCSL.</a:t>
            </a:r>
          </a:p>
          <a:p>
            <a:pPr lvl="0" algn="just" defTabSz="457200">
              <a:spcBef>
                <a:spcPct val="20000"/>
              </a:spcBef>
              <a:buClrTx/>
              <a:defRPr/>
            </a:pPr>
            <a:r>
              <a:rPr lang="pt-BR" sz="1800" b="1" dirty="0">
                <a:solidFill>
                  <a:srgbClr val="002060"/>
                </a:solidFill>
                <a:latin typeface="Calibri" panose="020F0502020204030204" pitchFamily="34" charset="0"/>
                <a:cs typeface="Calibri" panose="020F0502020204030204" pitchFamily="34" charset="0"/>
              </a:rPr>
              <a:t>Atenção: </a:t>
            </a:r>
            <a:r>
              <a:rPr lang="pt-BR" sz="1800" dirty="0">
                <a:solidFill>
                  <a:srgbClr val="002060"/>
                </a:solidFill>
                <a:latin typeface="Calibri" panose="020F0502020204030204" pitchFamily="34" charset="0"/>
                <a:cs typeface="Calibri" panose="020F0502020204030204" pitchFamily="34" charset="0"/>
              </a:rPr>
              <a:t>Não há necessidade do uso de luva de procedimento durante o processo de preparo de medicação.</a:t>
            </a:r>
          </a:p>
        </p:txBody>
      </p:sp>
      <p:sp>
        <p:nvSpPr>
          <p:cNvPr id="4" name="CaixaDeTexto 3">
            <a:extLst>
              <a:ext uri="{FF2B5EF4-FFF2-40B4-BE49-F238E27FC236}">
                <a16:creationId xmlns:a16="http://schemas.microsoft.com/office/drawing/2014/main" id="{9FC694FE-10AE-375C-E42C-F1AF640BFA42}"/>
              </a:ext>
            </a:extLst>
          </p:cNvPr>
          <p:cNvSpPr txBox="1"/>
          <p:nvPr/>
        </p:nvSpPr>
        <p:spPr>
          <a:xfrm>
            <a:off x="244035" y="1160377"/>
            <a:ext cx="11345794" cy="1475404"/>
          </a:xfrm>
          <a:prstGeom prst="rect">
            <a:avLst/>
          </a:prstGeom>
          <a:noFill/>
        </p:spPr>
        <p:txBody>
          <a:bodyPr wrap="square">
            <a:spAutoFit/>
          </a:bodyPr>
          <a:lstStyle/>
          <a:p>
            <a:pPr algn="just">
              <a:lnSpc>
                <a:spcPct val="107000"/>
              </a:lnSpc>
              <a:spcAft>
                <a:spcPts val="800"/>
              </a:spcAft>
            </a:pPr>
            <a:r>
              <a:rPr lang="pt-BR"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Hoje você irá acompanhar o técnico de enfermagem no preparo de um antibiótico. Quais são os pontos a serem observados a partir do local onde irá preparar o medicamento? </a:t>
            </a:r>
          </a:p>
        </p:txBody>
      </p:sp>
    </p:spTree>
    <p:extLst>
      <p:ext uri="{BB962C8B-B14F-4D97-AF65-F5344CB8AC3E}">
        <p14:creationId xmlns:p14="http://schemas.microsoft.com/office/powerpoint/2010/main" val="150822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210D-1EF1-BE14-527A-BA0DD47FE845}"/>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6E36F848-F51A-97B7-0A15-85B9DD3CB1EB}"/>
              </a:ext>
            </a:extLst>
          </p:cNvPr>
          <p:cNvSpPr txBox="1"/>
          <p:nvPr/>
        </p:nvSpPr>
        <p:spPr>
          <a:xfrm>
            <a:off x="371968" y="1323741"/>
            <a:ext cx="10940902" cy="754694"/>
          </a:xfrm>
          <a:prstGeom prst="rect">
            <a:avLst/>
          </a:prstGeom>
          <a:noFill/>
        </p:spPr>
        <p:txBody>
          <a:bodyPr wrap="square">
            <a:spAutoFit/>
          </a:bodyPr>
          <a:lstStyle/>
          <a:p>
            <a:pPr algn="just">
              <a:lnSpc>
                <a:spcPct val="150000"/>
              </a:lnSpc>
              <a:spcAft>
                <a:spcPts val="800"/>
              </a:spcAft>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Imagem 4" descr="Texto&#10;&#10;O conteúdo gerado por IA pode estar incorreto.">
            <a:extLst>
              <a:ext uri="{FF2B5EF4-FFF2-40B4-BE49-F238E27FC236}">
                <a16:creationId xmlns:a16="http://schemas.microsoft.com/office/drawing/2014/main" id="{CAD785A8-B909-F80D-8628-F3225B92D606}"/>
              </a:ext>
            </a:extLst>
          </p:cNvPr>
          <p:cNvPicPr>
            <a:picLocks noChangeAspect="1"/>
          </p:cNvPicPr>
          <p:nvPr/>
        </p:nvPicPr>
        <p:blipFill>
          <a:blip r:embed="rId3"/>
          <a:stretch>
            <a:fillRect/>
          </a:stretch>
        </p:blipFill>
        <p:spPr>
          <a:xfrm>
            <a:off x="3163334" y="358588"/>
            <a:ext cx="6156686" cy="6152030"/>
          </a:xfrm>
          <a:prstGeom prst="rect">
            <a:avLst/>
          </a:prstGeom>
          <a:ln>
            <a:noFill/>
          </a:ln>
          <a:effectLst>
            <a:softEdge rad="112500"/>
          </a:effectLst>
        </p:spPr>
      </p:pic>
    </p:spTree>
    <p:extLst>
      <p:ext uri="{BB962C8B-B14F-4D97-AF65-F5344CB8AC3E}">
        <p14:creationId xmlns:p14="http://schemas.microsoft.com/office/powerpoint/2010/main" val="143252814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7595665d-dcec-4a93-a94d-ada035ade8e0">
      <Terms xmlns="http://schemas.microsoft.com/office/infopath/2007/PartnerControls"/>
    </lcf76f155ced4ddcb4097134ff3c332f>
    <TaxCatchAll xmlns="ba8db9e7-06ab-4fc3-8870-ae78930b596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DA25395DAD2818478FB24D5BA0BD8325" ma:contentTypeVersion="21" ma:contentTypeDescription="Crie um novo documento." ma:contentTypeScope="" ma:versionID="77a0d37213da7813333b2f6d6af18e22">
  <xsd:schema xmlns:xsd="http://www.w3.org/2001/XMLSchema" xmlns:xs="http://www.w3.org/2001/XMLSchema" xmlns:p="http://schemas.microsoft.com/office/2006/metadata/properties" xmlns:ns1="http://schemas.microsoft.com/sharepoint/v3" xmlns:ns2="7595665d-dcec-4a93-a94d-ada035ade8e0" xmlns:ns3="ba8db9e7-06ab-4fc3-8870-ae78930b596c" targetNamespace="http://schemas.microsoft.com/office/2006/metadata/properties" ma:root="true" ma:fieldsID="e17f5f95506a603a9ac0a417c5bd9c59" ns1:_="" ns2:_="" ns3:_="">
    <xsd:import namespace="http://schemas.microsoft.com/sharepoint/v3"/>
    <xsd:import namespace="7595665d-dcec-4a93-a94d-ada035ade8e0"/>
    <xsd:import namespace="ba8db9e7-06ab-4fc3-8870-ae78930b596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Propriedades da Política de Conformidade Unificada" ma:hidden="true" ma:internalName="_ip_UnifiedCompliancePolicyProperties">
      <xsd:simpleType>
        <xsd:restriction base="dms:Note"/>
      </xsd:simpleType>
    </xsd:element>
    <xsd:element name="_ip_UnifiedCompliancePolicyUIAction" ma:index="22" nillable="true" ma:displayName="Ação de Interface do Usuário da Política de Conformidade Unificada"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95665d-dcec-4a93-a94d-ada035ade8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Marcações de imagem" ma:readOnly="false" ma:fieldId="{5cf76f15-5ced-4ddc-b409-7134ff3c332f}" ma:taxonomyMulti="true" ma:sspId="af7ba5c7-e7e8-46ad-a5c3-76d2e405b1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8db9e7-06ab-4fc3-8870-ae78930b596c" elementFormDefault="qualified">
    <xsd:import namespace="http://schemas.microsoft.com/office/2006/documentManagement/types"/>
    <xsd:import namespace="http://schemas.microsoft.com/office/infopath/2007/PartnerControls"/>
    <xsd:element name="SharedWithUsers" ma:index="1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hes de Compartilhado Com" ma:internalName="SharedWithDetails" ma:readOnly="true">
      <xsd:simpleType>
        <xsd:restriction base="dms:Note">
          <xsd:maxLength value="255"/>
        </xsd:restriction>
      </xsd:simpleType>
    </xsd:element>
    <xsd:element name="TaxCatchAll" ma:index="25" nillable="true" ma:displayName="Taxonomy Catch All Column" ma:hidden="true" ma:list="{16b67270-77c6-4e53-9086-b260307a8d5e}" ma:internalName="TaxCatchAll" ma:showField="CatchAllData" ma:web="ba8db9e7-06ab-4fc3-8870-ae78930b59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FF0726-9FA0-442A-8C60-D3C2F53B691D}">
  <ds:schemaRefs>
    <ds:schemaRef ds:uri="http://schemas.microsoft.com/sharepoint/v3/contenttype/forms"/>
  </ds:schemaRefs>
</ds:datastoreItem>
</file>

<file path=customXml/itemProps2.xml><?xml version="1.0" encoding="utf-8"?>
<ds:datastoreItem xmlns:ds="http://schemas.openxmlformats.org/officeDocument/2006/customXml" ds:itemID="{C5BE8756-8DBA-43C3-BD15-5AF78A041C4B}">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ba8db9e7-06ab-4fc3-8870-ae78930b596c"/>
    <ds:schemaRef ds:uri="http://schemas.microsoft.com/sharepoint/v3"/>
    <ds:schemaRef ds:uri="http://schemas.microsoft.com/office/2006/metadata/properties"/>
    <ds:schemaRef ds:uri="7595665d-dcec-4a93-a94d-ada035ade8e0"/>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7134AB0C-52EA-47C2-93A5-B0B6232AB6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595665d-dcec-4a93-a94d-ada035ade8e0"/>
    <ds:schemaRef ds:uri="ba8db9e7-06ab-4fc3-8870-ae78930b59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810</TotalTime>
  <Words>2329</Words>
  <Application>Microsoft Office PowerPoint</Application>
  <PresentationFormat>Widescreen</PresentationFormat>
  <Paragraphs>231</Paragraphs>
  <Slides>32</Slides>
  <Notes>32</Notes>
  <HiddenSlides>0</HiddenSlides>
  <MMClips>0</MMClips>
  <ScaleCrop>false</ScaleCrop>
  <HeadingPairs>
    <vt:vector size="6" baseType="variant">
      <vt:variant>
        <vt:lpstr>Fontes usadas</vt:lpstr>
      </vt:variant>
      <vt:variant>
        <vt:i4>10</vt:i4>
      </vt:variant>
      <vt:variant>
        <vt:lpstr>Tema</vt:lpstr>
      </vt:variant>
      <vt:variant>
        <vt:i4>2</vt:i4>
      </vt:variant>
      <vt:variant>
        <vt:lpstr>Títulos de slides</vt:lpstr>
      </vt:variant>
      <vt:variant>
        <vt:i4>32</vt:i4>
      </vt:variant>
    </vt:vector>
  </HeadingPairs>
  <TitlesOfParts>
    <vt:vector size="44" baseType="lpstr">
      <vt:lpstr>Aptos</vt:lpstr>
      <vt:lpstr>Arial</vt:lpstr>
      <vt:lpstr>Berlin Sans FB</vt:lpstr>
      <vt:lpstr>Calibri</vt:lpstr>
      <vt:lpstr>Georgia</vt:lpstr>
      <vt:lpstr>Miriam Fixed</vt:lpstr>
      <vt:lpstr>Roboto</vt:lpstr>
      <vt:lpstr>Segoe UI</vt:lpstr>
      <vt:lpstr>Times New Roman</vt:lpstr>
      <vt:lpstr>Wingdings</vt:lpstr>
      <vt:lpstr>Office Theme</vt:lpstr>
      <vt:lpstr>Tema do Office</vt:lpstr>
      <vt:lpstr>SAP - Adulto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Vamos higienizar as mãos?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Colaborativa Brasil Saúde em Nossas Mãos</dc:title>
  <dc:creator>Juliana Fernandes da Silva</dc:creator>
  <cp:lastModifiedBy>Cristiana Martins Prandini</cp:lastModifiedBy>
  <cp:revision>481</cp:revision>
  <cp:lastPrinted>2024-08-27T12:28:08Z</cp:lastPrinted>
  <dcterms:created xsi:type="dcterms:W3CDTF">2022-03-11T11:21:25Z</dcterms:created>
  <dcterms:modified xsi:type="dcterms:W3CDTF">2026-04-01T17:30:11Z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2022-03-11T00:00:00Z</vt:filetime>
  </property>
  <property fmtid="{D5CDD505-2E9C-101B-9397-08002B2CF9AE}" pid="3" name="Creator">
    <vt:lpwstr>PDFium</vt:lpwstr>
  </property>
  <property fmtid="{D5CDD505-2E9C-101B-9397-08002B2CF9AE}" pid="4" name="LastSaved">
    <vt:filetime>2022-03-11T00:00:00Z</vt:filetime>
  </property>
  <property fmtid="{D5CDD505-2E9C-101B-9397-08002B2CF9AE}" pid="5" name="ContentTypeId">
    <vt:lpwstr>0x010100DA25395DAD2818478FB24D5BA0BD8325</vt:lpwstr>
  </property>
  <property fmtid="{D5CDD505-2E9C-101B-9397-08002B2CF9AE}" pid="6" name="MediaServiceImageTags">
    <vt:lpwstr/>
  </property>
</Properties>
</file>