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82" r:id="rId5"/>
    <p:sldId id="283" r:id="rId6"/>
    <p:sldId id="280" r:id="rId7"/>
    <p:sldId id="281" r:id="rId8"/>
    <p:sldId id="256" r:id="rId9"/>
    <p:sldId id="276" r:id="rId10"/>
    <p:sldId id="278" r:id="rId11"/>
    <p:sldId id="279" r:id="rId12"/>
    <p:sldId id="257" r:id="rId13"/>
    <p:sldId id="277" r:id="rId14"/>
  </p:sldIdLst>
  <p:sldSz cx="9144000" cy="6858000" type="screen4x3"/>
  <p:notesSz cx="6858000" cy="96869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4A7DA6-FEFE-6CA6-4176-F3FA42915743}" v="4" dt="2024-04-08T12:43:22.9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ia.lopes@bp.org.br" userId="S::urn:spo:guest#andreia.lopes@bp.org.br::" providerId="AD" clId="Web-{134A7DA6-FEFE-6CA6-4176-F3FA42915743}"/>
    <pc:docChg chg="modSld">
      <pc:chgData name="andreia.lopes@bp.org.br" userId="S::urn:spo:guest#andreia.lopes@bp.org.br::" providerId="AD" clId="Web-{134A7DA6-FEFE-6CA6-4176-F3FA42915743}" dt="2024-04-08T12:43:22.944" v="3"/>
      <pc:docMkLst>
        <pc:docMk/>
      </pc:docMkLst>
      <pc:sldChg chg="modSp">
        <pc:chgData name="andreia.lopes@bp.org.br" userId="S::urn:spo:guest#andreia.lopes@bp.org.br::" providerId="AD" clId="Web-{134A7DA6-FEFE-6CA6-4176-F3FA42915743}" dt="2024-04-08T12:43:22.944" v="3"/>
        <pc:sldMkLst>
          <pc:docMk/>
          <pc:sldMk cId="40763612" sldId="277"/>
        </pc:sldMkLst>
        <pc:spChg chg="mod">
          <ac:chgData name="andreia.lopes@bp.org.br" userId="S::urn:spo:guest#andreia.lopes@bp.org.br::" providerId="AD" clId="Web-{134A7DA6-FEFE-6CA6-4176-F3FA42915743}" dt="2024-04-08T12:43:22.944" v="3"/>
          <ac:spMkLst>
            <pc:docMk/>
            <pc:sldMk cId="40763612" sldId="277"/>
            <ac:spMk id="6" creationId="{00000000-0000-0000-0000-000000000000}"/>
          </ac:spMkLst>
        </pc:spChg>
      </pc:sldChg>
      <pc:sldChg chg="modSp">
        <pc:chgData name="andreia.lopes@bp.org.br" userId="S::urn:spo:guest#andreia.lopes@bp.org.br::" providerId="AD" clId="Web-{134A7DA6-FEFE-6CA6-4176-F3FA42915743}" dt="2024-04-08T12:43:03.693" v="2" actId="20577"/>
        <pc:sldMkLst>
          <pc:docMk/>
          <pc:sldMk cId="2637902251" sldId="281"/>
        </pc:sldMkLst>
        <pc:spChg chg="mod">
          <ac:chgData name="andreia.lopes@bp.org.br" userId="S::urn:spo:guest#andreia.lopes@bp.org.br::" providerId="AD" clId="Web-{134A7DA6-FEFE-6CA6-4176-F3FA42915743}" dt="2024-04-08T12:43:03.693" v="2" actId="20577"/>
          <ac:spMkLst>
            <pc:docMk/>
            <pc:sldMk cId="2637902251" sldId="281"/>
            <ac:spMk id="5" creationId="{00000000-0000-0000-0000-000000000000}"/>
          </ac:spMkLst>
        </pc:spChg>
        <pc:spChg chg="mod">
          <ac:chgData name="andreia.lopes@bp.org.br" userId="S::urn:spo:guest#andreia.lopes@bp.org.br::" providerId="AD" clId="Web-{134A7DA6-FEFE-6CA6-4176-F3FA42915743}" dt="2024-04-08T12:42:55.521" v="0" actId="20577"/>
          <ac:spMkLst>
            <pc:docMk/>
            <pc:sldMk cId="2637902251" sldId="281"/>
            <ac:spMk id="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22B8E-2DB4-4D39-BE4B-8EB0DA6914CB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200898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200898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AF0F9-B3EF-4CBE-854A-49676B9A6E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36639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C8FAF-076D-49B5-BE28-812322977251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08063" y="727075"/>
            <a:ext cx="4841875" cy="363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601290"/>
            <a:ext cx="5486400" cy="43591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200898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200898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2FD40-DB41-48DB-BAAA-88698ECC61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18568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4283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5069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EE28-E112-4F20-B7A0-B7744C8D50B4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3C1D-1841-4FC3-91AC-F8164F3327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72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EE28-E112-4F20-B7A0-B7744C8D50B4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3C1D-1841-4FC3-91AC-F8164F3327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0854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EE28-E112-4F20-B7A0-B7744C8D50B4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3C1D-1841-4FC3-91AC-F8164F3327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855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EE28-E112-4F20-B7A0-B7744C8D50B4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3C1D-1841-4FC3-91AC-F8164F3327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2882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EE28-E112-4F20-B7A0-B7744C8D50B4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3C1D-1841-4FC3-91AC-F8164F3327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2192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EE28-E112-4F20-B7A0-B7744C8D50B4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3C1D-1841-4FC3-91AC-F8164F3327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7776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EE28-E112-4F20-B7A0-B7744C8D50B4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3C1D-1841-4FC3-91AC-F8164F3327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2333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EE28-E112-4F20-B7A0-B7744C8D50B4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3C1D-1841-4FC3-91AC-F8164F3327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0047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EE28-E112-4F20-B7A0-B7744C8D50B4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3C1D-1841-4FC3-91AC-F8164F3327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655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EE28-E112-4F20-B7A0-B7744C8D50B4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3C1D-1841-4FC3-91AC-F8164F3327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5738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EE28-E112-4F20-B7A0-B7744C8D50B4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3C1D-1841-4FC3-91AC-F8164F3327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9268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5EE28-E112-4F20-B7A0-B7744C8D50B4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43C1D-1841-4FC3-91AC-F8164F3327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867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36512" y="0"/>
            <a:ext cx="9180512" cy="908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i="0" u="none" strike="noStrike" kern="12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VERIFICAR DIARIAMENTE A NECESSIDADE DE MANTER O CATETER VESICAL </a:t>
            </a:r>
            <a:endParaRPr lang="pt-B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539288"/>
              </p:ext>
            </p:extLst>
          </p:nvPr>
        </p:nvGraphicFramePr>
        <p:xfrm>
          <a:off x="287524" y="1419166"/>
          <a:ext cx="8568952" cy="4818146"/>
        </p:xfrm>
        <a:graphic>
          <a:graphicData uri="http://schemas.openxmlformats.org/drawingml/2006/table">
            <a:tbl>
              <a:tblPr/>
              <a:tblGrid>
                <a:gridCol w="8568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43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USO APROPRIADO - MANTER O</a:t>
                      </a:r>
                      <a:r>
                        <a:rPr lang="pt-BR" sz="3200" b="1" i="0" u="none" strike="noStrike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CVD</a:t>
                      </a:r>
                      <a:endParaRPr lang="pt-BR" sz="3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8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pt-BR" sz="2000" dirty="0">
                          <a:effectLst/>
                        </a:rPr>
                        <a:t>Necessidade de rigoroso controle do débito urinário (paciente grave, infusão continua de Magnésio, droga vasoativa </a:t>
                      </a:r>
                      <a:r>
                        <a:rPr lang="pt-BR" sz="2000" dirty="0" err="1">
                          <a:effectLst/>
                        </a:rPr>
                        <a:t>etc</a:t>
                      </a:r>
                      <a:r>
                        <a:rPr lang="pt-BR" sz="2000" dirty="0">
                          <a:effectLst/>
                        </a:rPr>
                        <a:t>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1385181"/>
                  </a:ext>
                </a:extLst>
              </a:tr>
              <a:tr h="446828">
                <a:tc>
                  <a:txBody>
                    <a:bodyPr/>
                    <a:lstStyle/>
                    <a:p>
                      <a:pPr marL="0" indent="0" rtl="0">
                        <a:buNone/>
                      </a:pPr>
                      <a:r>
                        <a:rPr lang="pt-BR" sz="2000" dirty="0">
                          <a:effectLst/>
                        </a:rPr>
                        <a:t>2. Presença de enxerto ou lesão de pele, na região sacral, glútea ou perineal em paciente incontinente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828">
                <a:tc>
                  <a:txBody>
                    <a:bodyPr/>
                    <a:lstStyle/>
                    <a:p>
                      <a:pPr marL="0" indent="0" rtl="0">
                        <a:buNone/>
                      </a:pPr>
                      <a:r>
                        <a:rPr lang="pt-BR" sz="2000" dirty="0">
                          <a:effectLst/>
                        </a:rPr>
                        <a:t>3. Retenção urinária crônica, sem condições de cateterismo de alívio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835775"/>
                  </a:ext>
                </a:extLst>
              </a:tr>
              <a:tr h="446828">
                <a:tc>
                  <a:txBody>
                    <a:bodyPr/>
                    <a:lstStyle/>
                    <a:p>
                      <a:pPr marL="0" indent="0" rtl="0">
                        <a:buNone/>
                      </a:pPr>
                      <a:r>
                        <a:rPr lang="pt-BR" sz="2000" dirty="0">
                          <a:effectLst/>
                        </a:rPr>
                        <a:t>4. Retenção urinária aguda ou obstrução urinária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8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effectLst/>
                        </a:rPr>
                        <a:t>5. Proporcionar conforto em pacientes em final de vida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215398"/>
                  </a:ext>
                </a:extLst>
              </a:tr>
              <a:tr h="4468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effectLst/>
                        </a:rPr>
                        <a:t>6. Paciente necessitando de prolongada imobilização (tórax instável, lesão vertebral, fratura pélvica, </a:t>
                      </a:r>
                      <a:r>
                        <a:rPr lang="pt-BR" sz="2000" dirty="0" err="1">
                          <a:effectLst/>
                        </a:rPr>
                        <a:t>etc</a:t>
                      </a:r>
                      <a:r>
                        <a:rPr lang="pt-BR" sz="2000" dirty="0">
                          <a:effectLst/>
                        </a:rPr>
                        <a:t>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750487"/>
                  </a:ext>
                </a:extLst>
              </a:tr>
              <a:tr h="4468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effectLst/>
                        </a:rPr>
                        <a:t>7. Necessidade de irrigação vesical por hematúria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8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effectLst/>
                        </a:rPr>
                        <a:t>8. Cateter inserido por urologista ou paciente sob cuidados de um urologista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effectLst/>
                        </a:rPr>
                        <a:t>9.Pós operatório de cirurgia urológica, ginecológica ou pélvica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tângulo de cantos arredondados 2"/>
          <p:cNvSpPr/>
          <p:nvPr/>
        </p:nvSpPr>
        <p:spPr>
          <a:xfrm>
            <a:off x="8255535" y="876697"/>
            <a:ext cx="899592" cy="11744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72828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FIXAÇÃO DE CATETER VESICAL DE DEMORA</a:t>
            </a:r>
            <a:endParaRPr lang="pt-BR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80516" y="1196752"/>
            <a:ext cx="8924088" cy="129614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</a:rPr>
              <a:t>Manter o cateter fixado ao corpo do paciente</a:t>
            </a:r>
          </a:p>
          <a:p>
            <a:r>
              <a:rPr lang="pt-BR" b="1" dirty="0">
                <a:solidFill>
                  <a:schemeClr val="tx1"/>
                </a:solidFill>
              </a:rPr>
              <a:t>Impedir tração acidental e movimentação excessiva do cateter que causa dor, trauma na uretra e entrada de deslocamento de micro-organismo da região intima para o sistema urinário do paciente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102884" y="2780928"/>
            <a:ext cx="8901720" cy="158417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b="1" dirty="0">
                <a:solidFill>
                  <a:srgbClr val="000000"/>
                </a:solidFill>
              </a:rPr>
              <a:t>Utilizar um fixador adequado que segure o cateter, não lese a pele e mucosa do paciente</a:t>
            </a:r>
          </a:p>
          <a:p>
            <a:r>
              <a:rPr lang="pt-BR" b="1" dirty="0">
                <a:solidFill>
                  <a:srgbClr val="000000"/>
                </a:solidFill>
              </a:rPr>
              <a:t>Rodiziar a fixação diariamente para evitar lesão na genitália </a:t>
            </a:r>
          </a:p>
          <a:p>
            <a:r>
              <a:rPr lang="pt-BR" b="1" dirty="0">
                <a:solidFill>
                  <a:srgbClr val="000000"/>
                </a:solidFill>
              </a:rPr>
              <a:t>Avaliar fixação sempre antes e após mudança de decúbito</a:t>
            </a:r>
          </a:p>
          <a:p>
            <a:r>
              <a:rPr lang="pt-BR" b="1" dirty="0">
                <a:solidFill>
                  <a:srgbClr val="000000"/>
                </a:solidFill>
              </a:rPr>
              <a:t>Esvaziar a bolsa antes de transferências ou se o paciente for deambular (peso = tração)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80734" y="2564904"/>
            <a:ext cx="1800200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</a:rPr>
              <a:t>COMO FAZER?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102884" y="4509120"/>
            <a:ext cx="8901720" cy="223224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</a:rPr>
              <a:t>Deixar o cateter vesical sem fixação</a:t>
            </a:r>
          </a:p>
          <a:p>
            <a:r>
              <a:rPr lang="pt-BR" b="1" dirty="0">
                <a:solidFill>
                  <a:schemeClr val="tx1"/>
                </a:solidFill>
              </a:rPr>
              <a:t>Fixar cateter esticado ou dobrado</a:t>
            </a:r>
          </a:p>
          <a:p>
            <a:r>
              <a:rPr lang="pt-BR" b="1" dirty="0">
                <a:solidFill>
                  <a:schemeClr val="tx1"/>
                </a:solidFill>
              </a:rPr>
              <a:t>Manter o cateter fixo no mesmo local por mais que 1 dia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5384" y="944724"/>
            <a:ext cx="2170351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</a:rPr>
              <a:t>POR QUE FAZER?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99286" y="4365104"/>
            <a:ext cx="3536610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</a:rPr>
              <a:t>O QUE NÃO DEVEMOS FAZER?</a:t>
            </a:r>
          </a:p>
        </p:txBody>
      </p:sp>
    </p:spTree>
    <p:extLst>
      <p:ext uri="{BB962C8B-B14F-4D97-AF65-F5344CB8AC3E}">
        <p14:creationId xmlns:p14="http://schemas.microsoft.com/office/powerpoint/2010/main" val="40763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i="0" u="none" strike="noStrike" kern="12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VERIFICAR DIARIAMENTE A NECESSIDADE DE MANTER O CATETER VESICAL </a:t>
            </a:r>
            <a:endParaRPr lang="pt-B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80516" y="1124744"/>
            <a:ext cx="8924088" cy="115212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</a:rPr>
              <a:t>Para retirar precocemente cateteres com usos inapropriados e reduzir o risco de ITU. </a:t>
            </a:r>
          </a:p>
          <a:p>
            <a:r>
              <a:rPr lang="pt-BR" b="1" dirty="0">
                <a:solidFill>
                  <a:schemeClr val="tx1"/>
                </a:solidFill>
              </a:rPr>
              <a:t>O risco diário de </a:t>
            </a:r>
            <a:r>
              <a:rPr lang="pt-BR" b="1" dirty="0" err="1">
                <a:solidFill>
                  <a:schemeClr val="tx1"/>
                </a:solidFill>
              </a:rPr>
              <a:t>bacteriúria</a:t>
            </a:r>
            <a:r>
              <a:rPr lang="pt-BR" b="1" dirty="0">
                <a:solidFill>
                  <a:schemeClr val="tx1"/>
                </a:solidFill>
              </a:rPr>
              <a:t> em pacientes usando CVD é de 3 a 7%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102884" y="2492896"/>
            <a:ext cx="8901720" cy="18002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</a:rPr>
              <a:t>O enfermeiro deve avaliar diariamente todos os pacientes em uso de CVD e solicitar à equipe médica a remoção daqueles sem indicação apropriada.</a:t>
            </a:r>
          </a:p>
          <a:p>
            <a:r>
              <a:rPr lang="pt-BR" sz="1800" b="1" i="0" u="none" strike="noStrike" noProof="0" dirty="0">
                <a:solidFill>
                  <a:schemeClr val="tx1"/>
                </a:solidFill>
                <a:effectLst/>
                <a:latin typeface="+mn-lt"/>
              </a:rPr>
              <a:t>Registrar diariamente no prontuário do paciente a motivo clínico para manutenção da utilização do cateter 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80734" y="2348880"/>
            <a:ext cx="1800200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</a:rPr>
              <a:t>COMO FAZER?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102884" y="4509120"/>
            <a:ext cx="8901720" cy="223224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800" b="1" i="0" u="none" strike="noStrike" noProof="0" dirty="0">
                <a:solidFill>
                  <a:srgbClr val="000000"/>
                </a:solidFill>
                <a:effectLst/>
                <a:latin typeface="+mn-lt"/>
              </a:rPr>
              <a:t>Deixar de considerar as alternativas com utilização de </a:t>
            </a:r>
            <a:r>
              <a:rPr lang="pt-BR" sz="1800" b="1" i="0" u="none" strike="noStrike" noProof="0" dirty="0" err="1">
                <a:solidFill>
                  <a:srgbClr val="000000"/>
                </a:solidFill>
                <a:effectLst/>
                <a:latin typeface="+mn-lt"/>
              </a:rPr>
              <a:t>uripem</a:t>
            </a:r>
            <a:r>
              <a:rPr lang="pt-BR" sz="1800" b="1" i="0" u="none" strike="noStrike" noProof="0" dirty="0">
                <a:solidFill>
                  <a:srgbClr val="000000"/>
                </a:solidFill>
                <a:effectLst/>
                <a:latin typeface="+mn-lt"/>
              </a:rPr>
              <a:t>, pesagem de fralda e cateterismo de alivio para manter o CVD.</a:t>
            </a:r>
          </a:p>
          <a:p>
            <a:r>
              <a:rPr lang="pt-BR" sz="1800" b="1" dirty="0">
                <a:effectLst/>
              </a:rPr>
              <a:t>Deixar de verificar em até 24h </a:t>
            </a:r>
            <a:r>
              <a:rPr lang="pt-BR" b="1" dirty="0"/>
              <a:t>a possibilidade de retirada do cateter vesical de demora dos pacientes em p</a:t>
            </a:r>
            <a:r>
              <a:rPr lang="pt-BR" sz="1800" b="1" dirty="0">
                <a:effectLst/>
              </a:rPr>
              <a:t>ós operatórios de cirurgias gerais.</a:t>
            </a:r>
          </a:p>
          <a:p>
            <a:r>
              <a:rPr lang="pt-BR" b="1" dirty="0">
                <a:solidFill>
                  <a:schemeClr val="tx1"/>
                </a:solidFill>
              </a:rPr>
              <a:t>Manter o paciente usando CVD sem indicação apropriada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5384" y="944724"/>
            <a:ext cx="2170351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</a:rPr>
              <a:t>POR QUE FAZER?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99286" y="4365104"/>
            <a:ext cx="3536610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</a:rPr>
              <a:t>O QUE NÃO DEVEMOS FAZER?</a:t>
            </a:r>
          </a:p>
        </p:txBody>
      </p:sp>
    </p:spTree>
    <p:extLst>
      <p:ext uri="{BB962C8B-B14F-4D97-AF65-F5344CB8AC3E}">
        <p14:creationId xmlns:p14="http://schemas.microsoft.com/office/powerpoint/2010/main" val="2553598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779"/>
            <a:ext cx="9144000" cy="62388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-36512" y="0"/>
            <a:ext cx="9180512" cy="908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/>
            <a:r>
              <a:rPr lang="pt-BR" sz="3200" b="1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Executar a técnica correta durante manipulação do sistema de drenagem</a:t>
            </a:r>
            <a:r>
              <a:rPr lang="en-US" sz="32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​ </a:t>
            </a:r>
            <a:r>
              <a:rPr lang="pt-BR" sz="3200" b="1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(Desprezar diurese)</a:t>
            </a:r>
            <a:r>
              <a:rPr lang="en-US" sz="32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​</a:t>
            </a:r>
            <a:endParaRPr lang="pt-BR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8244408" y="866969"/>
            <a:ext cx="899592" cy="11744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pic>
        <p:nvPicPr>
          <p:cNvPr id="7" name="Picture 4" descr="Pin on NOSSOS SERVIÇOS">
            <a:extLst>
              <a:ext uri="{FF2B5EF4-FFF2-40B4-BE49-F238E27FC236}">
                <a16:creationId xmlns:a16="http://schemas.microsoft.com/office/drawing/2014/main" id="{5ABC0820-9154-CA8D-14E7-83BB0D5DA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44406"/>
            <a:ext cx="1452546" cy="145254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868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36512" y="0"/>
            <a:ext cx="9180512" cy="908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/>
            <a:r>
              <a:rPr lang="pt-BR" sz="3200" b="1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Executar a técnica correta durante manipulação do sistema de drenagem</a:t>
            </a:r>
            <a:r>
              <a:rPr lang="en-US" sz="32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​ </a:t>
            </a:r>
            <a:r>
              <a:rPr lang="pt-BR" sz="3200" b="1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(Desprezar diurese)</a:t>
            </a:r>
            <a:r>
              <a:rPr lang="en-US" sz="32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​</a:t>
            </a:r>
            <a:endParaRPr lang="pt-BR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80516" y="1196752"/>
            <a:ext cx="8924088" cy="9087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500" b="1" dirty="0">
                <a:solidFill>
                  <a:schemeClr val="tx1"/>
                </a:solidFill>
              </a:rPr>
              <a:t>Remoção do debito de urina acumulado de forma segura </a:t>
            </a:r>
          </a:p>
          <a:p>
            <a:r>
              <a:rPr lang="pt-BR" sz="1500" b="1" dirty="0">
                <a:solidFill>
                  <a:schemeClr val="tx1"/>
                </a:solidFill>
              </a:rPr>
              <a:t>Fazer medida exata do volume de diurese (recipiente graduado)</a:t>
            </a:r>
          </a:p>
          <a:p>
            <a:r>
              <a:rPr lang="pt-BR" sz="1500" b="1" dirty="0">
                <a:solidFill>
                  <a:schemeClr val="tx1"/>
                </a:solidFill>
              </a:rPr>
              <a:t>Evitar tração e/ou perda do cateter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102884" y="2348880"/>
            <a:ext cx="8901720" cy="225963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endParaRPr lang="pt-BR" sz="1500" b="1" dirty="0">
              <a:solidFill>
                <a:schemeClr val="tx1"/>
              </a:solidFill>
            </a:endParaRPr>
          </a:p>
          <a:p>
            <a:endParaRPr lang="pt-BR" sz="1500" b="1" dirty="0">
              <a:solidFill>
                <a:schemeClr val="tx1"/>
              </a:solidFill>
            </a:endParaRPr>
          </a:p>
          <a:p>
            <a:r>
              <a:rPr lang="pt-BR" sz="1500" b="1" dirty="0">
                <a:solidFill>
                  <a:schemeClr val="tx1"/>
                </a:solidFill>
              </a:rPr>
              <a:t>Esvaziar a bolsa coletora antes que o volume exceda os 2/3 de sua capacidade </a:t>
            </a:r>
            <a:r>
              <a:rPr lang="pt-BR" sz="1500" b="0" i="0" u="none" strike="noStrike" noProof="0" dirty="0">
                <a:solidFill>
                  <a:srgbClr val="0070C0"/>
                </a:solidFill>
                <a:effectLst/>
                <a:latin typeface="+mn-lt"/>
              </a:rPr>
              <a:t> </a:t>
            </a:r>
            <a:r>
              <a:rPr lang="pt-BR" sz="1500" b="0" i="0" u="none" strike="noStrike" noProof="0" dirty="0">
                <a:solidFill>
                  <a:schemeClr val="tx1"/>
                </a:solidFill>
                <a:effectLst/>
                <a:latin typeface="+mn-lt"/>
              </a:rPr>
              <a:t>ou pelo menos a cada 6h (considerar o que acontecer primeiro</a:t>
            </a:r>
            <a:r>
              <a:rPr lang="pt-BR" sz="1500" dirty="0">
                <a:solidFill>
                  <a:schemeClr val="tx1"/>
                </a:solidFill>
              </a:rPr>
              <a:t> </a:t>
            </a:r>
            <a:endParaRPr lang="pt-BR" sz="1500" b="1" dirty="0">
              <a:solidFill>
                <a:schemeClr val="tx1"/>
              </a:solidFill>
            </a:endParaRPr>
          </a:p>
          <a:p>
            <a:r>
              <a:rPr lang="pt-BR" sz="1500" b="1" dirty="0">
                <a:solidFill>
                  <a:schemeClr val="tx1"/>
                </a:solidFill>
              </a:rPr>
              <a:t>Higienizar as mãos antes e depois de manipular o cateter e a bolsa coletora</a:t>
            </a:r>
            <a:endParaRPr lang="pt-BR" sz="1500" b="1" dirty="0">
              <a:solidFill>
                <a:schemeClr val="tx1"/>
              </a:solidFill>
              <a:ea typeface="Calibri"/>
              <a:cs typeface="Calibri"/>
            </a:endParaRPr>
          </a:p>
          <a:p>
            <a:r>
              <a:rPr lang="pt-BR" sz="1500" b="1" dirty="0">
                <a:solidFill>
                  <a:schemeClr val="tx1"/>
                </a:solidFill>
              </a:rPr>
              <a:t>Utilizar EPI (luvas, óculos e máscara)</a:t>
            </a:r>
            <a:endParaRPr lang="pt-BR" sz="1500" b="1" dirty="0">
              <a:solidFill>
                <a:schemeClr val="tx1"/>
              </a:solidFill>
              <a:ea typeface="Calibri"/>
              <a:cs typeface="Calibri"/>
            </a:endParaRPr>
          </a:p>
          <a:p>
            <a:pPr defTabSz="914385" fontAlgn="b">
              <a:defRPr/>
            </a:pPr>
            <a:r>
              <a:rPr lang="pt-BR" sz="1500" b="0" i="0" u="none" strike="noStrike" noProof="0" dirty="0">
                <a:solidFill>
                  <a:schemeClr val="tx1"/>
                </a:solidFill>
                <a:effectLst/>
                <a:latin typeface="+mn-lt"/>
              </a:rPr>
              <a:t>Utilizar um recipiente coletor individual apenas para desprezar a urina, evitando</a:t>
            </a:r>
            <a:r>
              <a:rPr lang="pt-BR" sz="1500" dirty="0">
                <a:solidFill>
                  <a:schemeClr val="tx1"/>
                </a:solidFill>
              </a:rPr>
              <a:t> </a:t>
            </a:r>
            <a:r>
              <a:rPr lang="pt-BR" sz="1500" b="0" i="0" u="none" strike="noStrike" noProof="0" dirty="0">
                <a:solidFill>
                  <a:schemeClr val="tx1"/>
                </a:solidFill>
                <a:effectLst/>
                <a:latin typeface="+mn-lt"/>
              </a:rPr>
              <a:t> o contato do bico de drenagem com o recipiente</a:t>
            </a:r>
            <a:endParaRPr lang="pt-BR" sz="1500" b="0" i="0" u="none" strike="noStrike" noProof="0" dirty="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r>
              <a:rPr lang="pt-BR" sz="1500" b="1" dirty="0">
                <a:solidFill>
                  <a:schemeClr val="tx1"/>
                </a:solidFill>
              </a:rPr>
              <a:t>Manter a bolsa de drenagem abaixo do nível da bexiga, longe do chão e de superfícies possivelmente contaminadas como pedal e rodas da cama</a:t>
            </a:r>
            <a:endParaRPr lang="pt-BR" sz="1500" b="1" dirty="0">
              <a:solidFill>
                <a:schemeClr val="tx1"/>
              </a:solidFill>
              <a:ea typeface="Calibri"/>
              <a:cs typeface="Calibri"/>
            </a:endParaRPr>
          </a:p>
          <a:p>
            <a:r>
              <a:rPr lang="pt-BR" sz="1500" b="0" i="0" u="none" strike="noStrike" noProof="0" dirty="0">
                <a:solidFill>
                  <a:schemeClr val="tx1"/>
                </a:solidFill>
                <a:effectLst/>
                <a:latin typeface="+mn-lt"/>
              </a:rPr>
              <a:t>Manter o fluxo de urina livre evitando dobras e acotovelamentos do sistema de drenagem</a:t>
            </a:r>
            <a:r>
              <a:rPr lang="pt-BR" sz="1500" b="0" i="0" u="none" strike="noStrike" noProof="0" dirty="0">
                <a:solidFill>
                  <a:schemeClr val="accent1"/>
                </a:solidFill>
                <a:effectLst/>
                <a:latin typeface="+mn-lt"/>
              </a:rPr>
              <a:t> </a:t>
            </a:r>
            <a:endParaRPr lang="pt-BR" sz="1500" b="0" i="0" u="none" strike="noStrike" noProof="0" dirty="0">
              <a:solidFill>
                <a:schemeClr val="accent1"/>
              </a:solidFill>
              <a:effectLst/>
              <a:latin typeface="+mn-lt"/>
              <a:ea typeface="Calibri"/>
              <a:cs typeface="Calibri"/>
            </a:endParaRPr>
          </a:p>
          <a:p>
            <a:endParaRPr lang="pt-BR" sz="1500" b="1" dirty="0">
              <a:solidFill>
                <a:schemeClr val="tx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80734" y="2204864"/>
            <a:ext cx="1800200" cy="3600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500" b="1" dirty="0">
                <a:solidFill>
                  <a:schemeClr val="tx1"/>
                </a:solidFill>
              </a:rPr>
              <a:t>COMO FAZER?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102884" y="5085184"/>
            <a:ext cx="8901720" cy="172819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endParaRPr lang="pt-BR" sz="1500" b="1" dirty="0">
              <a:solidFill>
                <a:schemeClr val="tx1"/>
              </a:solidFill>
            </a:endParaRPr>
          </a:p>
          <a:p>
            <a:r>
              <a:rPr lang="pt-BR" sz="1500" b="1" dirty="0">
                <a:solidFill>
                  <a:schemeClr val="tx1"/>
                </a:solidFill>
              </a:rPr>
              <a:t>Encostar o bico de drenagem da bolsa coletora no recipiente superfícies possivelmente contaminadas Utilizar o mesmo recipiente para esvaziar a bolsa de dois ou mais pacientes. </a:t>
            </a:r>
          </a:p>
          <a:p>
            <a:r>
              <a:rPr lang="pt-BR" sz="1500" b="1" dirty="0">
                <a:solidFill>
                  <a:schemeClr val="tx1"/>
                </a:solidFill>
              </a:rPr>
              <a:t>Utilizar recipiente sujo e/ou que tenha sido utilizado para desprezar outras secreções.</a:t>
            </a:r>
          </a:p>
          <a:p>
            <a:r>
              <a:rPr lang="pt-BR" sz="1500" b="1" dirty="0">
                <a:solidFill>
                  <a:schemeClr val="tx1"/>
                </a:solidFill>
              </a:rPr>
              <a:t>Permitir que a bolsa fique com a diurese acumulada por um período &gt; 6horas ou excessivamente cheia (&gt;2/3 ou  1.300 ml numa bolsa de 2.000ml)</a:t>
            </a:r>
          </a:p>
          <a:p>
            <a:r>
              <a:rPr lang="pt-BR" sz="1500" b="0" i="0" u="none" strike="noStrike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Manter cateter vesical sem fixação ou com fixação inadequada, propiciando movimentação e tração do cateter</a:t>
            </a:r>
            <a:endParaRPr lang="pt-BR" sz="1500" b="0" i="0" u="none" strike="noStrike" kern="1200" noProof="0" dirty="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r>
              <a:rPr lang="pt-BR" sz="1500" b="0" i="0" u="none" strike="noStrike" noProof="0" dirty="0">
                <a:solidFill>
                  <a:schemeClr val="tx1"/>
                </a:solidFill>
                <a:effectLst/>
                <a:latin typeface="+mn-lt"/>
              </a:rPr>
              <a:t>Manter o fluxo de urina obstruído ( dobras, acotovelamentos do sistema de drenagem ou outras causas)</a:t>
            </a:r>
            <a:endParaRPr lang="pt-BR" sz="1500" b="0" i="0" u="none" strike="noStrike" noProof="0" dirty="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endParaRPr lang="pt-BR" sz="1500" b="0" i="0" u="none" strike="noStrike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25384" y="908720"/>
            <a:ext cx="2170351" cy="36003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500" b="1" dirty="0">
                <a:solidFill>
                  <a:schemeClr val="tx1"/>
                </a:solidFill>
              </a:rPr>
              <a:t>POR QUE FAZER?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99286" y="4797152"/>
            <a:ext cx="3536610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500" b="1" dirty="0">
                <a:solidFill>
                  <a:schemeClr val="tx1"/>
                </a:solidFill>
              </a:rPr>
              <a:t>O QUE NÃO DEVEMOS FAZER?</a:t>
            </a:r>
          </a:p>
        </p:txBody>
      </p:sp>
    </p:spTree>
    <p:extLst>
      <p:ext uri="{BB962C8B-B14F-4D97-AF65-F5344CB8AC3E}">
        <p14:creationId xmlns:p14="http://schemas.microsoft.com/office/powerpoint/2010/main" val="2637902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 rotWithShape="1">
          <a:blip r:embed="rId2"/>
          <a:srcRect l="164" t="19830" r="2330" b="11005"/>
          <a:stretch/>
        </p:blipFill>
        <p:spPr bwMode="auto">
          <a:xfrm>
            <a:off x="0" y="620688"/>
            <a:ext cx="9144000" cy="6237312"/>
          </a:xfrm>
          <a:prstGeom prst="rect">
            <a:avLst/>
          </a:prstGeom>
          <a:ln w="254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tângulo 1"/>
          <p:cNvSpPr/>
          <p:nvPr/>
        </p:nvSpPr>
        <p:spPr>
          <a:xfrm>
            <a:off x="-36512" y="0"/>
            <a:ext cx="9180512" cy="908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Tahoma" panose="020B0604030504040204" pitchFamily="34" charset="0"/>
                <a:cs typeface="Microsoft Sans Serif" panose="020B0604020202020204" pitchFamily="34" charset="0"/>
              </a:rPr>
              <a:t>REALIZAR A HIGIENE DIÁRIA DO MEATO URETRAL </a:t>
            </a:r>
            <a:endParaRPr lang="pt-BR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ea typeface="Tahoma" panose="020B060403050404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8255535" y="876697"/>
            <a:ext cx="899592" cy="11744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A760588-66A4-C066-AEB6-28C16C8881F3}"/>
              </a:ext>
            </a:extLst>
          </p:cNvPr>
          <p:cNvSpPr/>
          <p:nvPr/>
        </p:nvSpPr>
        <p:spPr>
          <a:xfrm rot="20883243">
            <a:off x="1254002" y="886753"/>
            <a:ext cx="388293" cy="709544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6112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36512" y="0"/>
            <a:ext cx="9180512" cy="908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Tahoma" panose="020B0604030504040204" pitchFamily="34" charset="0"/>
                <a:cs typeface="Microsoft Sans Serif" panose="020B0604020202020204" pitchFamily="34" charset="0"/>
              </a:rPr>
              <a:t>REALIZAR A HIGIENE DIÁRIA DO MEATO URETRAL </a:t>
            </a:r>
            <a:endParaRPr lang="pt-BR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ea typeface="Tahoma" panose="020B060403050404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80516" y="1268760"/>
            <a:ext cx="8924088" cy="79208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</a:rPr>
              <a:t>Manter genitália livre de sujidade que favoreça a proliferação de microrganismos e contribua para a ITU-AC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25384" y="1026109"/>
            <a:ext cx="2170351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</a:rPr>
              <a:t>POR QUE FAZER?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102884" y="2276871"/>
            <a:ext cx="8901720" cy="223224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</a:rPr>
              <a:t>Utilizar sabonete neutro</a:t>
            </a:r>
          </a:p>
          <a:p>
            <a:r>
              <a:rPr lang="pt-BR" b="1" dirty="0">
                <a:solidFill>
                  <a:schemeClr val="tx1"/>
                </a:solidFill>
              </a:rPr>
              <a:t>Limpar o meato uretral, períneo e cateter de maneira anteroposterior (de frente para trás), removendo secreção, sangue e/ou fezes</a:t>
            </a:r>
          </a:p>
          <a:p>
            <a:r>
              <a:rPr lang="pt-BR" b="1" dirty="0">
                <a:solidFill>
                  <a:schemeClr val="tx1"/>
                </a:solidFill>
              </a:rPr>
              <a:t>Higienizar 3x ao dia e se sujidade</a:t>
            </a:r>
          </a:p>
          <a:p>
            <a:r>
              <a:rPr lang="pt-BR" sz="1800" b="1" i="0" u="none" strike="noStrike" kern="1200" noProof="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Manter a fixação do cateter vesical de forma segura, prevenindo movimentação e tração</a:t>
            </a:r>
            <a:endParaRPr lang="pt-BR" b="1" dirty="0">
              <a:solidFill>
                <a:schemeClr val="tx1"/>
              </a:solidFill>
            </a:endParaRPr>
          </a:p>
          <a:p>
            <a:r>
              <a:rPr lang="pt-BR" b="1" dirty="0">
                <a:solidFill>
                  <a:schemeClr val="tx1"/>
                </a:solidFill>
              </a:rPr>
              <a:t>Orientar o paciente como fazer caso ele seja independente para a realização do procedimento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80734" y="2060848"/>
            <a:ext cx="1800200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</a:rPr>
              <a:t>COMO FAZER?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102884" y="4797152"/>
            <a:ext cx="8901720" cy="187220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</a:rPr>
              <a:t>Deixar de higienizar a genitália quando paciente está com cateter vesical</a:t>
            </a:r>
          </a:p>
          <a:p>
            <a:r>
              <a:rPr lang="pt-BR" b="1" dirty="0">
                <a:solidFill>
                  <a:schemeClr val="tx1"/>
                </a:solidFill>
              </a:rPr>
              <a:t>Utilizar sabonetes </a:t>
            </a:r>
            <a:r>
              <a:rPr lang="pt-BR" b="1" dirty="0" err="1">
                <a:solidFill>
                  <a:schemeClr val="tx1"/>
                </a:solidFill>
              </a:rPr>
              <a:t>degermante</a:t>
            </a:r>
            <a:r>
              <a:rPr lang="pt-BR" b="1" dirty="0">
                <a:solidFill>
                  <a:schemeClr val="tx1"/>
                </a:solidFill>
              </a:rPr>
              <a:t> na limpeza diária por favorecer a irritação da mucosa</a:t>
            </a:r>
          </a:p>
          <a:p>
            <a:r>
              <a:rPr lang="pt-BR" b="1" dirty="0">
                <a:solidFill>
                  <a:schemeClr val="tx1"/>
                </a:solidFill>
              </a:rPr>
              <a:t>Deixar de orientar o paciente sobre a importância da higiene do meato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99286" y="4653136"/>
            <a:ext cx="3536610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</a:rPr>
              <a:t>O QUE NÃO DEVEMOS FAZER?</a:t>
            </a:r>
          </a:p>
        </p:txBody>
      </p:sp>
    </p:spTree>
    <p:extLst>
      <p:ext uri="{BB962C8B-B14F-4D97-AF65-F5344CB8AC3E}">
        <p14:creationId xmlns:p14="http://schemas.microsoft.com/office/powerpoint/2010/main" val="947486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ondagem vesical 0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257"/>
            <a:ext cx="9151404" cy="682574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tângulo 3"/>
          <p:cNvSpPr/>
          <p:nvPr/>
        </p:nvSpPr>
        <p:spPr>
          <a:xfrm>
            <a:off x="-36512" y="0"/>
            <a:ext cx="9180512" cy="908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i="0" u="none" strike="noStrike" noProof="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Manter o sistema de drenagem estéril e continuamente fechado</a:t>
            </a:r>
            <a:endParaRPr lang="pt-B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8251812" y="908720"/>
            <a:ext cx="899592" cy="11744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pic>
        <p:nvPicPr>
          <p:cNvPr id="2" name="Picture 2" descr="Z:\Imagens de sondas\Fotos da cartilha\desconexão 1.jpg">
            <a:extLst>
              <a:ext uri="{FF2B5EF4-FFF2-40B4-BE49-F238E27FC236}">
                <a16:creationId xmlns:a16="http://schemas.microsoft.com/office/drawing/2014/main" id="{5448B152-AA33-F107-AD46-36522DB96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3044974"/>
            <a:ext cx="2725846" cy="204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12">
            <a:extLst>
              <a:ext uri="{FF2B5EF4-FFF2-40B4-BE49-F238E27FC236}">
                <a16:creationId xmlns:a16="http://schemas.microsoft.com/office/drawing/2014/main" id="{2249EEA4-38CA-68DB-ADAD-E23BF38243BE}"/>
              </a:ext>
            </a:extLst>
          </p:cNvPr>
          <p:cNvGrpSpPr/>
          <p:nvPr/>
        </p:nvGrpSpPr>
        <p:grpSpPr>
          <a:xfrm>
            <a:off x="7164289" y="3212975"/>
            <a:ext cx="1311752" cy="1650945"/>
            <a:chOff x="1448526" y="1185600"/>
            <a:chExt cx="6210436" cy="5376943"/>
          </a:xfrm>
        </p:grpSpPr>
        <p:sp>
          <p:nvSpPr>
            <p:cNvPr id="7" name="Rosca 9">
              <a:extLst>
                <a:ext uri="{FF2B5EF4-FFF2-40B4-BE49-F238E27FC236}">
                  <a16:creationId xmlns:a16="http://schemas.microsoft.com/office/drawing/2014/main" id="{7F5E46BD-B698-F0D4-D964-07B804776D42}"/>
                </a:ext>
              </a:extLst>
            </p:cNvPr>
            <p:cNvSpPr/>
            <p:nvPr/>
          </p:nvSpPr>
          <p:spPr>
            <a:xfrm>
              <a:off x="1448526" y="1185600"/>
              <a:ext cx="6210436" cy="5376943"/>
            </a:xfrm>
            <a:prstGeom prst="donut">
              <a:avLst>
                <a:gd name="adj" fmla="val 4553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276FBC94-0DC5-4241-4877-F114F536D5C6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 flipV="1">
              <a:off x="2358025" y="1916833"/>
              <a:ext cx="4271471" cy="3858276"/>
            </a:xfrm>
            <a:prstGeom prst="line">
              <a:avLst/>
            </a:prstGeom>
            <a:ln w="1111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159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384" y="0"/>
            <a:ext cx="9118616" cy="908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i="0" u="none" strike="noStrike" noProof="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Manter o sistema de drenagem estéril e continuamente fechado</a:t>
            </a:r>
            <a:endParaRPr lang="pt-B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80516" y="1196752"/>
            <a:ext cx="8901720" cy="81871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b="1" dirty="0">
                <a:solidFill>
                  <a:schemeClr val="tx1"/>
                </a:solidFill>
                <a:uFillTx/>
              </a:rPr>
              <a:t>Para confirmação diagnóstica da suspeita de ITU-AC, </a:t>
            </a:r>
            <a:r>
              <a:rPr lang="pt-BR" sz="1600" b="1" dirty="0">
                <a:solidFill>
                  <a:schemeClr val="tx1"/>
                </a:solidFill>
              </a:rPr>
              <a:t>sem que acha contaminação da amostra durante a coleta e evitando que bactérias entrem no sistema e cheguem à bexiga do paciente </a:t>
            </a:r>
            <a:endParaRPr lang="pt-BR" sz="1600" b="1" dirty="0">
              <a:solidFill>
                <a:schemeClr val="tx1"/>
              </a:solidFill>
              <a:uFillTx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102884" y="2303499"/>
            <a:ext cx="8901720" cy="278168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b="1" dirty="0">
                <a:solidFill>
                  <a:schemeClr val="tx1"/>
                </a:solidFill>
              </a:rPr>
              <a:t>Higienizar as mãos antes de tocar nos materiais.</a:t>
            </a:r>
          </a:p>
          <a:p>
            <a:r>
              <a:rPr lang="pt-BR" sz="1600" b="1" dirty="0">
                <a:solidFill>
                  <a:schemeClr val="tx1"/>
                </a:solidFill>
              </a:rPr>
              <a:t>Utilizar EPI (luvas, óculos e máscara)</a:t>
            </a:r>
          </a:p>
          <a:p>
            <a:r>
              <a:rPr lang="pt-BR" sz="1600" b="1" dirty="0">
                <a:solidFill>
                  <a:schemeClr val="tx1"/>
                </a:solidFill>
              </a:rPr>
              <a:t>Abrir os materiais em técnica asséptica</a:t>
            </a:r>
          </a:p>
          <a:p>
            <a:r>
              <a:rPr lang="pt-BR" sz="1600" b="1" dirty="0">
                <a:solidFill>
                  <a:schemeClr val="tx1"/>
                </a:solidFill>
              </a:rPr>
              <a:t>Realizar a desinfecção da porta de coleta do CVD, com movimentos aplicados de forma a gerar fricção mecânica, de 5 a 15 10 segundos, imediatamente antes da coleta de urina.</a:t>
            </a:r>
          </a:p>
          <a:p>
            <a:r>
              <a:rPr lang="pt-BR" sz="1600" b="1" dirty="0">
                <a:solidFill>
                  <a:schemeClr val="tx1"/>
                </a:solidFill>
              </a:rPr>
              <a:t>A coleta de urina para exame  deve ser feita pela porta coleta com técnica asséptica. Em caso de CVD sem porta de coleta todo o sistema deverá ser trocado caso não acha contraindicação médica.</a:t>
            </a:r>
            <a:r>
              <a:rPr lang="pt-BR" sz="1600" b="1" dirty="0">
                <a:solidFill>
                  <a:schemeClr val="tx1"/>
                </a:solidFill>
                <a:uFillTx/>
              </a:rPr>
              <a:t> Se o cateter não puder ser trocado conectar uma nova bolsa estéril.</a:t>
            </a:r>
          </a:p>
          <a:p>
            <a:r>
              <a:rPr lang="pt-BR" sz="1600" b="1" dirty="0">
                <a:solidFill>
                  <a:schemeClr val="tx1"/>
                </a:solidFill>
              </a:rPr>
              <a:t>Higienizar as mãos após manipular o cateter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5496" y="2060848"/>
            <a:ext cx="1800200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</a:rPr>
              <a:t>COMO FAZER?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102884" y="5373216"/>
            <a:ext cx="8901720" cy="144016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b="1" dirty="0">
                <a:solidFill>
                  <a:schemeClr val="tx1"/>
                </a:solidFill>
                <a:uFillTx/>
              </a:rPr>
              <a:t>Coletar a amostra de urina</a:t>
            </a:r>
            <a:r>
              <a:rPr lang="pt-BR" sz="1600" b="1" dirty="0">
                <a:solidFill>
                  <a:schemeClr val="tx1"/>
                </a:solidFill>
              </a:rPr>
              <a:t> sem </a:t>
            </a:r>
            <a:r>
              <a:rPr lang="pt-BR" sz="1600" b="1" dirty="0">
                <a:solidFill>
                  <a:schemeClr val="tx1"/>
                </a:solidFill>
                <a:uFillTx/>
              </a:rPr>
              <a:t>técnica asséptica.</a:t>
            </a:r>
          </a:p>
          <a:p>
            <a:r>
              <a:rPr lang="pt-BR" sz="1600" b="1" dirty="0">
                <a:solidFill>
                  <a:schemeClr val="tx1"/>
                </a:solidFill>
              </a:rPr>
              <a:t>A</a:t>
            </a:r>
            <a:r>
              <a:rPr lang="pt-BR" sz="1600" b="1" dirty="0">
                <a:solidFill>
                  <a:schemeClr val="tx1"/>
                </a:solidFill>
                <a:uFillTx/>
              </a:rPr>
              <a:t>brir o cateter para coleta de urina. </a:t>
            </a:r>
          </a:p>
          <a:p>
            <a:r>
              <a:rPr lang="pt-BR" sz="1600" b="1" dirty="0">
                <a:solidFill>
                  <a:schemeClr val="tx1"/>
                </a:solidFill>
              </a:rPr>
              <a:t>R</a:t>
            </a:r>
            <a:r>
              <a:rPr lang="pt-BR" sz="1600" b="1" dirty="0">
                <a:solidFill>
                  <a:schemeClr val="tx1"/>
                </a:solidFill>
                <a:uFillTx/>
              </a:rPr>
              <a:t>econectar o cateter na bolsa se houver desconexão acidental</a:t>
            </a:r>
            <a:r>
              <a:rPr lang="pt-BR" sz="1600" b="1" dirty="0">
                <a:solidFill>
                  <a:schemeClr val="tx1"/>
                </a:solidFill>
              </a:rPr>
              <a:t>. </a:t>
            </a:r>
          </a:p>
          <a:p>
            <a:r>
              <a:rPr lang="pt-BR" sz="1600" b="1" dirty="0">
                <a:solidFill>
                  <a:schemeClr val="tx1"/>
                </a:solidFill>
                <a:uFillTx/>
              </a:rPr>
              <a:t>Lembre-se devemos sempre utilizar o local correto para coleta e </a:t>
            </a:r>
            <a:r>
              <a:rPr lang="pt-BR" sz="1600" b="1" dirty="0">
                <a:solidFill>
                  <a:schemeClr val="tx1"/>
                </a:solidFill>
              </a:rPr>
              <a:t>nos casos em que</a:t>
            </a:r>
            <a:r>
              <a:rPr lang="pt-BR" sz="1600" b="1" dirty="0">
                <a:solidFill>
                  <a:schemeClr val="tx1"/>
                </a:solidFill>
                <a:uFillTx/>
              </a:rPr>
              <a:t> o cateter não puder ser trocado deve ser conectado uma nova bolsa estéril.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25384" y="908720"/>
            <a:ext cx="2170351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</a:rPr>
              <a:t>POR QUE FAZER?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99286" y="5085184"/>
            <a:ext cx="3536610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</a:rPr>
              <a:t>O QUE NÃO DEVEMOS FAZER?</a:t>
            </a:r>
          </a:p>
        </p:txBody>
      </p:sp>
    </p:spTree>
    <p:extLst>
      <p:ext uri="{BB962C8B-B14F-4D97-AF65-F5344CB8AC3E}">
        <p14:creationId xmlns:p14="http://schemas.microsoft.com/office/powerpoint/2010/main" val="3098579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t="4978" b="3321"/>
          <a:stretch/>
        </p:blipFill>
        <p:spPr>
          <a:xfrm>
            <a:off x="5220072" y="1124744"/>
            <a:ext cx="3760564" cy="56836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tângulo 4"/>
          <p:cNvSpPr/>
          <p:nvPr/>
        </p:nvSpPr>
        <p:spPr>
          <a:xfrm>
            <a:off x="-36512" y="0"/>
            <a:ext cx="9180512" cy="908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FIXAÇÃO DE CATETER VESICAL DE DEMORA</a:t>
            </a:r>
            <a:endParaRPr lang="pt-BR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8244408" y="857242"/>
            <a:ext cx="899592" cy="11744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pic>
        <p:nvPicPr>
          <p:cNvPr id="6" name="Picture 4" descr="Z:\PDSA\Fotos\20160921_08235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6" t="326" r="9135" b="-326"/>
          <a:stretch/>
        </p:blipFill>
        <p:spPr bwMode="auto">
          <a:xfrm>
            <a:off x="8318" y="1099671"/>
            <a:ext cx="5048390" cy="371217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94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7595665d-dcec-4a93-a94d-ada035ade8e0">
      <Terms xmlns="http://schemas.microsoft.com/office/infopath/2007/PartnerControls"/>
    </lcf76f155ced4ddcb4097134ff3c332f>
    <_ip_UnifiedCompliancePolicyProperties xmlns="http://schemas.microsoft.com/sharepoint/v3" xsi:nil="true"/>
    <TaxCatchAll xmlns="ba8db9e7-06ab-4fc3-8870-ae78930b596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A25395DAD2818478FB24D5BA0BD8325" ma:contentTypeVersion="20" ma:contentTypeDescription="Crie um novo documento." ma:contentTypeScope="" ma:versionID="24308d20c0c3d627fb7be76a5de88f2c">
  <xsd:schema xmlns:xsd="http://www.w3.org/2001/XMLSchema" xmlns:xs="http://www.w3.org/2001/XMLSchema" xmlns:p="http://schemas.microsoft.com/office/2006/metadata/properties" xmlns:ns1="http://schemas.microsoft.com/sharepoint/v3" xmlns:ns2="7595665d-dcec-4a93-a94d-ada035ade8e0" xmlns:ns3="ba8db9e7-06ab-4fc3-8870-ae78930b596c" targetNamespace="http://schemas.microsoft.com/office/2006/metadata/properties" ma:root="true" ma:fieldsID="3af5802b2e47f2500314f291e59f10f0" ns1:_="" ns2:_="" ns3:_="">
    <xsd:import namespace="http://schemas.microsoft.com/sharepoint/v3"/>
    <xsd:import namespace="7595665d-dcec-4a93-a94d-ada035ade8e0"/>
    <xsd:import namespace="ba8db9e7-06ab-4fc3-8870-ae78930b59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95665d-dcec-4a93-a94d-ada035ade8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Marcações de imagem" ma:readOnly="false" ma:fieldId="{5cf76f15-5ced-4ddc-b409-7134ff3c332f}" ma:taxonomyMulti="true" ma:sspId="af7ba5c7-e7e8-46ad-a5c3-76d2e405b1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8db9e7-06ab-4fc3-8870-ae78930b59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16b67270-77c6-4e53-9086-b260307a8d5e}" ma:internalName="TaxCatchAll" ma:showField="CatchAllData" ma:web="ba8db9e7-06ab-4fc3-8870-ae78930b59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92F31D-8F81-4320-97AE-1AC00CE9242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595665d-dcec-4a93-a94d-ada035ade8e0"/>
    <ds:schemaRef ds:uri="ba8db9e7-06ab-4fc3-8870-ae78930b596c"/>
  </ds:schemaRefs>
</ds:datastoreItem>
</file>

<file path=customXml/itemProps2.xml><?xml version="1.0" encoding="utf-8"?>
<ds:datastoreItem xmlns:ds="http://schemas.openxmlformats.org/officeDocument/2006/customXml" ds:itemID="{3B928489-7E6B-430A-9926-252140D2A4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F806C0-5F51-49A4-A8FD-B88D62F0AC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595665d-dcec-4a93-a94d-ada035ade8e0"/>
    <ds:schemaRef ds:uri="ba8db9e7-06ab-4fc3-8870-ae78930b59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1862</TotalTime>
  <Words>1081</Words>
  <Application>Microsoft Office PowerPoint</Application>
  <PresentationFormat>Apresentação na tela (4:3)</PresentationFormat>
  <Paragraphs>93</Paragraphs>
  <Slides>10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Hopistal Albert Einstein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Dejanira Aparecida Regagnin</dc:creator>
  <cp:lastModifiedBy>Andreia Lopes de Lima</cp:lastModifiedBy>
  <cp:revision>38</cp:revision>
  <cp:lastPrinted>2016-05-03T15:45:28Z</cp:lastPrinted>
  <dcterms:created xsi:type="dcterms:W3CDTF">2016-03-31T14:06:41Z</dcterms:created>
  <dcterms:modified xsi:type="dcterms:W3CDTF">2024-04-08T12:43:23Z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0x010100DA25395DAD2818478FB24D5BA0BD8325</vt:lpwstr>
  </property>
  <property fmtid="{D5CDD505-2E9C-101B-9397-08002B2CF9AE}" pid="3" name="MediaServiceImageTags">
    <vt:lpwstr/>
  </property>
</Properties>
</file>