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4"/>
  </p:sldMasterIdLst>
  <p:notesMasterIdLst>
    <p:notesMasterId r:id="rId33"/>
  </p:notesMasterIdLst>
  <p:sldIdLst>
    <p:sldId id="258" r:id="rId5"/>
    <p:sldId id="286" r:id="rId6"/>
    <p:sldId id="296" r:id="rId7"/>
    <p:sldId id="285" r:id="rId8"/>
    <p:sldId id="297" r:id="rId9"/>
    <p:sldId id="290" r:id="rId10"/>
    <p:sldId id="330" r:id="rId11"/>
    <p:sldId id="292" r:id="rId12"/>
    <p:sldId id="303" r:id="rId13"/>
    <p:sldId id="307" r:id="rId14"/>
    <p:sldId id="327" r:id="rId15"/>
    <p:sldId id="311" r:id="rId16"/>
    <p:sldId id="329" r:id="rId17"/>
    <p:sldId id="308" r:id="rId18"/>
    <p:sldId id="328" r:id="rId19"/>
    <p:sldId id="289" r:id="rId20"/>
    <p:sldId id="300" r:id="rId21"/>
    <p:sldId id="287" r:id="rId22"/>
    <p:sldId id="298" r:id="rId23"/>
    <p:sldId id="291" r:id="rId24"/>
    <p:sldId id="302" r:id="rId25"/>
    <p:sldId id="293" r:id="rId26"/>
    <p:sldId id="306" r:id="rId27"/>
    <p:sldId id="288" r:id="rId28"/>
    <p:sldId id="299" r:id="rId29"/>
    <p:sldId id="294" r:id="rId30"/>
    <p:sldId id="305" r:id="rId31"/>
    <p:sldId id="271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66E"/>
    <a:srgbClr val="1424BC"/>
    <a:srgbClr val="003F9C"/>
    <a:srgbClr val="142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49F2D-4689-2B10-08DA-81D8D9C8D9E2}" v="4" dt="2023-11-24T14:03:14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24" autoAdjust="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ACE1C-2E12-4426-9541-876F0BC6E0BB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C7AD-7FEC-4FFE-9CFD-03B342516C8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5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2A8693D-902B-4A48-AA02-419399D16785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30 segundos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C7AD-7FEC-4FFE-9CFD-03B342516C8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2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Discussão: 5 minutos (passando as 5 primeiras perguntas).</a:t>
            </a:r>
          </a:p>
          <a:p>
            <a:r>
              <a:rPr lang="pt-BR" dirty="0"/>
              <a:t>Validar a quantidade de cores corretas e abrir para discussão de 1 dúvida.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C7AD-7FEC-4FFE-9CFD-03B342516C8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45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CC7AD-7FEC-4FFE-9CFD-03B342516C8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70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6 perguntas iniciais: </a:t>
            </a:r>
            <a:r>
              <a:rPr lang="pt-BR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1,2,6,8,11,13 - 12</a:t>
            </a: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2A8693D-902B-4A48-AA02-419399D16785}" type="slidenum">
              <a:rPr lang="pt-BR" altLang="pt-BR" smtClean="0"/>
              <a:pPr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1D80-9FB6-4B8A-963E-F08B1EF8D8C7}" type="datetimeFigureOut">
              <a:rPr lang="pt-BR" smtClean="0"/>
              <a:pPr/>
              <a:t>24/11/2023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1CE02-53D1-4049-AF0F-741781D6F4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Home\Downloads\silvio-santos-abertura-show-do-milhao.mp3" TargetMode="External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ownloads\show-do-milhao2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perguntashowdomilhao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Downloads\tmp95w91z1r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aixaDeTexto 3"/>
          <p:cNvSpPr txBox="1">
            <a:spLocks noChangeArrowheads="1"/>
          </p:cNvSpPr>
          <p:nvPr/>
        </p:nvSpPr>
        <p:spPr bwMode="auto">
          <a:xfrm>
            <a:off x="803785" y="838350"/>
            <a:ext cx="760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" name="aprovacao">
            <a:hlinkClick r:id="" action="ppaction://media"/>
            <a:extLst>
              <a:ext uri="{FF2B5EF4-FFF2-40B4-BE49-F238E27FC236}">
                <a16:creationId xmlns:a16="http://schemas.microsoft.com/office/drawing/2014/main" id="{EEA1FC6E-561D-4F13-8715-33FF74637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34400" y="6088545"/>
            <a:ext cx="609600" cy="609600"/>
          </a:xfrm>
          <a:prstGeom prst="rect">
            <a:avLst/>
          </a:prstGeom>
        </p:spPr>
      </p:pic>
      <p:pic>
        <p:nvPicPr>
          <p:cNvPr id="7" name="Imagem 6" descr="img616b14ec951ae5.62163885.jpg"/>
          <p:cNvPicPr>
            <a:picLocks noChangeAspect="1"/>
          </p:cNvPicPr>
          <p:nvPr/>
        </p:nvPicPr>
        <p:blipFill>
          <a:blip r:embed="rId7"/>
          <a:srcRect l="75781" b="62500"/>
          <a:stretch>
            <a:fillRect/>
          </a:stretch>
        </p:blipFill>
        <p:spPr>
          <a:xfrm>
            <a:off x="0" y="-18450"/>
            <a:ext cx="9144000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silvio-santos-abertura-show-do-milha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  <p:pic>
        <p:nvPicPr>
          <p:cNvPr id="9" name="Imagem 8" descr="ShowDaImplementaca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71" y="1785926"/>
            <a:ext cx="8255057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partir para a padronização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adaptar ou abandonar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implementar em uma etapa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64357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fazer uma implementação paralela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a atitude que deve ser tomada caso seja identificado que as mudanças testadas</a:t>
            </a:r>
          </a:p>
          <a:p>
            <a:r>
              <a:rPr lang="pt-BR" b="1" dirty="0">
                <a:solidFill>
                  <a:schemeClr val="bg1"/>
                </a:solidFill>
              </a:rPr>
              <a:t>NÃO funcionaram durante a fase dos testes?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64357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Picture 4" descr="https://i.pinimg.com/564x/99/e0/35/99e035949c54585931ec9640549376b2.jpg"/>
          <p:cNvPicPr>
            <a:picLocks noChangeAspect="1" noChangeArrowheads="1"/>
          </p:cNvPicPr>
          <p:nvPr/>
        </p:nvPicPr>
        <p:blipFill>
          <a:blip r:embed="rId5"/>
          <a:srcRect l="46543" t="3927"/>
          <a:stretch>
            <a:fillRect/>
          </a:stretch>
        </p:blipFill>
        <p:spPr bwMode="auto">
          <a:xfrm>
            <a:off x="4714876" y="1000108"/>
            <a:ext cx="4429124" cy="5391371"/>
          </a:xfrm>
          <a:prstGeom prst="rect">
            <a:avLst/>
          </a:prstGeom>
          <a:noFill/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partir para a padronização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adaptar ou abandonar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implementar em uma etapa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64357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Devemos fazer uma implementação paralela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a atitude que deve ser tomada caso seja identificado que as mudanças testadas</a:t>
            </a:r>
          </a:p>
          <a:p>
            <a:r>
              <a:rPr lang="pt-BR" b="1" dirty="0">
                <a:solidFill>
                  <a:schemeClr val="bg1"/>
                </a:solidFill>
              </a:rPr>
              <a:t>NÃO funcionaram durante a fase dos testes?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64357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8" name="Picture 2" descr="https://i.pinimg.com/564x/6d/34/7b/6d347b27a136bc027c9433f6ae2d9508.jpg"/>
          <p:cNvPicPr>
            <a:picLocks noChangeAspect="1" noChangeArrowheads="1"/>
          </p:cNvPicPr>
          <p:nvPr/>
        </p:nvPicPr>
        <p:blipFill>
          <a:blip r:embed="rId5"/>
          <a:srcRect l="19947" r="13563" b="21985"/>
          <a:stretch>
            <a:fillRect/>
          </a:stretch>
        </p:blipFill>
        <p:spPr bwMode="auto">
          <a:xfrm>
            <a:off x="4760305" y="2071678"/>
            <a:ext cx="4383695" cy="3857652"/>
          </a:xfrm>
          <a:prstGeom prst="rect">
            <a:avLst/>
          </a:prstGeom>
          <a:noFill/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Quadro </a:t>
            </a:r>
            <a:r>
              <a:rPr lang="pt-BR" b="1" dirty="0" err="1">
                <a:solidFill>
                  <a:schemeClr val="bg1"/>
                </a:solidFill>
              </a:rPr>
              <a:t>Kamishibai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00050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Avaliação de indicadores de resultados e processos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Visitas multidisciplinares, </a:t>
            </a:r>
            <a:r>
              <a:rPr lang="pt-BR" b="1" dirty="0" err="1">
                <a:solidFill>
                  <a:schemeClr val="bg1"/>
                </a:solidFill>
              </a:rPr>
              <a:t>huddle</a:t>
            </a:r>
            <a:r>
              <a:rPr lang="pt-BR" b="1" dirty="0">
                <a:solidFill>
                  <a:schemeClr val="bg1"/>
                </a:solidFill>
              </a:rPr>
              <a:t> de segurança, ronda da alta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86454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instrumentos podem me auxiliar na identificação dos problemas?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00050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86454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s://i.pinimg.com/564x/04/16/47/04164728c3c6b794563d53b01d1619f2.jpg"/>
          <p:cNvPicPr>
            <a:picLocks noChangeAspect="1" noChangeArrowheads="1"/>
          </p:cNvPicPr>
          <p:nvPr/>
        </p:nvPicPr>
        <p:blipFill>
          <a:blip r:embed="rId4"/>
          <a:srcRect r="54392" b="41723"/>
          <a:stretch>
            <a:fillRect/>
          </a:stretch>
        </p:blipFill>
        <p:spPr bwMode="auto">
          <a:xfrm>
            <a:off x="4699314" y="2071678"/>
            <a:ext cx="4444686" cy="378621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9" name="Imagem 18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Quadro </a:t>
            </a:r>
            <a:r>
              <a:rPr lang="pt-BR" b="1" dirty="0" err="1">
                <a:solidFill>
                  <a:schemeClr val="bg1"/>
                </a:solidFill>
              </a:rPr>
              <a:t>Kamishibai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00050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Avaliação de indicadores de resultados e processos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Visitas multidisciplinares, </a:t>
            </a:r>
            <a:r>
              <a:rPr lang="pt-BR" b="1" dirty="0" err="1">
                <a:solidFill>
                  <a:schemeClr val="bg1"/>
                </a:solidFill>
              </a:rPr>
              <a:t>huddle</a:t>
            </a:r>
            <a:r>
              <a:rPr lang="pt-BR" b="1" dirty="0">
                <a:solidFill>
                  <a:schemeClr val="bg1"/>
                </a:solidFill>
              </a:rPr>
              <a:t> de segurança, ronda da alta liderança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86454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instrumentos podem me auxiliar na identificação dos problemas?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00050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86454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r="16280" b="14088"/>
          <a:stretch>
            <a:fillRect/>
          </a:stretch>
        </p:blipFill>
        <p:spPr bwMode="auto">
          <a:xfrm>
            <a:off x="4714876" y="2080142"/>
            <a:ext cx="4429124" cy="42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07181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Avisos, e-mails, mensagens, salientando seus propósitos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3857628"/>
            <a:ext cx="40719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Não precisamos criar um plano formal de comunicação, pois na etapa de testes</a:t>
            </a:r>
          </a:p>
          <a:p>
            <a:r>
              <a:rPr lang="pt-BR" b="1" dirty="0">
                <a:solidFill>
                  <a:schemeClr val="bg1"/>
                </a:solidFill>
              </a:rPr>
              <a:t>todos já puderem ver como a nova rotina será realizada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14950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 plano de comunicação não deve considerar qual é o profissional que está sendo impactado pela mudança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Uma das etapas da implementação dos processos é o plano de comunicação das</a:t>
            </a:r>
          </a:p>
          <a:p>
            <a:r>
              <a:rPr lang="pt-BR" b="1" dirty="0">
                <a:solidFill>
                  <a:schemeClr val="bg1"/>
                </a:solidFill>
              </a:rPr>
              <a:t>mudanças. Como podemos fazer isso?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071810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3857628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14950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s://i.pinimg.com/564x/04/16/47/04164728c3c6b794563d53b01d1619f2.jpg"/>
          <p:cNvPicPr>
            <a:picLocks noChangeAspect="1" noChangeArrowheads="1"/>
          </p:cNvPicPr>
          <p:nvPr/>
        </p:nvPicPr>
        <p:blipFill>
          <a:blip r:embed="rId4"/>
          <a:srcRect r="54392" b="41723"/>
          <a:stretch>
            <a:fillRect/>
          </a:stretch>
        </p:blipFill>
        <p:spPr bwMode="auto">
          <a:xfrm>
            <a:off x="4699314" y="2071678"/>
            <a:ext cx="4444686" cy="378621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9" name="Imagem 18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071810"/>
            <a:ext cx="407193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Avisos, e-mails,  mensagens, salientando seus propósitos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3857628"/>
            <a:ext cx="407193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Não precisamos criar um plano formal de comunicação, pois na etapa de testes</a:t>
            </a:r>
          </a:p>
          <a:p>
            <a:r>
              <a:rPr lang="pt-BR" b="1" dirty="0">
                <a:solidFill>
                  <a:schemeClr val="bg1"/>
                </a:solidFill>
              </a:rPr>
              <a:t>todos já puderem ver como a nova rotina será realizada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14950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 plano de comunicação não deve considerar qual é o profissional que está sendo impactado pela mudança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Uma das etapas da implementação dos processos é o plano de comunicação das</a:t>
            </a:r>
          </a:p>
          <a:p>
            <a:r>
              <a:rPr lang="pt-BR" b="1" dirty="0">
                <a:solidFill>
                  <a:schemeClr val="bg1"/>
                </a:solidFill>
              </a:rPr>
              <a:t>mudanças. Como podemos fazer isso?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071810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3857628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14950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Picture 2" descr="Bahia.ba | Em programa, Sílvio Santos sugere orgia e inclui a própria filha"/>
          <p:cNvPicPr>
            <a:picLocks noChangeAspect="1" noChangeArrowheads="1"/>
          </p:cNvPicPr>
          <p:nvPr/>
        </p:nvPicPr>
        <p:blipFill>
          <a:blip r:embed="rId5"/>
          <a:srcRect l="11250" r="10000"/>
          <a:stretch>
            <a:fillRect/>
          </a:stretch>
        </p:blipFill>
        <p:spPr bwMode="auto">
          <a:xfrm>
            <a:off x="4643438" y="2071678"/>
            <a:ext cx="4500562" cy="4000501"/>
          </a:xfrm>
          <a:prstGeom prst="rect">
            <a:avLst/>
          </a:prstGeom>
          <a:noFill/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a satisfação no trabalho e diminui o</a:t>
            </a:r>
          </a:p>
          <a:p>
            <a:r>
              <a:rPr lang="pt-BR" b="1" dirty="0">
                <a:solidFill>
                  <a:schemeClr val="bg1"/>
                </a:solidFill>
              </a:rPr>
              <a:t>desperdício.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mas não altera a satisfação no trabalho.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8638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padronização não é importante em todos os processos.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7220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Nenhuma das respostas anteriores.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Porque é importante a padronização de um cuidado (processo)?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8638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7220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5058" name="Picture 2" descr="https://i.pinimg.com/564x/32/25/a7/3225a7f4f4d8cd04c34981d6b95ac097.jpg"/>
          <p:cNvPicPr>
            <a:picLocks noChangeAspect="1" noChangeArrowheads="1"/>
          </p:cNvPicPr>
          <p:nvPr/>
        </p:nvPicPr>
        <p:blipFill>
          <a:blip r:embed="rId4"/>
          <a:srcRect l="45293" t="3876"/>
          <a:stretch>
            <a:fillRect/>
          </a:stretch>
        </p:blipFill>
        <p:spPr bwMode="auto">
          <a:xfrm>
            <a:off x="4714876" y="985302"/>
            <a:ext cx="4429124" cy="5349492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a satisfação no trabalho e diminui o</a:t>
            </a:r>
          </a:p>
          <a:p>
            <a:r>
              <a:rPr lang="pt-BR" b="1" dirty="0">
                <a:solidFill>
                  <a:schemeClr val="bg1"/>
                </a:solidFill>
              </a:rPr>
              <a:t>desperdício.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Aumenta a segurança do paciente, mas não altera a satisfação no trabalho.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28638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padronização não é importante em todos os processos.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7220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Nenhuma das respostas anteriores.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Porque é importante a padronização de um cuidado (processo)?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28638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7220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730" name="AutoShape 2" descr="Silvio Santos Segue Sem Data Para Voltar ao S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3732" name="AutoShape 4" descr="Silvio Santos Segue Sem Data Para Voltar ao SB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3738" name="Picture 10" descr="https://i.pinimg.com/564x/18/de/4d/18de4df2ad7de47f17650ba7187a8fe0.jpg"/>
          <p:cNvPicPr>
            <a:picLocks noChangeAspect="1" noChangeArrowheads="1"/>
          </p:cNvPicPr>
          <p:nvPr/>
        </p:nvPicPr>
        <p:blipFill>
          <a:blip r:embed="rId4"/>
          <a:srcRect l="45213" t="11099"/>
          <a:stretch>
            <a:fillRect/>
          </a:stretch>
        </p:blipFill>
        <p:spPr bwMode="auto">
          <a:xfrm>
            <a:off x="4714876" y="1756016"/>
            <a:ext cx="4429124" cy="4893272"/>
          </a:xfrm>
          <a:prstGeom prst="rect">
            <a:avLst/>
          </a:prstGeom>
          <a:noFill/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Preparar o aprendiz (Combinar com o colaborador a data do treinamento)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Avaliar se é um momento oportuno para o treinamento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Repetir as três etapas, três vezes lendo a FIP e demonstrando. E o aprendiz demonstra o processo 4 vezes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0076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treinamento TSM, quais pontos devo observar para ter sucesso na</a:t>
            </a:r>
          </a:p>
          <a:p>
            <a:r>
              <a:rPr lang="pt-BR" b="1" dirty="0">
                <a:solidFill>
                  <a:schemeClr val="bg1"/>
                </a:solidFill>
              </a:rPr>
              <a:t>implementação?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0076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pic>
        <p:nvPicPr>
          <p:cNvPr id="47106" name="Picture 2" descr="Silvio Santos lança NFTs: &quot;quem quer dinheiro?&quot; | Cointimes"/>
          <p:cNvPicPr>
            <a:picLocks noChangeAspect="1" noChangeArrowheads="1"/>
          </p:cNvPicPr>
          <p:nvPr/>
        </p:nvPicPr>
        <p:blipFill>
          <a:blip r:embed="rId5"/>
          <a:srcRect l="47035" r="9777" b="8676"/>
          <a:stretch>
            <a:fillRect/>
          </a:stretch>
        </p:blipFill>
        <p:spPr bwMode="auto">
          <a:xfrm>
            <a:off x="4714876" y="1214422"/>
            <a:ext cx="4429124" cy="520620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Preparar o aprendiz (Combinar com o colaborador a data do treinamento)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Avaliar se é um momento oportuno para o treinamento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Repetir as três etapas, três vezes lendo a FIP e demonstrando. E o aprendiz demonstra o processo 4 vezes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000768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treinamento TSM, quais pontos devo observar para ter sucesso na</a:t>
            </a:r>
          </a:p>
          <a:p>
            <a:r>
              <a:rPr lang="pt-BR" b="1" dirty="0">
                <a:solidFill>
                  <a:schemeClr val="bg1"/>
                </a:solidFill>
              </a:rPr>
              <a:t>implementação?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000768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</a:p>
        </p:txBody>
      </p:sp>
      <p:pic>
        <p:nvPicPr>
          <p:cNvPr id="18" name="Picture 2" descr="Retrô: Silvio Santos &quot;recebeu&quot; um presidiário no Show do Milhão"/>
          <p:cNvPicPr>
            <a:picLocks noChangeAspect="1" noChangeArrowheads="1"/>
          </p:cNvPicPr>
          <p:nvPr/>
        </p:nvPicPr>
        <p:blipFill>
          <a:blip r:embed="rId4"/>
          <a:srcRect l="18975" r="16620"/>
          <a:stretch>
            <a:fillRect/>
          </a:stretch>
        </p:blipFill>
        <p:spPr bwMode="auto">
          <a:xfrm>
            <a:off x="4643438" y="1785926"/>
            <a:ext cx="4500562" cy="4562476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a realização de um ciclo de teste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não tenho a convicção que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r>
              <a:rPr lang="pt-BR" b="1" dirty="0">
                <a:solidFill>
                  <a:schemeClr val="bg1"/>
                </a:solidFill>
              </a:rPr>
              <a:t> resultou em uma melhoria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a equipe envolvida na ação não  está participando do teste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testes de PDSA bem-sucedidos, e alta convicção que a mudança é uma melhoria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o momento ideal para a implementação de uma mudança?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19" name="Picture 2" descr="https://i.pinimg.com/564x/4f/20/a8/4f20a87e846765a229944402e33809d7.jpg"/>
          <p:cNvPicPr>
            <a:picLocks noChangeAspect="1" noChangeArrowheads="1"/>
          </p:cNvPicPr>
          <p:nvPr/>
        </p:nvPicPr>
        <p:blipFill>
          <a:blip r:embed="rId5"/>
          <a:srcRect l="46168" t="4529"/>
          <a:stretch>
            <a:fillRect/>
          </a:stretch>
        </p:blipFill>
        <p:spPr bwMode="auto">
          <a:xfrm>
            <a:off x="4727411" y="1142984"/>
            <a:ext cx="4416589" cy="5356436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documentação não deve ser realizada nesta etapa.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Padronização do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78632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Somente para ter um documento sobre o processo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etapa de implementação, por qual motivo devemos  realizar a documentação?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78632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96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pic>
        <p:nvPicPr>
          <p:cNvPr id="43012" name="Picture 4" descr="https://i.pinimg.com/564x/99/e0/35/99e035949c54585931ec9640549376b2.jpg"/>
          <p:cNvPicPr>
            <a:picLocks noChangeAspect="1" noChangeArrowheads="1"/>
          </p:cNvPicPr>
          <p:nvPr/>
        </p:nvPicPr>
        <p:blipFill>
          <a:blip r:embed="rId4"/>
          <a:srcRect l="46543" t="3927"/>
          <a:stretch>
            <a:fillRect/>
          </a:stretch>
        </p:blipFill>
        <p:spPr bwMode="auto">
          <a:xfrm>
            <a:off x="4714876" y="1000108"/>
            <a:ext cx="4429124" cy="5391371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documentação não deve ser realizada nesta etapa.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Padronização do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78632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Somente para ter um documento sobre o processo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etapa de implementação, por qual motivo devemos  realizar a documentação?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78632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2" descr="Bahia.ba | Em programa, Sílvio Santos sugere orgia e inclui a própria filha"/>
          <p:cNvPicPr>
            <a:picLocks noChangeAspect="1" noChangeArrowheads="1"/>
          </p:cNvPicPr>
          <p:nvPr/>
        </p:nvPicPr>
        <p:blipFill>
          <a:blip r:embed="rId4"/>
          <a:srcRect l="11250" r="10000"/>
          <a:stretch>
            <a:fillRect/>
          </a:stretch>
        </p:blipFill>
        <p:spPr bwMode="auto">
          <a:xfrm>
            <a:off x="4643438" y="2071678"/>
            <a:ext cx="4500562" cy="4000501"/>
          </a:xfrm>
          <a:prstGeom prst="rect">
            <a:avLst/>
          </a:prstGeom>
          <a:noFill/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Procedimento Operacional Padrão- POP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Instruções de Processos (</a:t>
            </a:r>
            <a:r>
              <a:rPr lang="pt-BR" b="1" dirty="0" err="1">
                <a:solidFill>
                  <a:schemeClr val="bg1"/>
                </a:solidFill>
              </a:rPr>
              <a:t>IPs</a:t>
            </a:r>
            <a:r>
              <a:rPr lang="pt-B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Folha de Instrução de Processo (FIP)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Ata de reunião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instrumento a seguir NÃO pode ser utilizado para criar um trabalho</a:t>
            </a:r>
          </a:p>
          <a:p>
            <a:r>
              <a:rPr lang="pt-BR" b="1" dirty="0">
                <a:solidFill>
                  <a:schemeClr val="bg1"/>
                </a:solidFill>
              </a:rPr>
              <a:t>padronizado?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2" name="Picture 2" descr="https://i.pinimg.com/564x/4f/20/a8/4f20a87e846765a229944402e33809d7.jpg"/>
          <p:cNvPicPr>
            <a:picLocks noChangeAspect="1" noChangeArrowheads="1"/>
          </p:cNvPicPr>
          <p:nvPr/>
        </p:nvPicPr>
        <p:blipFill>
          <a:blip r:embed="rId4"/>
          <a:srcRect l="45293" t="1948"/>
          <a:stretch>
            <a:fillRect/>
          </a:stretch>
        </p:blipFill>
        <p:spPr bwMode="auto">
          <a:xfrm>
            <a:off x="4715456" y="1071546"/>
            <a:ext cx="4428544" cy="542787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Procedimento Operacional Padrão- POP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Instruções de Processos (</a:t>
            </a:r>
            <a:r>
              <a:rPr lang="pt-BR" b="1" dirty="0" err="1">
                <a:solidFill>
                  <a:schemeClr val="bg1"/>
                </a:solidFill>
              </a:rPr>
              <a:t>IPs</a:t>
            </a:r>
            <a:r>
              <a:rPr lang="pt-B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Folha de Instrução de Processo (FIP)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Ata de reunião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instrumento a seguir NÃO pode ser utilizado para criar um trabalho</a:t>
            </a:r>
          </a:p>
          <a:p>
            <a:r>
              <a:rPr lang="pt-BR" b="1" dirty="0">
                <a:solidFill>
                  <a:schemeClr val="bg1"/>
                </a:solidFill>
              </a:rPr>
              <a:t>padronizado?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 descr="https://i.pinimg.com/564x/89/a9/71/89a971c292fa7d2de374201de010be8c.jpg"/>
          <p:cNvPicPr>
            <a:picLocks noChangeAspect="1" noChangeArrowheads="1"/>
          </p:cNvPicPr>
          <p:nvPr/>
        </p:nvPicPr>
        <p:blipFill>
          <a:blip r:embed="rId4"/>
          <a:srcRect b="22681"/>
          <a:stretch>
            <a:fillRect/>
          </a:stretch>
        </p:blipFill>
        <p:spPr bwMode="auto">
          <a:xfrm>
            <a:off x="4712203" y="2071678"/>
            <a:ext cx="4431798" cy="4572032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7 etapas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7 a 15 etapas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4 a 10 etapas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8 etapas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Quantas etapas no máximo são recomendadas para uma descrição de processo?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6082" name="Picture 2" descr="https://i.pinimg.com/564x/be/bf/34/bebf3482747a55dc389dd9996a3266d7.jpg"/>
          <p:cNvPicPr>
            <a:picLocks noChangeAspect="1" noChangeArrowheads="1"/>
          </p:cNvPicPr>
          <p:nvPr/>
        </p:nvPicPr>
        <p:blipFill>
          <a:blip r:embed="rId4"/>
          <a:srcRect l="45293" t="3947"/>
          <a:stretch>
            <a:fillRect/>
          </a:stretch>
        </p:blipFill>
        <p:spPr bwMode="auto">
          <a:xfrm>
            <a:off x="4726032" y="1214422"/>
            <a:ext cx="4417968" cy="5235607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6668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7 etapas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7 a 15 etapas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 4 a 10 etapas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No máximo 8 etapas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Quantas etapas no máximo são recomendadas para uma descrição de processo?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924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4754" name="Picture 2" descr="SBT anuncia retorno do programa Show do Milhão"/>
          <p:cNvPicPr>
            <a:picLocks noChangeAspect="1" noChangeArrowheads="1"/>
          </p:cNvPicPr>
          <p:nvPr/>
        </p:nvPicPr>
        <p:blipFill>
          <a:blip r:embed="rId4"/>
          <a:srcRect l="38957" t="10866" r="11215" b="7636"/>
          <a:stretch>
            <a:fillRect/>
          </a:stretch>
        </p:blipFill>
        <p:spPr bwMode="auto">
          <a:xfrm>
            <a:off x="4714876" y="1643050"/>
            <a:ext cx="4429124" cy="4831811"/>
          </a:xfrm>
          <a:prstGeom prst="rect">
            <a:avLst/>
          </a:prstGeom>
          <a:noFill/>
        </p:spPr>
      </p:pic>
      <p:pic>
        <p:nvPicPr>
          <p:cNvPr id="19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Definir qual processo que será padronizado; o início e o fim dos processos e os materiais utilizados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Utilizar a estrutura VERBO +COMPLEMENTO para criar os passos importantes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50070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Observar o processo na prática fazendo perguntas exploratórias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os requisitos para criar uma FIP?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50070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86520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https://i.pinimg.com/564x/04/16/47/04164728c3c6b794563d53b01d1619f2.jpg"/>
          <p:cNvPicPr>
            <a:picLocks noChangeAspect="1" noChangeArrowheads="1"/>
          </p:cNvPicPr>
          <p:nvPr/>
        </p:nvPicPr>
        <p:blipFill>
          <a:blip r:embed="rId4"/>
          <a:srcRect r="54392" b="41723"/>
          <a:stretch>
            <a:fillRect/>
          </a:stretch>
        </p:blipFill>
        <p:spPr bwMode="auto">
          <a:xfrm>
            <a:off x="4699314" y="2071678"/>
            <a:ext cx="4444686" cy="3786214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Definir qual processo que será padronizado; o início e o fim dos processos e os materiais utilizados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429132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Utilizar a estrutura VERBO +COMPLEMENTO para criar os passos importantes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500702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Observar o processo na prática fazendo perguntas exploratórias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86520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respostas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os requisitos para criar uma FIP?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429132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50070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86520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0" descr="https://i.pinimg.com/564x/18/de/4d/18de4df2ad7de47f17650ba7187a8fe0.jpg"/>
          <p:cNvPicPr>
            <a:picLocks noChangeAspect="1" noChangeArrowheads="1"/>
          </p:cNvPicPr>
          <p:nvPr/>
        </p:nvPicPr>
        <p:blipFill>
          <a:blip r:embed="rId4"/>
          <a:srcRect l="45213" t="11099"/>
          <a:stretch>
            <a:fillRect/>
          </a:stretch>
        </p:blipFill>
        <p:spPr bwMode="auto">
          <a:xfrm>
            <a:off x="4714876" y="1756016"/>
            <a:ext cx="4429124" cy="4893272"/>
          </a:xfrm>
          <a:prstGeom prst="rect">
            <a:avLst/>
          </a:prstGeom>
          <a:noFill/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9144000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147" name="CaixaDeTexto 3"/>
          <p:cNvSpPr txBox="1">
            <a:spLocks noChangeArrowheads="1"/>
          </p:cNvSpPr>
          <p:nvPr/>
        </p:nvSpPr>
        <p:spPr bwMode="auto">
          <a:xfrm>
            <a:off x="803785" y="838350"/>
            <a:ext cx="760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7650" name="Picture 2" descr="Resultado de imagem para voce ganhou 1 milhÃ£o de reai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9"/>
          <a:stretch/>
        </p:blipFill>
        <p:spPr bwMode="auto">
          <a:xfrm>
            <a:off x="3071802" y="2428868"/>
            <a:ext cx="3143272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Vocês são uma </a:t>
            </a:r>
            <a:r>
              <a:rPr lang="pt-BR"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equipe OURO!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vale mais do que dinheiro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show-do-milhao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4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a realização de um ciclo de teste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não tenho a convicção que a </a:t>
            </a:r>
            <a:r>
              <a:rPr lang="pt-BR" b="1" dirty="0" err="1">
                <a:solidFill>
                  <a:schemeClr val="bg1"/>
                </a:solidFill>
              </a:rPr>
              <a:t>ideia</a:t>
            </a:r>
            <a:r>
              <a:rPr lang="pt-BR" b="1" dirty="0">
                <a:solidFill>
                  <a:schemeClr val="bg1"/>
                </a:solidFill>
              </a:rPr>
              <a:t> resultou em uma melhoria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a equipe envolvida na ação não  está participando do teste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Após testes de PDSA bem-sucedidos, e alta convicção que a mudança é uma melhoria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Qual o momento ideal para a implementação de uma mudança?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pic>
        <p:nvPicPr>
          <p:cNvPr id="16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r="17424"/>
          <a:stretch>
            <a:fillRect/>
          </a:stretch>
        </p:blipFill>
        <p:spPr bwMode="auto">
          <a:xfrm>
            <a:off x="4714876" y="1928802"/>
            <a:ext cx="44291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Pontos chaves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Razões prévias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Truques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Erros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Folha de Instrução de Processo é formada por 3 itens principais: Etapas importantes, razões e?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8132" name="Picture 4" descr="15 respostas do &quot;Show Do Milhão&quot; que só podem ter sido boladas pelo próprio Silvio  Santos | Show do milhao, Silvio santos, Show"/>
          <p:cNvPicPr>
            <a:picLocks noChangeAspect="1" noChangeArrowheads="1"/>
          </p:cNvPicPr>
          <p:nvPr/>
        </p:nvPicPr>
        <p:blipFill>
          <a:blip r:embed="rId4"/>
          <a:srcRect l="45787" t="1293"/>
          <a:stretch>
            <a:fillRect/>
          </a:stretch>
        </p:blipFill>
        <p:spPr bwMode="auto">
          <a:xfrm>
            <a:off x="4714876" y="785794"/>
            <a:ext cx="4429124" cy="5451505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Pontos chaves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Razões prévias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Truques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Erros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 Folha de Instrução de Processo é formada por 3 itens principais: Etapas importantes, razões e?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6802" name="Picture 2" descr="Bahia.ba | Em programa, Sílvio Santos sugere orgia e inclui a própria filha"/>
          <p:cNvPicPr>
            <a:picLocks noChangeAspect="1" noChangeArrowheads="1"/>
          </p:cNvPicPr>
          <p:nvPr/>
        </p:nvPicPr>
        <p:blipFill>
          <a:blip r:embed="rId4"/>
          <a:srcRect l="11250" r="10000"/>
          <a:stretch>
            <a:fillRect/>
          </a:stretch>
        </p:blipFill>
        <p:spPr bwMode="auto">
          <a:xfrm>
            <a:off x="4643438" y="2071678"/>
            <a:ext cx="4500562" cy="4000501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286124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fase de implementação, após alta convicção que a mudança é uma melhoria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35769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Ainda na fase de testes para acelerar 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14351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Imediatamente, pois não é preciso testes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realizar o treinamento de todos os colaboradores sobre  uma nova  rotina que está sendo testada?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286124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35769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14351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6" descr="Show do Milhão volta ao SBT sem Silvio Santos e com novo apresentador"/>
          <p:cNvPicPr>
            <a:picLocks noChangeAspect="1" noChangeArrowheads="1"/>
          </p:cNvPicPr>
          <p:nvPr/>
        </p:nvPicPr>
        <p:blipFill>
          <a:blip r:embed="rId4"/>
          <a:srcRect l="47059" t="-1327" r="13970" b="15044"/>
          <a:stretch>
            <a:fillRect/>
          </a:stretch>
        </p:blipFill>
        <p:spPr bwMode="auto">
          <a:xfrm>
            <a:off x="4714876" y="926013"/>
            <a:ext cx="4429124" cy="5431945"/>
          </a:xfrm>
          <a:prstGeom prst="rect">
            <a:avLst/>
          </a:prstGeom>
          <a:noFill/>
        </p:spPr>
      </p:pic>
      <p:pic>
        <p:nvPicPr>
          <p:cNvPr id="19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1" name="Imagem 20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286124"/>
            <a:ext cx="407193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Na fase de implementação, após alta convicção que a mudança é uma melhoria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357694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Ainda na fase de testes para acelerar o processo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514351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Imediatamente, pois não é preciso testes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5715016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erradas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realizar o treinamento de todos os colaboradores sobre  uma nova  rotina que está sendo testada?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286124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357694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5143512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5715016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2" descr="https://i.pinimg.com/564x/6d/34/7b/6d347b27a136bc027c9433f6ae2d9508.jpg"/>
          <p:cNvPicPr>
            <a:picLocks noChangeAspect="1" noChangeArrowheads="1"/>
          </p:cNvPicPr>
          <p:nvPr/>
        </p:nvPicPr>
        <p:blipFill>
          <a:blip r:embed="rId4"/>
          <a:srcRect l="19947" r="13563" b="21985"/>
          <a:stretch>
            <a:fillRect/>
          </a:stretch>
        </p:blipFill>
        <p:spPr bwMode="auto">
          <a:xfrm>
            <a:off x="4760305" y="2071678"/>
            <a:ext cx="4383695" cy="3857652"/>
          </a:xfrm>
          <a:prstGeom prst="rect">
            <a:avLst/>
          </a:prstGeom>
          <a:noFill/>
        </p:spPr>
      </p:pic>
      <p:pic>
        <p:nvPicPr>
          <p:cNvPr id="28" name="Imagem 27" descr="ShowDaImplementaca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  <p:pic>
        <p:nvPicPr>
          <p:cNvPr id="33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Padronizar os processos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Envolver a todos as pessoas que serão impactadas pelas mudanças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Realizar testes de PDSA e só implementá-los quando tiver a convicção que a mudança resultou em melhoria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1508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requisitos são necessários para sustentarmos as melhorias?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8" name="Picture 4" descr="https://i.pinimg.com/564x/73/9f/cd/739fcd042f2e06aa2ca8934181c33170.jpg"/>
          <p:cNvPicPr>
            <a:picLocks noChangeAspect="1" noChangeArrowheads="1"/>
          </p:cNvPicPr>
          <p:nvPr/>
        </p:nvPicPr>
        <p:blipFill>
          <a:blip r:embed="rId4"/>
          <a:srcRect l="45293" t="5890" r="1420" b="5759"/>
          <a:stretch>
            <a:fillRect/>
          </a:stretch>
        </p:blipFill>
        <p:spPr bwMode="auto">
          <a:xfrm>
            <a:off x="4722814" y="1643050"/>
            <a:ext cx="4421186" cy="4973835"/>
          </a:xfrm>
          <a:prstGeom prst="rect">
            <a:avLst/>
          </a:prstGeom>
          <a:noFill/>
        </p:spPr>
      </p:pic>
      <p:pic>
        <p:nvPicPr>
          <p:cNvPr id="18" name="perguntashowdomilha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20" name="Imagem 19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4500562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m 10" descr="img616b14ec951ae5.62163885.jpg"/>
          <p:cNvPicPr>
            <a:picLocks noChangeAspect="1"/>
          </p:cNvPicPr>
          <p:nvPr/>
        </p:nvPicPr>
        <p:blipFill>
          <a:blip r:embed="rId3"/>
          <a:srcRect l="75781" b="62500"/>
          <a:stretch>
            <a:fillRect/>
          </a:stretch>
        </p:blipFill>
        <p:spPr>
          <a:xfrm>
            <a:off x="0" y="-18450"/>
            <a:ext cx="4643438" cy="6876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CaixaDeTexto 22"/>
          <p:cNvSpPr txBox="1"/>
          <p:nvPr/>
        </p:nvSpPr>
        <p:spPr>
          <a:xfrm>
            <a:off x="571472" y="3357562"/>
            <a:ext cx="407193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Padronizar os processos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472" y="4143380"/>
            <a:ext cx="40719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Envolver a todos as pessoas que serão impactadas pelas mudanças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472" y="4929198"/>
            <a:ext cx="407193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Realizar testes de PDSA e só implementá-los quando tiver a convicção que a mudança resultou em melhoria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71472" y="6215082"/>
            <a:ext cx="40719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Todas as alternativas estão corretas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0" y="2071678"/>
            <a:ext cx="4643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Quais requisitos são necessários para sustentarmos as melhorias?</a:t>
            </a:r>
          </a:p>
        </p:txBody>
      </p:sp>
      <p:sp>
        <p:nvSpPr>
          <p:cNvPr id="29" name="Pentágono 28"/>
          <p:cNvSpPr/>
          <p:nvPr/>
        </p:nvSpPr>
        <p:spPr>
          <a:xfrm>
            <a:off x="0" y="3357562"/>
            <a:ext cx="642910" cy="428628"/>
          </a:xfrm>
          <a:prstGeom prst="homePlate">
            <a:avLst/>
          </a:prstGeom>
          <a:solidFill>
            <a:srgbClr val="1424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ntágono 29"/>
          <p:cNvSpPr/>
          <p:nvPr/>
        </p:nvSpPr>
        <p:spPr>
          <a:xfrm>
            <a:off x="0" y="4143380"/>
            <a:ext cx="642910" cy="428628"/>
          </a:xfrm>
          <a:prstGeom prst="homePlate">
            <a:avLst/>
          </a:prstGeom>
          <a:solidFill>
            <a:srgbClr val="A426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ntágono 30"/>
          <p:cNvSpPr/>
          <p:nvPr/>
        </p:nvSpPr>
        <p:spPr>
          <a:xfrm>
            <a:off x="0" y="4929198"/>
            <a:ext cx="642910" cy="428628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ntágono 31"/>
          <p:cNvSpPr/>
          <p:nvPr/>
        </p:nvSpPr>
        <p:spPr>
          <a:xfrm>
            <a:off x="0" y="6215082"/>
            <a:ext cx="642910" cy="4286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071802" y="642918"/>
            <a:ext cx="789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786314" y="0"/>
            <a:ext cx="42033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CERTA RESPOSTA!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8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r="16280" b="14088"/>
          <a:stretch>
            <a:fillRect/>
          </a:stretch>
        </p:blipFill>
        <p:spPr bwMode="auto">
          <a:xfrm>
            <a:off x="4714876" y="2080142"/>
            <a:ext cx="4429124" cy="429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mp95w91z1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  <p:pic>
        <p:nvPicPr>
          <p:cNvPr id="22" name="Imagem 21" descr="ShowDaImplementaca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2667018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_ip_UnifiedCompliancePolicyProperties xmlns="http://schemas.microsoft.com/sharepoint/v3" xsi:nil="true"/>
    <TaxCatchAll xmlns="ba8db9e7-06ab-4fc3-8870-ae78930b596c" xsi:nil="true"/>
  </documentManagement>
</p:properties>
</file>

<file path=customXml/itemProps1.xml><?xml version="1.0" encoding="utf-8"?>
<ds:datastoreItem xmlns:ds="http://schemas.openxmlformats.org/officeDocument/2006/customXml" ds:itemID="{A768D3FE-B56D-405B-A075-3F139B8BC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C6217-A021-4AAE-A6B1-63AD3A82E2EC}"/>
</file>

<file path=customXml/itemProps3.xml><?xml version="1.0" encoding="utf-8"?>
<ds:datastoreItem xmlns:ds="http://schemas.openxmlformats.org/officeDocument/2006/customXml" ds:itemID="{2D646FA8-8F23-4762-AD9D-04A9BA9287B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595665d-dcec-4a93-a94d-ada035ade8e0"/>
    <ds:schemaRef ds:uri="ba8db9e7-06ab-4fc3-8870-ae78930b59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46414</TotalTime>
  <Words>1318</Words>
  <Application>Microsoft Office PowerPoint</Application>
  <PresentationFormat>Apresentação na tela (4:3)</PresentationFormat>
  <Paragraphs>192</Paragraphs>
  <Slides>28</Slides>
  <Notes>5</Notes>
  <HiddenSlides>0</HiddenSlides>
  <MMClips>29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Etielle Sonaglio</dc:creator>
  <cp:lastModifiedBy>Rafaela Moraes de Moura</cp:lastModifiedBy>
  <cp:revision>349</cp:revision>
  <dcterms:created xsi:type="dcterms:W3CDTF">2018-09-19T18:42:13Z</dcterms:created>
  <dcterms:modified xsi:type="dcterms:W3CDTF">2023-11-24T20:28:21Z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