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4" r:id="rId5"/>
    <p:sldId id="257" r:id="rId6"/>
    <p:sldId id="258" r:id="rId7"/>
    <p:sldId id="259" r:id="rId8"/>
    <p:sldId id="266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janira Aparecida Regagnin" userId="71856f8d-5446-469d-84c2-24e083927198" providerId="ADAL" clId="{4E35448A-5336-46BA-9C8F-FCCBCEDF746D}"/>
    <pc:docChg chg="addSld modSld sldOrd">
      <pc:chgData name="Dejanira Aparecida Regagnin" userId="71856f8d-5446-469d-84c2-24e083927198" providerId="ADAL" clId="{4E35448A-5336-46BA-9C8F-FCCBCEDF746D}" dt="2024-04-03T17:26:51.122" v="625" actId="20577"/>
      <pc:docMkLst>
        <pc:docMk/>
      </pc:docMkLst>
      <pc:sldChg chg="modSp mod">
        <pc:chgData name="Dejanira Aparecida Regagnin" userId="71856f8d-5446-469d-84c2-24e083927198" providerId="ADAL" clId="{4E35448A-5336-46BA-9C8F-FCCBCEDF746D}" dt="2024-04-03T17:06:44.303" v="3" actId="20577"/>
        <pc:sldMkLst>
          <pc:docMk/>
          <pc:sldMk cId="2329861513" sldId="257"/>
        </pc:sldMkLst>
        <pc:spChg chg="mod">
          <ac:chgData name="Dejanira Aparecida Regagnin" userId="71856f8d-5446-469d-84c2-24e083927198" providerId="ADAL" clId="{4E35448A-5336-46BA-9C8F-FCCBCEDF746D}" dt="2024-04-03T17:06:44.303" v="3" actId="20577"/>
          <ac:spMkLst>
            <pc:docMk/>
            <pc:sldMk cId="2329861513" sldId="257"/>
            <ac:spMk id="2" creationId="{00000000-0000-0000-0000-000000000000}"/>
          </ac:spMkLst>
        </pc:spChg>
      </pc:sldChg>
      <pc:sldChg chg="modSp mod">
        <pc:chgData name="Dejanira Aparecida Regagnin" userId="71856f8d-5446-469d-84c2-24e083927198" providerId="ADAL" clId="{4E35448A-5336-46BA-9C8F-FCCBCEDF746D}" dt="2024-04-03T17:06:56.115" v="25" actId="20577"/>
        <pc:sldMkLst>
          <pc:docMk/>
          <pc:sldMk cId="2685258034" sldId="259"/>
        </pc:sldMkLst>
        <pc:spChg chg="mod">
          <ac:chgData name="Dejanira Aparecida Regagnin" userId="71856f8d-5446-469d-84c2-24e083927198" providerId="ADAL" clId="{4E35448A-5336-46BA-9C8F-FCCBCEDF746D}" dt="2024-04-03T17:06:56.115" v="25" actId="20577"/>
          <ac:spMkLst>
            <pc:docMk/>
            <pc:sldMk cId="2685258034" sldId="259"/>
            <ac:spMk id="2" creationId="{00000000-0000-0000-0000-000000000000}"/>
          </ac:spMkLst>
        </pc:spChg>
      </pc:sldChg>
      <pc:sldChg chg="modSp mod">
        <pc:chgData name="Dejanira Aparecida Regagnin" userId="71856f8d-5446-469d-84c2-24e083927198" providerId="ADAL" clId="{4E35448A-5336-46BA-9C8F-FCCBCEDF746D}" dt="2024-04-03T17:26:51.122" v="625" actId="20577"/>
        <pc:sldMkLst>
          <pc:docMk/>
          <pc:sldMk cId="1902027685" sldId="260"/>
        </pc:sldMkLst>
        <pc:spChg chg="mod">
          <ac:chgData name="Dejanira Aparecida Regagnin" userId="71856f8d-5446-469d-84c2-24e083927198" providerId="ADAL" clId="{4E35448A-5336-46BA-9C8F-FCCBCEDF746D}" dt="2024-04-03T17:26:51.122" v="625" actId="20577"/>
          <ac:spMkLst>
            <pc:docMk/>
            <pc:sldMk cId="1902027685" sldId="260"/>
            <ac:spMk id="3" creationId="{00000000-0000-0000-0000-000000000000}"/>
          </ac:spMkLst>
        </pc:spChg>
      </pc:sldChg>
      <pc:sldChg chg="modSp add mod">
        <pc:chgData name="Dejanira Aparecida Regagnin" userId="71856f8d-5446-469d-84c2-24e083927198" providerId="ADAL" clId="{4E35448A-5336-46BA-9C8F-FCCBCEDF746D}" dt="2024-04-03T17:20:33.301" v="590" actId="20577"/>
        <pc:sldMkLst>
          <pc:docMk/>
          <pc:sldMk cId="2589774673" sldId="265"/>
        </pc:sldMkLst>
        <pc:spChg chg="mod">
          <ac:chgData name="Dejanira Aparecida Regagnin" userId="71856f8d-5446-469d-84c2-24e083927198" providerId="ADAL" clId="{4E35448A-5336-46BA-9C8F-FCCBCEDF746D}" dt="2024-04-03T17:15:47.585" v="230" actId="20577"/>
          <ac:spMkLst>
            <pc:docMk/>
            <pc:sldMk cId="2589774673" sldId="265"/>
            <ac:spMk id="2" creationId="{EBE4986E-2F2B-DF3A-C702-6B151F7AEB01}"/>
          </ac:spMkLst>
        </pc:spChg>
        <pc:spChg chg="mod">
          <ac:chgData name="Dejanira Aparecida Regagnin" userId="71856f8d-5446-469d-84c2-24e083927198" providerId="ADAL" clId="{4E35448A-5336-46BA-9C8F-FCCBCEDF746D}" dt="2024-04-03T17:20:33.301" v="590" actId="20577"/>
          <ac:spMkLst>
            <pc:docMk/>
            <pc:sldMk cId="2589774673" sldId="265"/>
            <ac:spMk id="5" creationId="{270C7301-9015-E253-C4DE-C6860B8B1BA7}"/>
          </ac:spMkLst>
        </pc:spChg>
      </pc:sldChg>
      <pc:sldChg chg="modSp add mod ord">
        <pc:chgData name="Dejanira Aparecida Regagnin" userId="71856f8d-5446-469d-84c2-24e083927198" providerId="ADAL" clId="{4E35448A-5336-46BA-9C8F-FCCBCEDF746D}" dt="2024-04-03T17:21:55.701" v="623" actId="20577"/>
        <pc:sldMkLst>
          <pc:docMk/>
          <pc:sldMk cId="2773617798" sldId="266"/>
        </pc:sldMkLst>
        <pc:spChg chg="mod">
          <ac:chgData name="Dejanira Aparecida Regagnin" userId="71856f8d-5446-469d-84c2-24e083927198" providerId="ADAL" clId="{4E35448A-5336-46BA-9C8F-FCCBCEDF746D}" dt="2024-04-03T17:21:55.701" v="623" actId="20577"/>
          <ac:spMkLst>
            <pc:docMk/>
            <pc:sldMk cId="2773617798" sldId="266"/>
            <ac:spMk id="5" creationId="{7A8C0424-C416-4B05-758A-A0FAA6A107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66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261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037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968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022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829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992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498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613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318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55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E8CC3-92A1-420E-8478-C2CAC4337E2F}" type="datetimeFigureOut">
              <a:rPr lang="pt-BR" smtClean="0"/>
              <a:t>03/04/2024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EF81-21D8-4A6E-8A99-497924156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30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8640960" cy="1470025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chemeClr val="accent2">
                    <a:lumMod val="75000"/>
                  </a:schemeClr>
                </a:solidFill>
              </a:rPr>
              <a:t>Orientações à equipe médica para prevenção de ITU-AC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5877272"/>
            <a:ext cx="6400800" cy="816496"/>
          </a:xfrm>
        </p:spPr>
        <p:txBody>
          <a:bodyPr/>
          <a:lstStyle/>
          <a:p>
            <a:r>
              <a:rPr lang="pt-BR" dirty="0"/>
              <a:t>PROADI - 2024</a:t>
            </a:r>
          </a:p>
        </p:txBody>
      </p:sp>
    </p:spTree>
    <p:extLst>
      <p:ext uri="{BB962C8B-B14F-4D97-AF65-F5344CB8AC3E}">
        <p14:creationId xmlns:p14="http://schemas.microsoft.com/office/powerpoint/2010/main" val="27271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Epidemiologia das ITUA-CV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buBlip>
                <a:blip r:embed="rId2"/>
              </a:buBlip>
            </a:pPr>
            <a:r>
              <a:rPr lang="en-US" dirty="0">
                <a:latin typeface="Arial" pitchFamily="34" charset="0"/>
                <a:cs typeface="Arial" pitchFamily="34" charset="0"/>
              </a:rPr>
              <a:t>Infecção do trato urinário compreende  30 a 40% de todas as infecções relacionadas à assistência em saúde, sendo que em UTIs as ITUs  compreendem 8 a 21% destas infecções.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20000"/>
              </a:lnSpc>
              <a:buBlip>
                <a:blip r:embed="rId2"/>
              </a:buBlip>
            </a:pPr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Blip>
                <a:blip r:embed="rId2"/>
              </a:buBlip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80% das infecções urinárias hospitalares são atribuídas a cateter vesical</a:t>
            </a:r>
          </a:p>
          <a:p>
            <a:pPr algn="just">
              <a:lnSpc>
                <a:spcPct val="120000"/>
              </a:lnSpc>
              <a:buBlip>
                <a:blip r:embed="rId2"/>
              </a:buBlip>
            </a:pPr>
            <a:endParaRPr lang="pt-BR" alt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Blip>
                <a:blip r:embed="rId2"/>
              </a:buBlip>
            </a:pPr>
            <a:r>
              <a:rPr lang="pt-BR" dirty="0">
                <a:latin typeface="Arial" pitchFamily="34" charset="0"/>
                <a:cs typeface="Arial" pitchFamily="34" charset="0"/>
              </a:rPr>
              <a:t>A incidência de bacteriúria é de 3 a 10% por dia de cateterização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940152" y="6211669"/>
            <a:ext cx="309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latin typeface="Arial" pitchFamily="34" charset="0"/>
                <a:cs typeface="Arial" pitchFamily="34" charset="0"/>
              </a:rPr>
              <a:t>Korean J Urol 2013;54:59-65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Infect Dis Clin North Am 2003; 17:411-432.</a:t>
            </a:r>
            <a:endParaRPr lang="pt-BR" sz="1200" dirty="0">
              <a:latin typeface="Arial" pitchFamily="34" charset="0"/>
              <a:cs typeface="Arial" pitchFamily="34" charset="0"/>
            </a:endParaRPr>
          </a:p>
          <a:p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03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Recomendações para prevenção de ITU-AC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algn="just"/>
            <a:r>
              <a:rPr lang="pt-BR" sz="2800" dirty="0"/>
              <a:t>Usar o dispositivo somente com indicação apropriada</a:t>
            </a:r>
          </a:p>
          <a:p>
            <a:pPr algn="just"/>
            <a:r>
              <a:rPr lang="pt-BR" sz="2800" dirty="0"/>
              <a:t>Remover o mais precocemente possível</a:t>
            </a:r>
          </a:p>
          <a:p>
            <a:pPr algn="just"/>
            <a:r>
              <a:rPr lang="pt-BR" sz="2800" dirty="0"/>
              <a:t>Não coletar urocultura de rotina em pacientes em uso prolongado de CVD (colonizados) </a:t>
            </a:r>
          </a:p>
          <a:p>
            <a:pPr algn="just"/>
            <a:r>
              <a:rPr lang="pt-BR" sz="2800" dirty="0"/>
              <a:t>Discutir com a enfermagem alternativas para controle de diurese (condom, comadre, papagaio e pesagem de fraldas)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202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7" t="10458" r="6204" b="4546"/>
          <a:stretch/>
        </p:blipFill>
        <p:spPr bwMode="auto">
          <a:xfrm>
            <a:off x="42943" y="751184"/>
            <a:ext cx="2343705" cy="2070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009" y="751184"/>
            <a:ext cx="2222944" cy="1913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620" y="548680"/>
            <a:ext cx="2078664" cy="228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887" y="751184"/>
            <a:ext cx="2290363" cy="1887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3" y="2996952"/>
            <a:ext cx="2353849" cy="178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705" y="2828525"/>
            <a:ext cx="2246510" cy="1680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953" y="6438900"/>
            <a:ext cx="21526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" r="-1"/>
          <a:stretch/>
        </p:blipFill>
        <p:spPr bwMode="auto">
          <a:xfrm>
            <a:off x="6900305" y="2702317"/>
            <a:ext cx="2091945" cy="1863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4"/>
          <a:stretch/>
        </p:blipFill>
        <p:spPr bwMode="auto">
          <a:xfrm>
            <a:off x="42943" y="4957035"/>
            <a:ext cx="2451417" cy="185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360" y="4509120"/>
            <a:ext cx="2257360" cy="236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7"/>
          <a:stretch/>
        </p:blipFill>
        <p:spPr bwMode="auto">
          <a:xfrm>
            <a:off x="4708194" y="4592186"/>
            <a:ext cx="2225945" cy="2246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/>
          <a:stretch/>
        </p:blipFill>
        <p:spPr bwMode="auto">
          <a:xfrm>
            <a:off x="4708194" y="2766854"/>
            <a:ext cx="2250232" cy="1825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0" y="0"/>
            <a:ext cx="9036496" cy="5715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Higiene das mãos: o cuidado mais importante</a:t>
            </a:r>
          </a:p>
        </p:txBody>
      </p:sp>
    </p:spTree>
    <p:extLst>
      <p:ext uri="{BB962C8B-B14F-4D97-AF65-F5344CB8AC3E}">
        <p14:creationId xmlns:p14="http://schemas.microsoft.com/office/powerpoint/2010/main" val="227422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Indicações apropriadas para CVD</a:t>
            </a:r>
          </a:p>
        </p:txBody>
      </p:sp>
    </p:spTree>
    <p:extLst>
      <p:ext uri="{BB962C8B-B14F-4D97-AF65-F5344CB8AC3E}">
        <p14:creationId xmlns:p14="http://schemas.microsoft.com/office/powerpoint/2010/main" val="232986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Diagnóstico de ITU-AC (ANVISA 2024)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3DA6F8-F7C5-99B6-601C-1FBBA56FC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823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Quando solicitar urocultura em pacientes com uso prolongado de cateter vesical de demora</a:t>
            </a:r>
          </a:p>
        </p:txBody>
      </p:sp>
      <p:sp>
        <p:nvSpPr>
          <p:cNvPr id="5" name="Espaço Reservado para Conteúdo 4"/>
          <p:cNvSpPr txBox="1">
            <a:spLocks noGrp="1"/>
          </p:cNvSpPr>
          <p:nvPr>
            <p:ph idx="1"/>
          </p:nvPr>
        </p:nvSpPr>
        <p:spPr>
          <a:xfrm>
            <a:off x="251520" y="1438327"/>
            <a:ext cx="8229600" cy="452431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endParaRPr lang="pt-BR" sz="8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Febre em paciente com transplante de rim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Febre em paciente gestante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Febre em neutropênicos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Febre após procedimento/cirurgia urológica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Febre em conhecida obstrução do trato urinário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Dor suprapúbica ou em flanco inexplicada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Paciente lesado medular com nova ou piora da espasticidade, hiperreflexia autônoma, mal estar ou agitação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Na admissão de paciente em uso crônico de SVD com febre ou  alteração de estado mental inexplicada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Sepse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/>
              <a:t>Idoso com delirium de causa inexplicada</a:t>
            </a:r>
          </a:p>
        </p:txBody>
      </p:sp>
    </p:spTree>
    <p:extLst>
      <p:ext uri="{BB962C8B-B14F-4D97-AF65-F5344CB8AC3E}">
        <p14:creationId xmlns:p14="http://schemas.microsoft.com/office/powerpoint/2010/main" val="2685258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4E315-91D5-EBB6-AE29-007CBA181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4BF3B-D125-9098-C963-4494AB09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Cuidados essenciais na manutenção do CVD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A8C0424-C416-4B05-758A-A0FAA6A107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1520" y="1438327"/>
            <a:ext cx="8229600" cy="50711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Manter um sistema de drenagem estéril e continuamente fechado.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Manter o cateter adequadamente preso para evitar movimento e tração da uretra.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Manter a bolsa coletora abaixo do nível da bexiga o tempo todo.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Manter o fluxo de urina desobstruído.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Esvaziar a bolsa coletora regularmente, usando um recipiente coletor separado para cada paciente e evite que a torneira de drenagem toque o recipiente coletor.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higiene de rotina (por exemplo, limpeza da genitália durante o banho) é apropriada. Não limpe a área periuretral com antissépticos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coleta de amostras de urina deve seguir a técnica asséptica, aspirando a partir da porta de amostragem com uma seringa estéril após a limpeza da porta com álcool 70%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277361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0DD7F7-4ACB-E224-AF4E-2B4821158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E4986E-2F2B-DF3A-C702-6B151F7AE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algn="l"/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Práticas a serem evitadas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270C7301-9015-E253-C4DE-C6860B8B1BA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1520" y="1438327"/>
            <a:ext cx="8229600" cy="433708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Algumas práticas que devem ser evitadas, especialmente em caráter rotineiro: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Cateteres para irrigação vesical, exceto nos casos de obstrução do cateter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Desconectar o cateter da bolsa de drenagem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Substituir cateteres rotineiramente (na ausência de obstrução, vazamento ou infecção)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u</a:t>
            </a: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tilizar técnica asséptica para substituir o sistema coletor caso o cateter não possa ser trocado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Coletar urocultura de pacientes cateterizados como rotina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PT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 e antibiotico profilático em pacientes em uso de CVD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258977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_ip_UnifiedCompliancePolicyProperties xmlns="http://schemas.microsoft.com/sharepoint/v3" xsi:nil="true"/>
    <TaxCatchAll xmlns="ba8db9e7-06ab-4fc3-8870-ae78930b596c" xsi:nil="true"/>
  </documentManagement>
</p:properties>
</file>

<file path=customXml/itemProps1.xml><?xml version="1.0" encoding="utf-8"?>
<ds:datastoreItem xmlns:ds="http://schemas.openxmlformats.org/officeDocument/2006/customXml" ds:itemID="{F5166749-762F-422C-92DA-AAE5695BED1B}"/>
</file>

<file path=customXml/itemProps2.xml><?xml version="1.0" encoding="utf-8"?>
<ds:datastoreItem xmlns:ds="http://schemas.openxmlformats.org/officeDocument/2006/customXml" ds:itemID="{B3747DAF-AA76-42E1-AE1F-A935B339B980}"/>
</file>

<file path=customXml/itemProps3.xml><?xml version="1.0" encoding="utf-8"?>
<ds:datastoreItem xmlns:ds="http://schemas.openxmlformats.org/officeDocument/2006/customXml" ds:itemID="{E5A729EE-D153-4321-872C-67E449FA7EE8}"/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456</Words>
  <Application>Microsoft Office PowerPoint</Application>
  <PresentationFormat>Apresentação na tela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do Office</vt:lpstr>
      <vt:lpstr>Orientações à equipe médica para prevenção de ITU-AC</vt:lpstr>
      <vt:lpstr>Epidemiologia das ITUA-CV</vt:lpstr>
      <vt:lpstr>Recomendações para prevenção de ITU-AC</vt:lpstr>
      <vt:lpstr>Apresentação do PowerPoint</vt:lpstr>
      <vt:lpstr>Indicações apropriadas para CVD</vt:lpstr>
      <vt:lpstr>Diagnóstico de ITU-AC (ANVISA 2024)</vt:lpstr>
      <vt:lpstr>Quando solicitar urocultura em pacientes com uso prolongado de cateter vesical de demora</vt:lpstr>
      <vt:lpstr>Cuidados essenciais na manutenção do CVD</vt:lpstr>
      <vt:lpstr>Práticas a serem evitadas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Orientações à equipe médica para prevenção de ITU-AC</dc:title>
  <dc:creator>Deja</dc:creator>
  <cp:lastModifiedBy>Dejanira Aparecida Regagnin</cp:lastModifiedBy>
  <cp:revision>13</cp:revision>
  <dcterms:created xsi:type="dcterms:W3CDTF">2017-11-16T21:56:36Z</dcterms:created>
  <dcterms:modified xsi:type="dcterms:W3CDTF">2024-04-03T17:26:59Z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</Properties>
</file>