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ppt/metadata" ContentType="application/binary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3"/>
    <p:sldMasterId id="2147483654" r:id="rId4"/>
  </p:sldMasterIdLst>
  <p:notesMasterIdLst>
    <p:notesMasterId r:id="rId37"/>
  </p:notesMasterIdLst>
  <p:sldIdLst>
    <p:sldId id="319" r:id="rId5"/>
    <p:sldId id="323" r:id="rId6"/>
    <p:sldId id="335" r:id="rId7"/>
    <p:sldId id="330" r:id="rId8"/>
    <p:sldId id="396" r:id="rId9"/>
    <p:sldId id="492" r:id="rId10"/>
    <p:sldId id="397" r:id="rId11"/>
    <p:sldId id="493" r:id="rId12"/>
    <p:sldId id="398" r:id="rId13"/>
    <p:sldId id="494" r:id="rId14"/>
    <p:sldId id="399" r:id="rId15"/>
    <p:sldId id="495" r:id="rId16"/>
    <p:sldId id="381" r:id="rId17"/>
    <p:sldId id="496" r:id="rId18"/>
    <p:sldId id="390" r:id="rId19"/>
    <p:sldId id="497" r:id="rId20"/>
    <p:sldId id="392" r:id="rId21"/>
    <p:sldId id="498" r:id="rId22"/>
    <p:sldId id="389" r:id="rId23"/>
    <p:sldId id="499" r:id="rId24"/>
    <p:sldId id="388" r:id="rId25"/>
    <p:sldId id="500" r:id="rId26"/>
    <p:sldId id="337" r:id="rId27"/>
    <p:sldId id="501" r:id="rId28"/>
    <p:sldId id="395" r:id="rId29"/>
    <p:sldId id="502" r:id="rId30"/>
    <p:sldId id="406" r:id="rId31"/>
    <p:sldId id="491" r:id="rId32"/>
    <p:sldId id="409" r:id="rId33"/>
    <p:sldId id="489" r:id="rId34"/>
    <p:sldId id="490" r:id="rId35"/>
    <p:sldId id="401" r:id="rId36"/>
  </p:sldIdLst>
  <p:sldSz cx="12192000" cy="6858000"/>
  <p:notesSz cx="6858000" cy="9144000"/>
  <p:embeddedFontLst>
    <p:embeddedFont>
      <p:font typeface="Arial Black" panose="020B0A04020102020204" pitchFamily="34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77">
          <p15:clr>
            <a:srgbClr val="9AA0A6"/>
          </p15:clr>
        </p15:guide>
        <p15:guide id="2" orient="horz" pos="2438">
          <p15:clr>
            <a:srgbClr val="9AA0A6"/>
          </p15:clr>
        </p15:guide>
        <p15:guide id="3" orient="horz" pos="3033">
          <p15:clr>
            <a:srgbClr val="9AA0A6"/>
          </p15:clr>
        </p15:guide>
        <p15:guide id="4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iC0NvX1nO/3ZP55uJNxjBwUzOl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06E"/>
    <a:srgbClr val="482F6D"/>
    <a:srgbClr val="455361"/>
    <a:srgbClr val="3698B0"/>
    <a:srgbClr val="90CA40"/>
    <a:srgbClr val="FF8F8F"/>
    <a:srgbClr val="EA5C99"/>
    <a:srgbClr val="F6B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26C4C-28BC-3218-633A-17103F6F5874}" v="397" dt="2023-10-31T18:45:40.537"/>
    <p1510:client id="{06F883E3-C805-D84E-8983-87A327D43BBD}" v="16" dt="2023-11-06T14:10:00.886"/>
    <p1510:client id="{224037E9-14D5-0E07-EEC9-7CBC36E2EEB0}" v="82" dt="2023-11-27T12:06:38.895"/>
    <p1510:client id="{42ED4E87-2405-8A8E-7E81-8C6744A086B7}" v="58" dt="2023-10-24T01:15:25.832"/>
    <p1510:client id="{43D40CA2-2A05-C2FC-0B73-9E91BCCE423B}" v="57" dt="2023-10-24T16:43:28.997"/>
    <p1510:client id="{468603CA-E0FE-AA9B-AE08-BB52DCB55799}" v="28" dt="2023-10-31T14:17:25.492"/>
    <p1510:client id="{4DBFB2F9-3250-A31C-A6AF-2F9481958D9A}" v="422" dt="2023-10-24T17:27:04.683"/>
    <p1510:client id="{502C2B23-3C27-A429-5F6F-1C62F3F0A7D2}" v="163" dt="2023-10-31T19:12:08.823"/>
    <p1510:client id="{5F455307-83C8-1CB5-E2AD-9DAA989A4934}" v="73" dt="2023-10-24T01:27:04.232"/>
    <p1510:client id="{78C3DD4E-D7E8-C060-4782-45FBAD738E00}" v="527" dt="2023-10-23T15:09:27.623"/>
    <p1510:client id="{80960939-F6BA-0783-9234-D01A18C39DE6}" v="27" dt="2023-10-23T14:25:29.427"/>
    <p1510:client id="{8A7D7283-DE16-3A02-C9B9-63142AB1283D}" v="2" dt="2023-10-23T13:56:39.622"/>
    <p1510:client id="{8ACA671B-4461-399B-7979-4B6CED2DB4E3}" v="62" dt="2023-11-01T14:35:26.710"/>
    <p1510:client id="{95DCB036-6521-539B-C244-4202653A619C}" v="140" dt="2023-10-31T17:51:12.792"/>
    <p1510:client id="{B909DE9F-5436-EF71-8523-F771E995133C}" v="23" dt="2023-10-23T14:28:01.535"/>
    <p1510:client id="{CB620DA7-FA46-9931-DB7A-23F0A1141605}" v="751" dt="2023-10-24T16:44:23.492"/>
    <p1510:client id="{DBBBCE7F-43CE-EA29-0F65-5509998E76BB}" v="80" dt="2023-10-25T17:06:27.160"/>
    <p1510:client id="{EFC6E253-178A-FA6B-7F5E-535035C7AB34}" v="21" dt="2023-10-30T12:26:56.862"/>
    <p1510:client id="{F17E420E-1A55-64BD-BA81-B71A0C9C1228}" v="5" dt="2023-10-23T01:39:12.909"/>
    <p1510:client id="{F360C69B-B5BC-75B0-70DB-6917D9EF13AB}" v="9" dt="2023-10-31T17:39:11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6" autoAdjust="0"/>
  </p:normalViewPr>
  <p:slideViewPr>
    <p:cSldViewPr snapToGrid="0">
      <p:cViewPr varScale="1">
        <p:scale>
          <a:sx n="61" d="100"/>
          <a:sy n="61" d="100"/>
        </p:scale>
        <p:origin x="220" y="56"/>
      </p:cViewPr>
      <p:guideLst>
        <p:guide orient="horz" pos="1077"/>
        <p:guide orient="horz" pos="2438"/>
        <p:guide orient="horz" pos="30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87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82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81" Type="http://customschemas.google.com/relationships/presentationmetadata" Target="metadata"/><Relationship Id="rId86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20" Type="http://schemas.openxmlformats.org/officeDocument/2006/relationships/slide" Target="slides/slide16.xml"/><Relationship Id="rId8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96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323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95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884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763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773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13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7415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4394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800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174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124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871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624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933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282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418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2e9d759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62e9d759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891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75915083-7A47-D5B8-14ED-F5405CDE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DBAAD02-232E-3D43-43CA-0ACA0C1182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8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8F2EF7ED-C435-4CDC-583F-FDC08F7135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287" y="363158"/>
            <a:ext cx="2319164" cy="8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75915083-7A47-D5B8-14ED-F5405CDE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26C5C27-D182-E075-E4BF-8611DAF40F0A}"/>
              </a:ext>
            </a:extLst>
          </p:cNvPr>
          <p:cNvSpPr/>
          <p:nvPr userDrawn="1"/>
        </p:nvSpPr>
        <p:spPr>
          <a:xfrm>
            <a:off x="3795712" y="-1"/>
            <a:ext cx="4786314" cy="31422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8F2EF7ED-C435-4CDC-583F-FDC08F7135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287" y="363158"/>
            <a:ext cx="2319164" cy="8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75915083-7A47-D5B8-14ED-F5405CDE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26C5C27-D182-E075-E4BF-8611DAF40F0A}"/>
              </a:ext>
            </a:extLst>
          </p:cNvPr>
          <p:cNvSpPr/>
          <p:nvPr userDrawn="1"/>
        </p:nvSpPr>
        <p:spPr>
          <a:xfrm>
            <a:off x="3795712" y="-1"/>
            <a:ext cx="4786314" cy="933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8F2EF7ED-C435-4CDC-583F-FDC08F7135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2588" y="128120"/>
            <a:ext cx="1452562" cy="5625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75915083-7A47-D5B8-14ED-F5405CDE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26C5C27-D182-E075-E4BF-8611DAF40F0A}"/>
              </a:ext>
            </a:extLst>
          </p:cNvPr>
          <p:cNvSpPr/>
          <p:nvPr userDrawn="1"/>
        </p:nvSpPr>
        <p:spPr>
          <a:xfrm>
            <a:off x="3795712" y="-1"/>
            <a:ext cx="4786314" cy="933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8F2EF7ED-C435-4CDC-583F-FDC08F7135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2588" y="128120"/>
            <a:ext cx="1452562" cy="5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75915083-7A47-D5B8-14ED-F5405CDE6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4B5F1-7F8C-4873-AB8B-5D15BB1259A1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E3EFF-DFEF-4C28-98AB-10803FF2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31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1165"/>
            <a:ext cx="10515600" cy="89564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50077"/>
            <a:ext cx="10515600" cy="3918936"/>
          </a:xfrm>
        </p:spPr>
        <p:txBody>
          <a:bodyPr>
            <a:normAutofit/>
          </a:bodyPr>
          <a:lstStyle>
            <a:lvl1pPr>
              <a:buClr>
                <a:srgbClr val="3698B0"/>
              </a:buClr>
              <a:defRPr sz="2800"/>
            </a:lvl1pPr>
            <a:lvl2pPr>
              <a:buClr>
                <a:srgbClr val="3698B0"/>
              </a:buClr>
              <a:defRPr sz="2400"/>
            </a:lvl2pPr>
            <a:lvl3pPr>
              <a:buClr>
                <a:srgbClr val="3698B0"/>
              </a:buClr>
              <a:defRPr sz="2000"/>
            </a:lvl3pPr>
            <a:lvl4pPr>
              <a:buClr>
                <a:srgbClr val="3698B0"/>
              </a:buClr>
              <a:defRPr sz="1800"/>
            </a:lvl4pPr>
            <a:lvl5pPr>
              <a:buClr>
                <a:srgbClr val="3698B0"/>
              </a:buClr>
              <a:defRPr sz="18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023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61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49" r:id="rId3"/>
    <p:sldLayoutId id="2147483663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3C8EB5BD-2047-7576-218A-385ABA501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CC65C5F-E943-2775-72DA-7EBD126354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8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0DA71D2-9F8F-109F-385F-97BF8D74F66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4719" y="363158"/>
            <a:ext cx="2319164" cy="898212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248686"/>
            <a:ext cx="10515600" cy="1127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484781"/>
            <a:ext cx="10515600" cy="371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</a:t>
            </a:r>
            <a:r>
              <a:rPr lang="pt-BR" err="1"/>
              <a:t>nívelQuinto</a:t>
            </a:r>
            <a:r>
              <a:rPr lang="pt-BR"/>
              <a:t>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2BA041A-85C5-D789-86F9-62D85B0416B3}"/>
              </a:ext>
            </a:extLst>
          </p:cNvPr>
          <p:cNvCxnSpPr/>
          <p:nvPr userDrawn="1"/>
        </p:nvCxnSpPr>
        <p:spPr>
          <a:xfrm>
            <a:off x="0" y="1143000"/>
            <a:ext cx="641283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127000" dist="38100" dir="2700000" algn="tl" rotWithShape="0">
              <a:schemeClr val="tx2">
                <a:lumMod val="75000"/>
                <a:alpha val="3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8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9306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9306E"/>
        </a:buClr>
        <a:buSzPct val="12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306E"/>
        </a:buClr>
        <a:buSzPct val="12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306E"/>
        </a:buClr>
        <a:buSzPct val="12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306E"/>
        </a:buClr>
        <a:buSzPct val="12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306E"/>
        </a:buClr>
        <a:buSzPct val="12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30CAC47C-4640-F8BB-0C4E-A9B45A6AA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-86627" y="0"/>
            <a:ext cx="12404751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07CA40B-319A-A62B-08B7-B81E6F515411}"/>
              </a:ext>
            </a:extLst>
          </p:cNvPr>
          <p:cNvSpPr/>
          <p:nvPr/>
        </p:nvSpPr>
        <p:spPr>
          <a:xfrm>
            <a:off x="-86627" y="0"/>
            <a:ext cx="5276274" cy="49068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7DD4ACB-EE29-27B0-E729-5A71B394A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012" y="2577359"/>
            <a:ext cx="3476340" cy="1346386"/>
          </a:xfrm>
          <a:prstGeom prst="rect">
            <a:avLst/>
          </a:prstGeom>
          <a:effectLst>
            <a:glow rad="393700">
              <a:schemeClr val="bg1">
                <a:alpha val="40000"/>
              </a:schemeClr>
            </a:glow>
          </a:effectLst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FD9E38CB-C264-7E97-3917-4E41E09D1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1" y="84720"/>
            <a:ext cx="7465289" cy="66991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135D95-092B-F167-5916-E516CE1A9AC2}"/>
              </a:ext>
            </a:extLst>
          </p:cNvPr>
          <p:cNvSpPr txBox="1"/>
          <p:nvPr/>
        </p:nvSpPr>
        <p:spPr>
          <a:xfrm rot="18120000">
            <a:off x="6488568" y="4347236"/>
            <a:ext cx="23708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800" b="1">
                <a:solidFill>
                  <a:schemeClr val="accent5">
                    <a:lumMod val="50000"/>
                  </a:schemeClr>
                </a:solidFill>
                <a:latin typeface="Arial Black"/>
              </a:rPr>
              <a:t>PROTAGONISMO</a:t>
            </a:r>
          </a:p>
        </p:txBody>
      </p:sp>
    </p:spTree>
    <p:extLst>
      <p:ext uri="{BB962C8B-B14F-4D97-AF65-F5344CB8AC3E}">
        <p14:creationId xmlns:p14="http://schemas.microsoft.com/office/powerpoint/2010/main" val="29135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5570" y="1576581"/>
            <a:ext cx="11590875" cy="4160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/>
              <a:t>Questão 3 - Para selecionar a próxima área que irá receber o projeto de melhoria, é correto afirmar: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1661" y="2383620"/>
            <a:ext cx="11750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unidade de ampliação precisa ter em mente que o objetivo do projeto é um problema a ser resolvido na área e precisa estar disposta a mudar.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área a ser escolhida deve ser imposta pelo diretor da instituição, sem o envolvimento dos profissionais do setor.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Não é necessário que os profissionais da área demonstrem interesse em participar, pois o projeto será conduzido pela equipe da unidade piloto.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escolha da unidade deve considerar o número de leitos do setor, pois quanto menor a unidade, maior a chance de sucesso.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2232" y="2229732"/>
            <a:ext cx="181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1661" y="2414645"/>
            <a:ext cx="11590875" cy="7274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15570" y="1410968"/>
            <a:ext cx="11392954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Questão 4 - Um hospital está em fase de ampliação de um projeto de melhoria para reduzir a prevalência de quedas. A equipe piloto apresentou para a equipe da unidade que irá receber a ampliação uma mudança na primeira deambulação dos pacientes cirúrgicos com a fisioterapia que impactou positivamente nos resultados.  Após ouvir o relato da equipe da área piloto, qual a melhor alternativa para a equipe da unidade de ampliação do projeto?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3271" y="3193905"/>
            <a:ext cx="11750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equipe da unidade de ampliação implementará a partir do mesmo dia essa ideia de mudança também na sua unidade. Como funcionou muito bem na área piloto, podemos implementar rapidamente na nova unidade.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equipe de ampliação não deverá aproveitar a ideia de sucesso da área piloto pois essa ideia funciona apenas na unidade piloto.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 A equipe de ampliação deve avaliar a aplicabilidade da ideia de mudança de sucesso em sua unidade e caso seja viável, implementar no local assim que possível.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equipe de ampliação deve ouvir as boas ideias implementadas, avaliar quais se aplicam também na sua área e testar essas ideias em sua realidade. Após a realização dos testes, iniciar a implementação.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3868" y="3257278"/>
            <a:ext cx="181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7" name="WhatsApp Video 2023-10-31 at 12.01.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2069" y="132873"/>
            <a:ext cx="2104491" cy="11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15570" y="1410968"/>
            <a:ext cx="11392954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Questão 4 - Um hospital está em fase de ampliação de um projeto de melhoria para reduzir a prevalência de quedas. A equipe piloto apresentou para a equipe da unidade que irá receber a ampliação uma mudança na primeira deambulação dos pacientes cirúrgicos com a fisioterapia que impactou positivamente nos resultados.  Após ouvir o relato da equipe da área piloto, qual a melhor alternativa para a equipe da unidade de ampliação do projeto?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3271" y="3193905"/>
            <a:ext cx="11750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equipe da unidade de ampliação implementará a partir do mesmo dia essa ideia de mudança também na sua unidade. Como funcionou muito bem na área piloto, podemos implementar rapidamente na nova unidade.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equipe de ampliação não deverá aproveitar a ideia de sucesso da área piloto pois essa ideia funciona apenas na unidade piloto.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 A equipe de ampliação deve avaliar a aplicabilidade da ideia de mudança de sucesso em sua unidade e caso seja viável, implementar no local assim que possível.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equipe de ampliação deve ouvir as boas ideias implementadas, avaliar quais se aplicam também na sua área e testar essas ideias em sua realidade. Após a realização dos testes, iniciar a implementação.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3868" y="3257278"/>
            <a:ext cx="181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93271" y="5501363"/>
            <a:ext cx="11590875" cy="7274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7284" y="1538477"/>
            <a:ext cx="114592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Questão 5 - Para que um projeto de melhoria alcance os resultados pretendidos, é necessário que o trabalho seja realizado em equipe. Sobre as características de uma equipe de melhoria envolvida na fase de ampliação de um projeto, é correto afirmar que: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6559" y="2760563"/>
            <a:ext cx="11750923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equipe de melhoria não precisa ter conhecimento acerca do Modelo de Melhoria, pois não será envolvida em testes, coleta e análise de indicadores.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Uma vez que o desenho de ampliação do projeto estiver finalizado, o líder de projeto deve reunir a equipe do setor para treiná-la em relação às ideias de mudanças que devem ser implementadas pela equipe de forma imediata.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equipe de melhoria que apoiou a implementação do projeto na unidade piloto também será responsável pelas áreas de ampliação, visto que é necessário o envolvimento de apenas uma equipe para que o projeto seja exitoso.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O líder do projeto de melhoria é aquele que fica responsável pelo ritmo do projeto. Ele é quem deve manter a equipe atuante e auxiliar no direcionamento dos testes de mudanças e na análise dos indicadores do projeto.</a:t>
            </a:r>
          </a:p>
        </p:txBody>
      </p:sp>
      <p:pic>
        <p:nvPicPr>
          <p:cNvPr id="7" name="WhatsApp Video 2023-10-31 at 12.01.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2069" y="132873"/>
            <a:ext cx="2104491" cy="11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7284" y="1538477"/>
            <a:ext cx="114592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Questão 5 - Para que um projeto de melhoria alcance os resultados pretendidos, é necessário que o trabalho seja realizado em equipe. Sobre as características de uma equipe de melhoria envolvida na fase de ampliação de um projeto, é correto afirmar que: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6559" y="2760563"/>
            <a:ext cx="11750923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equipe de melhoria não precisa ter conhecimento acerca do Modelo de Melhoria, pois não será envolvida em testes, coleta e análise de indicadores.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Uma vez que o desenho de ampliação do projeto estiver finalizado, o líder de projeto deve reunir a equipe do setor para treiná-la em relação às ideias de mudanças que devem ser implementadas pela equipe de forma imediata.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equipe de melhoria que apoiou a implementação do projeto na unidade piloto também será responsável pelas áreas de ampliação, visto que é necessário o envolvimento de apenas uma equipe para que o projeto seja exitoso.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O líder do projeto de melhoria é aquele que fica responsável pelo ritmo do projeto. Ele é quem deve manter a equipe atuante e auxiliar no direcionamento dos testes de mudanças e na análise dos indicadores do projeto.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6559" y="5035873"/>
            <a:ext cx="11590875" cy="7274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8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24C7E3-97E2-6E29-D221-E8D3CC6C41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809" t="7343" r="1292" b="9266"/>
          <a:stretch/>
        </p:blipFill>
        <p:spPr>
          <a:xfrm>
            <a:off x="799295" y="623350"/>
            <a:ext cx="9127841" cy="5600274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462" y="637154"/>
            <a:ext cx="9071813" cy="11318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6- Antes de iniciar a ampliação do projeto, é necessário que o mesmo tenha sido implantado e sustentado na unidade piloto. 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5210" y="5552488"/>
            <a:ext cx="4468960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/>
              <a:t>1- verdade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90561" y="5570868"/>
            <a:ext cx="4436575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/>
              <a:t>2 - falso</a:t>
            </a:r>
          </a:p>
        </p:txBody>
      </p:sp>
      <p:pic>
        <p:nvPicPr>
          <p:cNvPr id="5" name="WhatsApp Video 2023-11-27 at 13.14.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7136" y="75990"/>
            <a:ext cx="2415044" cy="1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24C7E3-97E2-6E29-D221-E8D3CC6C4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809" t="7343" r="1292" b="9266"/>
          <a:stretch/>
        </p:blipFill>
        <p:spPr>
          <a:xfrm>
            <a:off x="799295" y="623350"/>
            <a:ext cx="9127841" cy="5600274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462" y="637154"/>
            <a:ext cx="9071813" cy="11318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6- Antes de iniciar a ampliação do projeto, é necessário que o mesmo tenha sido implantado e sustentado na unidade piloto. 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5210" y="5552488"/>
            <a:ext cx="4468960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/>
              <a:t>1- verdade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90561" y="5570868"/>
            <a:ext cx="4436575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/>
              <a:t>2 - falso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56836" y="5552488"/>
            <a:ext cx="4505707" cy="13055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6A47C8-7980-5ACD-FFFF-8E2ABEB599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809" t="7343" r="1292" b="9266"/>
          <a:stretch/>
        </p:blipFill>
        <p:spPr>
          <a:xfrm>
            <a:off x="836043" y="871269"/>
            <a:ext cx="9127841" cy="5600274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463" y="873287"/>
            <a:ext cx="9071812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/>
              <a:t>7- Para manter a melhoria, os indicadores de processos são considerados confiáveis quando.....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8463" y="5546558"/>
            <a:ext cx="4468960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0" dirty="0"/>
              <a:t>1 -</a:t>
            </a:r>
            <a:r>
              <a:rPr lang="pt-BR" sz="2000" dirty="0"/>
              <a:t> </a:t>
            </a:r>
            <a:r>
              <a:rPr lang="pt-BR" sz="2400" dirty="0"/>
              <a:t>Alcançam 80% de adesão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90561" y="5552488"/>
            <a:ext cx="4436575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0" dirty="0"/>
              <a:t>2 -</a:t>
            </a:r>
            <a:r>
              <a:rPr lang="pt-BR" sz="2400" dirty="0"/>
              <a:t>Atingem 95% de adesão</a:t>
            </a:r>
            <a:endParaRPr lang="pt-BR" dirty="0"/>
          </a:p>
        </p:txBody>
      </p:sp>
      <p:pic>
        <p:nvPicPr>
          <p:cNvPr id="13" name="WhatsApp Video 2023-11-27 at 13.14.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7136" y="75990"/>
            <a:ext cx="2415044" cy="1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6A47C8-7980-5ACD-FFFF-8E2ABEB599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809" t="7343" r="1292" b="9266"/>
          <a:stretch/>
        </p:blipFill>
        <p:spPr>
          <a:xfrm>
            <a:off x="836043" y="871269"/>
            <a:ext cx="9127841" cy="5600274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463" y="873287"/>
            <a:ext cx="9071812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/>
              <a:t>7- Para manter a melhoria, os indicadores de processos são considerados confiáveis quando.....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8463" y="5546558"/>
            <a:ext cx="4468960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0" dirty="0"/>
              <a:t>1 -</a:t>
            </a:r>
            <a:r>
              <a:rPr lang="pt-BR" sz="2000" dirty="0"/>
              <a:t> </a:t>
            </a:r>
            <a:r>
              <a:rPr lang="pt-BR" sz="2400" dirty="0"/>
              <a:t>Alcançam 80% de adesão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90561" y="5552488"/>
            <a:ext cx="4436575" cy="130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0" dirty="0"/>
              <a:t>2 -</a:t>
            </a:r>
            <a:r>
              <a:rPr lang="pt-BR" sz="2400" dirty="0"/>
              <a:t>Atingem 95% de adesão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432800" y="5534322"/>
            <a:ext cx="4505707" cy="13055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3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825259-A2A9-CF83-3A94-E0BFCED2BC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13" t="28748" r="-4841" b="3640"/>
          <a:stretch/>
        </p:blipFill>
        <p:spPr>
          <a:xfrm>
            <a:off x="919855" y="-10144"/>
            <a:ext cx="9943985" cy="4741855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10350" y="413212"/>
            <a:ext cx="907181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/>
              <a:t>8- A equipe de melhoria piloto: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38463" y="4016483"/>
            <a:ext cx="4468960" cy="283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pt-BR" sz="4000" dirty="0"/>
              <a:t>1 -</a:t>
            </a:r>
            <a:r>
              <a:rPr lang="pt-BR" sz="2000" dirty="0"/>
              <a:t> Participa ativamente da ampliação, sendo ela um elo de ligação entre a</a:t>
            </a:r>
            <a:endParaRPr lang="pt-BR" dirty="0"/>
          </a:p>
          <a:p>
            <a:pPr algn="r"/>
            <a:r>
              <a:rPr lang="pt-BR" sz="2000" dirty="0"/>
              <a:t>idade piloto e a unidade de ampliação. Esses serão os multiplicadores de conhecimento da metodologia.</a:t>
            </a:r>
            <a:endParaRPr lang="pt-BR" dirty="0">
              <a:cs typeface="Aria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896501" y="4022097"/>
            <a:ext cx="4447037" cy="282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0" dirty="0"/>
              <a:t>2 -</a:t>
            </a:r>
            <a:r>
              <a:rPr lang="pt-BR" sz="2000" dirty="0"/>
              <a:t> Não tem participação na ampliação, pois as unidades são distintas,  o que deu certo em uma unidade provavelmente será diferente na outra unidade. </a:t>
            </a:r>
            <a:endParaRPr lang="pt-BR" sz="2000"/>
          </a:p>
        </p:txBody>
      </p:sp>
      <p:pic>
        <p:nvPicPr>
          <p:cNvPr id="15" name="WhatsApp Video 2023-11-27 at 13.14.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7136" y="75990"/>
            <a:ext cx="2415044" cy="1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 do Jogo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4102" y="1653620"/>
            <a:ext cx="11133221" cy="44163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pt-BR" b="1"/>
              <a:t>A cada rodada, um cenário diferente é projetado na tela.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pt-BR" b="1"/>
              <a:t>As equipes competem entre si, e o desafio é: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endParaRPr lang="pt-BR" b="1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endParaRPr lang="pt-BR" b="1"/>
          </a:p>
          <a:p>
            <a:pPr marL="264795" indent="-26479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</a:pPr>
            <a:r>
              <a:rPr lang="pt-BR"/>
              <a:t>Nas questões apresentadas escolher a alternativa correta</a:t>
            </a:r>
            <a:endParaRPr lang="pt-BR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825259-A2A9-CF83-3A94-E0BFCED2B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3" t="28748" r="-4841" b="3640"/>
          <a:stretch/>
        </p:blipFill>
        <p:spPr>
          <a:xfrm>
            <a:off x="919855" y="-10144"/>
            <a:ext cx="9943985" cy="4741855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10350" y="413212"/>
            <a:ext cx="907181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/>
              <a:t>8- A equipe de melhoria piloto: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38463" y="4016483"/>
            <a:ext cx="4468960" cy="283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pt-BR" sz="4000" dirty="0"/>
              <a:t>1 -</a:t>
            </a:r>
            <a:r>
              <a:rPr lang="pt-BR" sz="2000" dirty="0"/>
              <a:t> Participa ativamente da ampliação, sendo ela um elo de ligação entre a</a:t>
            </a:r>
            <a:endParaRPr lang="pt-BR" dirty="0"/>
          </a:p>
          <a:p>
            <a:pPr algn="r"/>
            <a:r>
              <a:rPr lang="pt-BR" sz="2000" dirty="0"/>
              <a:t>idade piloto e a unidade de ampliação. Esses serão os multiplicadores de conhecimento da metodologia.</a:t>
            </a:r>
            <a:endParaRPr lang="pt-BR" dirty="0">
              <a:cs typeface="Aria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896501" y="4022097"/>
            <a:ext cx="4447037" cy="282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000" dirty="0"/>
              <a:t>2 -</a:t>
            </a:r>
            <a:r>
              <a:rPr lang="pt-BR" sz="2000" dirty="0"/>
              <a:t> Não tem participação na ampliação, pois as unidades são distintas,  o que deu certo em uma unidade provavelmente será diferente na outra unidade. </a:t>
            </a:r>
            <a:endParaRPr lang="pt-BR" sz="2000"/>
          </a:p>
        </p:txBody>
      </p:sp>
      <p:sp>
        <p:nvSpPr>
          <p:cNvPr id="13" name="Retângulo 12"/>
          <p:cNvSpPr/>
          <p:nvPr/>
        </p:nvSpPr>
        <p:spPr>
          <a:xfrm>
            <a:off x="968662" y="4016483"/>
            <a:ext cx="4457370" cy="28355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4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B5F429-5AE9-1B27-5599-AA00D857D8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" t="16495" r="-382" b="32302"/>
          <a:stretch/>
        </p:blipFill>
        <p:spPr>
          <a:xfrm>
            <a:off x="905316" y="1367723"/>
            <a:ext cx="9092481" cy="3438585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463" y="873287"/>
            <a:ext cx="907181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/>
              <a:t>9- Atribuições do líder no projeto: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8463" y="4830593"/>
            <a:ext cx="4468960" cy="2027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dirty="0"/>
              <a:t>1 </a:t>
            </a:r>
            <a:r>
              <a:rPr lang="pt-BR" sz="4000" dirty="0"/>
              <a:t>-</a:t>
            </a:r>
            <a:r>
              <a:rPr lang="pt-BR" sz="2400" dirty="0"/>
              <a:t> Garantir que a equipe assistencial não se envolva nos testes.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91103" y="4818733"/>
            <a:ext cx="4435492" cy="203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dirty="0"/>
              <a:t>2 -</a:t>
            </a:r>
            <a:r>
              <a:rPr lang="pt-BR" sz="2000" dirty="0"/>
              <a:t> </a:t>
            </a:r>
            <a:r>
              <a:rPr lang="pt-BR" sz="2400" dirty="0"/>
              <a:t>Manter o ritmo do projeto, equipe atuante e unida.</a:t>
            </a:r>
            <a:r>
              <a:rPr lang="pt-BR" sz="2000" dirty="0"/>
              <a:t> </a:t>
            </a:r>
          </a:p>
        </p:txBody>
      </p:sp>
      <p:pic>
        <p:nvPicPr>
          <p:cNvPr id="13" name="WhatsApp Video 2023-11-27 at 13.14.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7136" y="75990"/>
            <a:ext cx="2415044" cy="1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B5F429-5AE9-1B27-5599-AA00D857D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" t="16495" r="-382" b="32302"/>
          <a:stretch/>
        </p:blipFill>
        <p:spPr>
          <a:xfrm>
            <a:off x="905316" y="1367723"/>
            <a:ext cx="9092481" cy="3438585"/>
          </a:xfrm>
          <a:prstGeom prst="rect">
            <a:avLst/>
          </a:prstGeom>
        </p:spPr>
      </p:pic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463" y="873287"/>
            <a:ext cx="907181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/>
              <a:t>9- Atribuições do líder no projeto: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8463" y="4830593"/>
            <a:ext cx="4468960" cy="2027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dirty="0"/>
              <a:t>1 </a:t>
            </a:r>
            <a:r>
              <a:rPr lang="pt-BR" sz="4000" dirty="0"/>
              <a:t>-</a:t>
            </a:r>
            <a:r>
              <a:rPr lang="pt-BR" sz="2400" dirty="0"/>
              <a:t> Garantir que a equipe assistencial não se envolva nos testes.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91103" y="4818733"/>
            <a:ext cx="4435492" cy="203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dirty="0"/>
              <a:t>2 -</a:t>
            </a:r>
            <a:r>
              <a:rPr lang="pt-BR" sz="2000" dirty="0"/>
              <a:t> </a:t>
            </a:r>
            <a:r>
              <a:rPr lang="pt-BR" sz="2400" dirty="0"/>
              <a:t>Manter o ritmo do projeto, equipe atuante e unida.</a:t>
            </a:r>
            <a:r>
              <a:rPr lang="pt-BR" sz="2000" dirty="0"/>
              <a:t> 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491103" y="4800793"/>
            <a:ext cx="4452226" cy="20129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4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A3E1F3D-1A74-2377-E5AB-4CC0C2791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830" t="32102" r="513" b="8921"/>
          <a:stretch/>
        </p:blipFill>
        <p:spPr>
          <a:xfrm>
            <a:off x="830316" y="2890291"/>
            <a:ext cx="8891751" cy="361594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AD81B97-54B9-9312-B337-547BBEAB5A9C}"/>
              </a:ext>
            </a:extLst>
          </p:cNvPr>
          <p:cNvSpPr txBox="1"/>
          <p:nvPr/>
        </p:nvSpPr>
        <p:spPr>
          <a:xfrm>
            <a:off x="199824" y="1544239"/>
            <a:ext cx="11626736" cy="144655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10- </a:t>
            </a:r>
            <a:r>
              <a:rPr lang="en-US" sz="2200" dirty="0"/>
              <a:t>É </a:t>
            </a:r>
            <a:r>
              <a:rPr lang="en-US" sz="2200" dirty="0" err="1"/>
              <a:t>correto</a:t>
            </a:r>
            <a:r>
              <a:rPr lang="en-US" sz="2200" dirty="0"/>
              <a:t> </a:t>
            </a:r>
            <a:r>
              <a:rPr lang="en-US" sz="2200" dirty="0" err="1"/>
              <a:t>afirmar</a:t>
            </a:r>
            <a:r>
              <a:rPr lang="en-US" sz="2200" dirty="0"/>
              <a:t>: </a:t>
            </a:r>
          </a:p>
          <a:p>
            <a:pPr algn="just"/>
            <a:r>
              <a:rPr lang="en-US" sz="2200" dirty="0"/>
              <a:t>As </a:t>
            </a:r>
            <a:r>
              <a:rPr lang="en-US" sz="2200" dirty="0" err="1"/>
              <a:t>idéias</a:t>
            </a:r>
            <a:r>
              <a:rPr lang="en-US" sz="2200" dirty="0"/>
              <a:t> de </a:t>
            </a:r>
            <a:r>
              <a:rPr lang="en-US" sz="2200" dirty="0" err="1"/>
              <a:t>mudança</a:t>
            </a:r>
            <a:r>
              <a:rPr lang="en-US" sz="2200" dirty="0"/>
              <a:t> </a:t>
            </a:r>
            <a:r>
              <a:rPr lang="en-US" sz="2200" dirty="0" err="1"/>
              <a:t>testadas</a:t>
            </a:r>
            <a:r>
              <a:rPr lang="en-US" sz="2200" dirty="0"/>
              <a:t>, </a:t>
            </a:r>
            <a:r>
              <a:rPr lang="en-US" sz="2200" dirty="0" err="1"/>
              <a:t>implementadas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UTI do </a:t>
            </a:r>
            <a:r>
              <a:rPr lang="en-US" sz="2200" dirty="0" err="1"/>
              <a:t>projeto</a:t>
            </a:r>
            <a:r>
              <a:rPr lang="en-US" sz="2200" dirty="0"/>
              <a:t> que </a:t>
            </a:r>
            <a:r>
              <a:rPr lang="en-US" sz="2200" dirty="0" err="1"/>
              <a:t>trouxeram</a:t>
            </a:r>
            <a:r>
              <a:rPr lang="en-US" sz="2200" dirty="0"/>
              <a:t> </a:t>
            </a:r>
            <a:r>
              <a:rPr lang="en-US" sz="2200" dirty="0" err="1"/>
              <a:t>melhoria</a:t>
            </a:r>
            <a:r>
              <a:rPr lang="en-US" sz="2200" dirty="0"/>
              <a:t> </a:t>
            </a:r>
            <a:r>
              <a:rPr lang="en-US" sz="2200" dirty="0" err="1"/>
              <a:t>podem</a:t>
            </a:r>
            <a:r>
              <a:rPr lang="en-US" sz="2200" dirty="0"/>
              <a:t> ser </a:t>
            </a:r>
            <a:r>
              <a:rPr lang="en-US" sz="2200" dirty="0" err="1"/>
              <a:t>implementadas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unidade</a:t>
            </a:r>
            <a:r>
              <a:rPr lang="en-US" sz="2200" dirty="0"/>
              <a:t> </a:t>
            </a:r>
            <a:r>
              <a:rPr lang="en-US" sz="2200" dirty="0" err="1"/>
              <a:t>selecionada</a:t>
            </a:r>
            <a:r>
              <a:rPr lang="en-US" sz="2200" dirty="0"/>
              <a:t> para </a:t>
            </a:r>
            <a:r>
              <a:rPr lang="en-US" sz="2200" dirty="0" err="1"/>
              <a:t>ampliação</a:t>
            </a:r>
            <a:r>
              <a:rPr lang="en-US" sz="2200" dirty="0"/>
              <a:t>,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/>
              <a:t>realizar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testes de </a:t>
            </a:r>
            <a:r>
              <a:rPr lang="en-US" sz="2200" dirty="0" err="1"/>
              <a:t>mudança</a:t>
            </a:r>
            <a:r>
              <a:rPr lang="en-US" sz="2200" dirty="0"/>
              <a:t>. 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DBFE60-8D38-C3B0-09CA-183FF643749C}"/>
              </a:ext>
            </a:extLst>
          </p:cNvPr>
          <p:cNvSpPr/>
          <p:nvPr/>
        </p:nvSpPr>
        <p:spPr>
          <a:xfrm>
            <a:off x="5528701" y="5496910"/>
            <a:ext cx="4193367" cy="136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/>
              <a:t>2 - falso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8CF0CA-5ACB-D540-63E1-77E5944C15E6}"/>
              </a:ext>
            </a:extLst>
          </p:cNvPr>
          <p:cNvSpPr/>
          <p:nvPr/>
        </p:nvSpPr>
        <p:spPr>
          <a:xfrm>
            <a:off x="966951" y="5496910"/>
            <a:ext cx="4561751" cy="138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>
                <a:cs typeface="Arial"/>
              </a:rPr>
              <a:t>1- verdade</a:t>
            </a:r>
            <a:endParaRPr lang="pt-BR" dirty="0"/>
          </a:p>
        </p:txBody>
      </p:sp>
      <p:pic>
        <p:nvPicPr>
          <p:cNvPr id="10" name="WhatsApp Video 2023-11-27 at 13.14.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7136" y="75990"/>
            <a:ext cx="2415044" cy="1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A3E1F3D-1A74-2377-E5AB-4CC0C2791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30" t="32102" r="513" b="8921"/>
          <a:stretch/>
        </p:blipFill>
        <p:spPr>
          <a:xfrm>
            <a:off x="830316" y="2890291"/>
            <a:ext cx="8891751" cy="361594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AD81B97-54B9-9312-B337-547BBEAB5A9C}"/>
              </a:ext>
            </a:extLst>
          </p:cNvPr>
          <p:cNvSpPr txBox="1"/>
          <p:nvPr/>
        </p:nvSpPr>
        <p:spPr>
          <a:xfrm>
            <a:off x="199824" y="1544239"/>
            <a:ext cx="11626736" cy="144655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10- </a:t>
            </a:r>
            <a:r>
              <a:rPr lang="en-US" sz="2200" dirty="0"/>
              <a:t>É </a:t>
            </a:r>
            <a:r>
              <a:rPr lang="en-US" sz="2200" dirty="0" err="1"/>
              <a:t>correto</a:t>
            </a:r>
            <a:r>
              <a:rPr lang="en-US" sz="2200" dirty="0"/>
              <a:t> </a:t>
            </a:r>
            <a:r>
              <a:rPr lang="en-US" sz="2200" dirty="0" err="1"/>
              <a:t>afirmar</a:t>
            </a:r>
            <a:r>
              <a:rPr lang="en-US" sz="2200" dirty="0"/>
              <a:t>: </a:t>
            </a:r>
          </a:p>
          <a:p>
            <a:pPr algn="just"/>
            <a:r>
              <a:rPr lang="en-US" sz="2200" dirty="0"/>
              <a:t>As </a:t>
            </a:r>
            <a:r>
              <a:rPr lang="en-US" sz="2200" dirty="0" err="1"/>
              <a:t>idéias</a:t>
            </a:r>
            <a:r>
              <a:rPr lang="en-US" sz="2200" dirty="0"/>
              <a:t> de </a:t>
            </a:r>
            <a:r>
              <a:rPr lang="en-US" sz="2200" dirty="0" err="1"/>
              <a:t>mudança</a:t>
            </a:r>
            <a:r>
              <a:rPr lang="en-US" sz="2200" dirty="0"/>
              <a:t> </a:t>
            </a:r>
            <a:r>
              <a:rPr lang="en-US" sz="2200" dirty="0" err="1"/>
              <a:t>testadas</a:t>
            </a:r>
            <a:r>
              <a:rPr lang="en-US" sz="2200" dirty="0"/>
              <a:t>, </a:t>
            </a:r>
            <a:r>
              <a:rPr lang="en-US" sz="2200" dirty="0" err="1"/>
              <a:t>implementadas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UTI do </a:t>
            </a:r>
            <a:r>
              <a:rPr lang="en-US" sz="2200" dirty="0" err="1"/>
              <a:t>projeto</a:t>
            </a:r>
            <a:r>
              <a:rPr lang="en-US" sz="2200" dirty="0"/>
              <a:t> que </a:t>
            </a:r>
            <a:r>
              <a:rPr lang="en-US" sz="2200" dirty="0" err="1"/>
              <a:t>trouxeram</a:t>
            </a:r>
            <a:r>
              <a:rPr lang="en-US" sz="2200" dirty="0"/>
              <a:t> </a:t>
            </a:r>
            <a:r>
              <a:rPr lang="en-US" sz="2200" dirty="0" err="1"/>
              <a:t>melhoria</a:t>
            </a:r>
            <a:r>
              <a:rPr lang="en-US" sz="2200" dirty="0"/>
              <a:t> </a:t>
            </a:r>
            <a:r>
              <a:rPr lang="en-US" sz="2200" dirty="0" err="1"/>
              <a:t>podem</a:t>
            </a:r>
            <a:r>
              <a:rPr lang="en-US" sz="2200" dirty="0"/>
              <a:t> ser </a:t>
            </a:r>
            <a:r>
              <a:rPr lang="en-US" sz="2200" dirty="0" err="1"/>
              <a:t>implementadas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unidade</a:t>
            </a:r>
            <a:r>
              <a:rPr lang="en-US" sz="2200" dirty="0"/>
              <a:t> </a:t>
            </a:r>
            <a:r>
              <a:rPr lang="en-US" sz="2200" dirty="0" err="1"/>
              <a:t>selecionada</a:t>
            </a:r>
            <a:r>
              <a:rPr lang="en-US" sz="2200" dirty="0"/>
              <a:t> para </a:t>
            </a:r>
            <a:r>
              <a:rPr lang="en-US" sz="2200" dirty="0" err="1"/>
              <a:t>ampliação</a:t>
            </a:r>
            <a:r>
              <a:rPr lang="en-US" sz="2200" dirty="0"/>
              <a:t>,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/>
              <a:t>realizar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testes de </a:t>
            </a:r>
            <a:r>
              <a:rPr lang="en-US" sz="2200" dirty="0" err="1"/>
              <a:t>mudança</a:t>
            </a:r>
            <a:r>
              <a:rPr lang="en-US" sz="2200" dirty="0"/>
              <a:t>. 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DBFE60-8D38-C3B0-09CA-183FF643749C}"/>
              </a:ext>
            </a:extLst>
          </p:cNvPr>
          <p:cNvSpPr/>
          <p:nvPr/>
        </p:nvSpPr>
        <p:spPr>
          <a:xfrm>
            <a:off x="5528701" y="5496910"/>
            <a:ext cx="4193367" cy="136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/>
              <a:t>2 - falso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8CF0CA-5ACB-D540-63E1-77E5944C15E6}"/>
              </a:ext>
            </a:extLst>
          </p:cNvPr>
          <p:cNvSpPr/>
          <p:nvPr/>
        </p:nvSpPr>
        <p:spPr>
          <a:xfrm>
            <a:off x="966951" y="5496910"/>
            <a:ext cx="4561751" cy="138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600" b="1" dirty="0">
                <a:cs typeface="Arial"/>
              </a:rPr>
              <a:t>1- verdade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491103" y="5496909"/>
            <a:ext cx="4230964" cy="13168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9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6123" y="1815318"/>
            <a:ext cx="11634953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000" dirty="0"/>
              <a:t>11- No  Hospital do sonho, a alta liderança gostaria de entender a importância do projeto para a unidade. Quais ferramentas podemos utilizar, para  levantar os problemas ou fragilidades no setor a ser ampliado, e mostrar para a diretoria, a importância deste projeto?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126124" y="2982686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</a:rPr>
              <a:t>Diagrama de afinidade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126123" y="3896391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2"/>
            </a:pPr>
            <a:r>
              <a:rPr lang="pt-BR" sz="2800" b="1" dirty="0">
                <a:solidFill>
                  <a:schemeClr val="bg1"/>
                </a:solidFill>
              </a:rPr>
              <a:t>Brainstorming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126123" y="4810096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pt-BR" sz="2800" b="1" dirty="0">
                <a:solidFill>
                  <a:schemeClr val="bg1"/>
                </a:solidFill>
              </a:rPr>
              <a:t>Conversa um a um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126123" y="5723801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4"/>
            </a:pPr>
            <a:r>
              <a:rPr lang="pt-BR" sz="2800" b="1" dirty="0">
                <a:solidFill>
                  <a:schemeClr val="bg1"/>
                </a:solidFill>
              </a:rPr>
              <a:t>Todas as alternativas</a:t>
            </a:r>
          </a:p>
        </p:txBody>
      </p:sp>
      <p:pic>
        <p:nvPicPr>
          <p:cNvPr id="13" name="WhatsApp Video 2023-11-27 at 13.14.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7136" y="75990"/>
            <a:ext cx="2415044" cy="13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6124" y="1815318"/>
            <a:ext cx="11824138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000" dirty="0"/>
              <a:t>11- No  Hospital do sonho, a alta liderança gostaria de entender a importância do projeto para a unidade. Quais ferramentas podemos utilizar, para  levantar os problemas ou fragilidades no setor a ser ampliado, e mostrar para a diretoria, a importância deste projeto?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126124" y="2982686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bg1"/>
                </a:solidFill>
              </a:rPr>
              <a:t>Diagrama de afinidade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126123" y="3896391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2"/>
            </a:pPr>
            <a:r>
              <a:rPr lang="pt-BR" sz="2800" b="1" dirty="0">
                <a:solidFill>
                  <a:schemeClr val="bg1"/>
                </a:solidFill>
              </a:rPr>
              <a:t>Brainstorming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126123" y="4810096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pt-BR" sz="2800" b="1" dirty="0">
                <a:solidFill>
                  <a:schemeClr val="bg1"/>
                </a:solidFill>
              </a:rPr>
              <a:t>Conversa um a um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126123" y="5723801"/>
            <a:ext cx="648150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4"/>
            </a:pPr>
            <a:r>
              <a:rPr lang="pt-BR" sz="2800" b="1" dirty="0">
                <a:solidFill>
                  <a:schemeClr val="bg1"/>
                </a:solidFill>
              </a:rPr>
              <a:t>Todas as alternativas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6124" y="5682259"/>
            <a:ext cx="6481504" cy="8035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276" y="362185"/>
            <a:ext cx="10515600" cy="895644"/>
          </a:xfrm>
        </p:spPr>
        <p:txBody>
          <a:bodyPr/>
          <a:lstStyle/>
          <a:p>
            <a:r>
              <a:rPr lang="pt-BR" dirty="0"/>
              <a:t>Pontos Importantes para ampliação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044974"/>
            <a:ext cx="10515600" cy="39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>
                <a:cs typeface="Calibri"/>
              </a:rPr>
              <a:t>Obter resultado e sustentabilidade na redução das infecções na unidade piloto</a:t>
            </a:r>
          </a:p>
          <a:p>
            <a:r>
              <a:rPr lang="pt-BR" dirty="0">
                <a:cs typeface="Calibri"/>
              </a:rPr>
              <a:t>Aplicar o </a:t>
            </a:r>
            <a:r>
              <a:rPr lang="pt-BR" dirty="0" err="1">
                <a:cs typeface="Calibri"/>
              </a:rPr>
              <a:t>check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list</a:t>
            </a:r>
            <a:r>
              <a:rPr lang="pt-BR" dirty="0">
                <a:cs typeface="Calibri"/>
              </a:rPr>
              <a:t> de ampliação na unidade piloto e na unidade selecionada</a:t>
            </a:r>
          </a:p>
          <a:p>
            <a:r>
              <a:rPr lang="pt-BR" dirty="0">
                <a:cs typeface="Calibri"/>
              </a:rPr>
              <a:t>Equipe da UTI Piloto será a referência metodológica para UTI ampliação.</a:t>
            </a: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cs typeface="Calibri"/>
            </a:endParaRPr>
          </a:p>
          <a:p>
            <a:r>
              <a:rPr lang="pt-BR" sz="3200" b="1" dirty="0">
                <a:solidFill>
                  <a:srgbClr val="FF0000"/>
                </a:solidFill>
                <a:cs typeface="Calibri"/>
              </a:rPr>
              <a:t>Vocês estão preparados para realizar uma  ampliação em outro setor?</a:t>
            </a:r>
          </a:p>
          <a:p>
            <a:endParaRPr lang="pt-BR" sz="3200" dirty="0">
              <a:solidFill>
                <a:srgbClr val="FF0000"/>
              </a:solidFill>
              <a:cs typeface="Calibri"/>
            </a:endParaRP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414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hecklist List Check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5528">
            <a:off x="4149794" y="2201266"/>
            <a:ext cx="3383018" cy="27064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10999" y="560466"/>
            <a:ext cx="5615317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6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Vamos avaliar ?</a:t>
            </a:r>
          </a:p>
        </p:txBody>
      </p:sp>
      <p:pic>
        <p:nvPicPr>
          <p:cNvPr id="6" name="Imagem 5" descr="Checklist Task To Do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443">
            <a:off x="406091" y="2194234"/>
            <a:ext cx="2887060" cy="3111801"/>
          </a:xfrm>
          <a:prstGeom prst="rect">
            <a:avLst/>
          </a:prstGeom>
        </p:spPr>
      </p:pic>
      <p:pic>
        <p:nvPicPr>
          <p:cNvPr id="7" name="Imagem 6" descr="Check List To Do Done · Free image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775">
            <a:off x="8416733" y="2314320"/>
            <a:ext cx="2871628" cy="28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53DED-D83A-5394-AB43-DDF47C6E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17" y="228660"/>
            <a:ext cx="9407629" cy="1053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cs typeface="Calibri"/>
              </a:rPr>
              <a:t>Preenchimento do </a:t>
            </a:r>
            <a:r>
              <a:rPr lang="pt-BR" dirty="0" err="1">
                <a:cs typeface="Calibri"/>
              </a:rPr>
              <a:t>Check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list</a:t>
            </a:r>
            <a:endParaRPr lang="pt-BR" dirty="0">
              <a:cs typeface="Calibri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4D327D7-4F4B-E5A7-40D1-C79F777D8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802433"/>
              </p:ext>
            </p:extLst>
          </p:nvPr>
        </p:nvGraphicFramePr>
        <p:xfrm>
          <a:off x="533717" y="1355833"/>
          <a:ext cx="10577944" cy="536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7944">
                  <a:extLst>
                    <a:ext uri="{9D8B030D-6E8A-4147-A177-3AD203B41FA5}">
                      <a16:colId xmlns:a16="http://schemas.microsoft.com/office/drawing/2014/main" val="66896686"/>
                    </a:ext>
                  </a:extLst>
                </a:gridCol>
              </a:tblGrid>
              <a:tr h="3619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1º passo: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Aplicar CHEK LIST UNIDADE PILOTO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76667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pPr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unidade piloto demonstra que o projeto foi bem sucedido?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455584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pPr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 padronização resultou em melhoria dos resultados?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358997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pPr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 processos críticos de cuidado estão padronizados e é a nova maneira de trabalhar na unidade piloto?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6465"/>
                  </a:ext>
                </a:extLst>
              </a:tr>
              <a:tr h="584279">
                <a:tc>
                  <a:txBody>
                    <a:bodyPr/>
                    <a:lstStyle/>
                    <a:p>
                      <a:pPr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Existem voluntários nesta unidade para servir como facilitadores para a outra unidade (ensinar modelo de melhoria, psicologia da mudança, </a:t>
                      </a:r>
                      <a:r>
                        <a:rPr lang="pt-B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bundles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306916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pPr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mudanças implementadas nesta unidade são passíveis de ampliação para uma nova unidade?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88791"/>
                  </a:ext>
                </a:extLst>
              </a:tr>
              <a:tr h="584279">
                <a:tc>
                  <a:txBody>
                    <a:bodyPr/>
                    <a:lstStyle/>
                    <a:p>
                      <a:pPr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pacote de mudanças e estratégia de medição estão em formato compreensível e conhecido pelas pessoas da unidade piloto?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591248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pPr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 unidade utilizou modelo de melhoria durante o projeto piloto?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85431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pPr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Existe um líder clinico na unidade piloto que esta disposto a apadrinhar (Champion) a outra unidade?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146068"/>
                  </a:ext>
                </a:extLst>
              </a:tr>
              <a:tr h="584279">
                <a:tc>
                  <a:txBody>
                    <a:bodyPr/>
                    <a:lstStyle/>
                    <a:p>
                      <a:pPr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equipe da unidade piloto se sente segura das suas competências (ciência da melhoria e teoria da mudança) para apoiar a unidade a ser ampliada?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469735"/>
                  </a:ext>
                </a:extLst>
              </a:tr>
              <a:tr h="584279">
                <a:tc>
                  <a:txBody>
                    <a:bodyPr/>
                    <a:lstStyle/>
                    <a:p>
                      <a:pPr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unidade piloto utilizou uma estratégia de coleta e análise de dados que poderá ser utilizada na unidade a ser ampliada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133330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pPr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Estamos prontos para AMPLIAR?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2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63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0992" y="572569"/>
            <a:ext cx="4472630" cy="1637231"/>
          </a:xfrm>
        </p:spPr>
        <p:txBody>
          <a:bodyPr anchor="b">
            <a:normAutofit/>
          </a:bodyPr>
          <a:lstStyle/>
          <a:p>
            <a:r>
              <a:rPr lang="pt-BR" sz="3600">
                <a:solidFill>
                  <a:schemeClr val="tx2"/>
                </a:solidFill>
              </a:rPr>
              <a:t>Objetivo do Jogo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A825BD3A-E149-3C61-449F-23D1B0956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0286" y="4780067"/>
            <a:ext cx="2129121" cy="2098001"/>
            <a:chOff x="-60285" y="4581559"/>
            <a:chExt cx="2330572" cy="229650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3B6EA6-9E0B-9973-F921-86CF410D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54559" y="5611570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5C1932EE-D34B-922C-21DE-B9EDF8118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1A34FE-FDB4-353C-884F-97E00A77C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5F686-D93C-21BC-5196-BEC7649DE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8DE9D2-D672-9E15-CAC0-BF51EC18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0823" y="2596243"/>
            <a:ext cx="5050070" cy="35759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endParaRPr lang="pt-BR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pt-BR" b="1">
                <a:solidFill>
                  <a:schemeClr val="tx2"/>
                </a:solidFill>
              </a:rPr>
              <a:t>Ganha a equipe que conquistar mais pontos ao final do jogo.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6953" y="1639963"/>
            <a:ext cx="3938094" cy="39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0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53DED-D83A-5394-AB43-DDF47C6E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2" y="670095"/>
            <a:ext cx="9407629" cy="1053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>
                <a:cs typeface="Calibri"/>
              </a:rPr>
              <a:t>Preenchimento do Check list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A94CAC44-C68C-131B-AC25-04E706CEE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158535"/>
              </p:ext>
            </p:extLst>
          </p:nvPr>
        </p:nvGraphicFramePr>
        <p:xfrm>
          <a:off x="816568" y="1844722"/>
          <a:ext cx="10373739" cy="388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739">
                  <a:extLst>
                    <a:ext uri="{9D8B030D-6E8A-4147-A177-3AD203B41FA5}">
                      <a16:colId xmlns:a16="http://schemas.microsoft.com/office/drawing/2014/main" val="3289579705"/>
                    </a:ext>
                  </a:extLst>
                </a:gridCol>
              </a:tblGrid>
              <a:tr h="4862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2º passo: </a:t>
                      </a: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APLICAR CHECK LIST UNIDADE AMPLIAÇÃO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993" marR="17993" marT="17993" marB="863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64051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O projeto a ser ampliado irá solucionar um problema crítico da unidade?</a:t>
                      </a:r>
                    </a:p>
                  </a:txBody>
                  <a:tcPr marL="17993" marR="17993" marT="17993" marB="863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045268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Comparado com outros programas e iniciativas, este projeto é prioridade absoluta?</a:t>
                      </a:r>
                    </a:p>
                  </a:txBody>
                  <a:tcPr marL="17993" marR="17993" marT="17993" marB="863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037694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fontAlgn="ctr"/>
                      <a:r>
                        <a:rPr lang="pt-BR" sz="2000">
                          <a:effectLst/>
                          <a:latin typeface="Calibri"/>
                        </a:rPr>
                        <a:t>Existe um líder  que é o patrocinador da iniciativa ?</a:t>
                      </a:r>
                    </a:p>
                  </a:txBody>
                  <a:tcPr marL="17993" marR="17993" marT="17993" marB="863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301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Existe um líder e equipe que gerenciarão as atividades de ampliação no dia a dia?</a:t>
                      </a:r>
                    </a:p>
                  </a:txBody>
                  <a:tcPr marL="17993" marR="17993" marT="17993" marB="863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56231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Existe sistema para coleta de dados  e criação de linha de base?</a:t>
                      </a:r>
                    </a:p>
                  </a:txBody>
                  <a:tcPr marL="17993" marR="17993" marT="17993" marB="863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424219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Existe descrição dos processos que devem ser implantado para obtenção de melhoria?</a:t>
                      </a:r>
                    </a:p>
                  </a:txBody>
                  <a:tcPr marL="17993" marR="17993" marT="17993" marB="863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073277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Estamos prontos para solicitar a ampliação?</a:t>
                      </a:r>
                    </a:p>
                  </a:txBody>
                  <a:tcPr marL="17993" marR="17993" marT="17993" marB="863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182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866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53DED-D83A-5394-AB43-DDF47C6E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2" y="670095"/>
            <a:ext cx="9407629" cy="1053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>
                <a:cs typeface="Calibri"/>
              </a:rPr>
              <a:t>Preenchimento do Check list</a:t>
            </a:r>
          </a:p>
        </p:txBody>
      </p:sp>
      <p:graphicFrame>
        <p:nvGraphicFramePr>
          <p:cNvPr id="5" name="Espaço Reservado para Conteúdo 10">
            <a:extLst>
              <a:ext uri="{FF2B5EF4-FFF2-40B4-BE49-F238E27FC236}">
                <a16:creationId xmlns:a16="http://schemas.microsoft.com/office/drawing/2014/main" id="{ABE04EE6-2FB8-F3EF-FCA9-3ABDE6E9D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839804"/>
              </p:ext>
            </p:extLst>
          </p:nvPr>
        </p:nvGraphicFramePr>
        <p:xfrm>
          <a:off x="838200" y="1918745"/>
          <a:ext cx="10515600" cy="42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710299129"/>
                    </a:ext>
                  </a:extLst>
                </a:gridCol>
              </a:tblGrid>
              <a:tr h="4730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3º passo: </a:t>
                      </a: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APLICAR CHECK LIST PARA A ALTA LIDERANÇA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3519" marR="13519" marT="13519" marB="6488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38944"/>
                  </a:ext>
                </a:extLst>
              </a:tr>
              <a:tr h="492797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A ampliação para a nova unidade faz parte da estratégia da organização?</a:t>
                      </a:r>
                    </a:p>
                  </a:txBody>
                  <a:tcPr marL="13519" marR="13519" marT="13519" marB="64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701770"/>
                  </a:ext>
                </a:extLst>
              </a:tr>
              <a:tr h="492797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Existe um (s) executivo (s) responsável pela ampliação?</a:t>
                      </a:r>
                    </a:p>
                  </a:txBody>
                  <a:tcPr marL="13519" marR="13519" marT="13519" marB="64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742934"/>
                  </a:ext>
                </a:extLst>
              </a:tr>
              <a:tr h="492797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Este executivo estará envolvido de forma contínua?</a:t>
                      </a:r>
                    </a:p>
                  </a:txBody>
                  <a:tcPr marL="13519" marR="13519" marT="13519" marB="64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470087"/>
                  </a:ext>
                </a:extLst>
              </a:tr>
              <a:tr h="492797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O líder responsável pelos setores do hospital que está se considerando a ampliação está de acordo?</a:t>
                      </a:r>
                    </a:p>
                  </a:txBody>
                  <a:tcPr marL="13519" marR="13519" marT="13519" marB="64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029368"/>
                  </a:ext>
                </a:extLst>
              </a:tr>
              <a:tr h="827899">
                <a:tc>
                  <a:txBody>
                    <a:bodyPr/>
                    <a:lstStyle/>
                    <a:p>
                      <a:pPr fontAlgn="ctr"/>
                      <a:r>
                        <a:rPr lang="pt-BR" sz="2000" dirty="0">
                          <a:effectLst/>
                          <a:latin typeface="Calibri"/>
                        </a:rPr>
                        <a:t>O departamento financeiro, RH, Diretor Clínico ou outras lideranças importantes foram consultadas e têm clareza dos recursos envolvidos para o sucesso da ampliação?</a:t>
                      </a:r>
                    </a:p>
                  </a:txBody>
                  <a:tcPr marL="13519" marR="13519" marT="13519" marB="64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255593"/>
                  </a:ext>
                </a:extLst>
              </a:tr>
              <a:tr h="492797">
                <a:tc>
                  <a:txBody>
                    <a:bodyPr/>
                    <a:lstStyle/>
                    <a:p>
                      <a:pPr fontAlgn="b"/>
                      <a:r>
                        <a:rPr lang="pt-BR" sz="2000" dirty="0">
                          <a:effectLst/>
                          <a:latin typeface="Calibri"/>
                        </a:rPr>
                        <a:t>Você líder do hospital, faz ronda de liderança nos setores? (pelo menos 1 x/mês)</a:t>
                      </a:r>
                    </a:p>
                  </a:txBody>
                  <a:tcPr marL="13519" marR="13519" marT="13519" marB="648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506523"/>
                  </a:ext>
                </a:extLst>
              </a:tr>
              <a:tr h="492797">
                <a:tc>
                  <a:txBody>
                    <a:bodyPr/>
                    <a:lstStyle/>
                    <a:p>
                      <a:pPr fontAlgn="b"/>
                      <a:r>
                        <a:rPr lang="pt-BR" sz="2000" dirty="0">
                          <a:effectLst/>
                          <a:latin typeface="Calibri"/>
                        </a:rPr>
                        <a:t>Líderes, vocês estão prontos para apoiarem a ampliação?</a:t>
                      </a:r>
                    </a:p>
                  </a:txBody>
                  <a:tcPr marL="13519" marR="13519" marT="13519" marB="6488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34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813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30CAC47C-4640-F8BB-0C4E-A9B45A6AA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4313" r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7DD4ACB-EE29-27B0-E729-5A71B394A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3726" y="2468990"/>
            <a:ext cx="3476340" cy="1346386"/>
          </a:xfrm>
          <a:prstGeom prst="rect">
            <a:avLst/>
          </a:prstGeom>
          <a:effectLst>
            <a:glow rad="393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35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ams">
            <a:extLst>
              <a:ext uri="{FF2B5EF4-FFF2-40B4-BE49-F238E27FC236}">
                <a16:creationId xmlns:a16="http://schemas.microsoft.com/office/drawing/2014/main" id="{5BCF595C-0BA7-A845-CEB3-058DC49E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491" y="1338117"/>
            <a:ext cx="7153563" cy="53132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943100" y="4334878"/>
            <a:ext cx="9144000" cy="2824162"/>
          </a:xfrm>
          <a:prstGeom prst="rect">
            <a:avLst/>
          </a:prstGeom>
          <a:effectLst>
            <a:outerShdw blurRad="127000" dist="381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8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Embarcando....</a:t>
            </a:r>
          </a:p>
        </p:txBody>
      </p:sp>
      <p:pic>
        <p:nvPicPr>
          <p:cNvPr id="1026" name="Picture 2" descr="play-white-png-icon-5 | Zululami">
            <a:extLst>
              <a:ext uri="{FF2B5EF4-FFF2-40B4-BE49-F238E27FC236}">
                <a16:creationId xmlns:a16="http://schemas.microsoft.com/office/drawing/2014/main" id="{5D6CD72A-0C9F-6B7B-34DD-8D0BFC50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43" y="1339804"/>
            <a:ext cx="3053514" cy="29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hamada comissar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833718" y="873288"/>
            <a:ext cx="9872380" cy="2571014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571" y="1576581"/>
            <a:ext cx="11338938" cy="15240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/>
              <a:t>Questão 1 – Projeto iniciado a 1 mês em um hospital e ainda em fase de testes das ideias de mudanças, para redução em 20% a prevalência de lesão por pressão na Unidade de Terapia Intensiva Geral em 6 meses. O diretor da instituição solicitou a implementação das boas ideias do  projeto em todas as áreas da instituição nos próximos dois meses. Qual a conduta adequada para ampliação deste projeto de melhoria?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5571" y="3515573"/>
            <a:ext cx="11750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O apoio da direção é fundamental, entretanto, antes de iniciar a ampliação do projeto, é necessário que o mesmo tenha sido implantado e sustentado na unidade piloto, atingindo o resultado definido no objetivo e o time de melhoria estruturado e envolvido.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Como o projeto está sendo desenvolvido há 1 mês, já é possível iniciar a ampliação para a próxima unidade.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Como as ideias de mudança estão sendo testadas na unidade piloto, poderão ser implementadas em toda a instituição sem teste nos próximos 2 meses.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Mesmo que o projeto esteja na fase inicial na unidade piloto, será realizada a ampliação pois foi um pedido da direção.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26141" y="3846096"/>
            <a:ext cx="181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12" name="WhatsApp Video 2023-10-31 at 12.01.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2069" y="132873"/>
            <a:ext cx="2104491" cy="11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833718" y="873288"/>
            <a:ext cx="9872380" cy="2571014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571" y="1576581"/>
            <a:ext cx="11338938" cy="15240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/>
              <a:t>Questão 1 – Projeto iniciado a 1 mês em um hospital e ainda em fase de testes das ideias de mudanças, para redução em 20% a prevalência de lesão por pressão na Unidade de Terapia Intensiva Geral em 6 meses. O diretor da instituição solicitou a implementação das boas ideias do  projeto em todas as áreas da instituição nos próximos dois meses. Qual a conduta adequada para ampliação deste projeto de melhoria?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5571" y="3515573"/>
            <a:ext cx="11750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O apoio da direção é fundamental, entretanto, antes de iniciar a ampliação do projeto, é necessário que o mesmo tenha sido implantado e sustentado na unidade piloto, atingindo o resultado definido no objetivo e o time de melhoria estruturado e envolvido.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Como o projeto está sendo desenvolvido há 1 mês, já é possível iniciar a ampliação para a próxima unidade.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Como as ideias de mudança estão sendo testadas na unidade piloto, poderão ser implementadas em toda a instituição sem teste nos próximos 2 meses.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Mesmo que o projeto esteja na fase inicial na unidade piloto, será realizada a ampliação pois foi um pedido da direção.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26141" y="3846096"/>
            <a:ext cx="181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24536" y="3487508"/>
            <a:ext cx="11502024" cy="1201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3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4316" y="1474831"/>
            <a:ext cx="11860396" cy="15240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/>
              <a:t>Questão 2 - Ao término de um projeto, para redução da prevalência de quedas a equipe apresentou as melhorias: 95% de adesão aos principais processos trabalhados e uma redução sustentada de 40% na prevalência de quedas neste setor. O diretor técnico do hospital solicitou que o projeto fosse ampliado, e que todas as outras áreas da instituição de agora em diante começassem este mesmo projeto. Qual a melhor afirmação em relação a situação apresentada? 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637" y="3266838"/>
            <a:ext cx="11750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técnico está adequada. Se o projeto da área piloto mostrou excelentes resultados, precisamos ampliar para toda a instituição o mais rápido possível.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está incorreta pois, mesmo que um projeto alcance bons resultados, ele é próprio daquele setor e não deve ser ampliado para as demais áreas.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técnico de ampliar o projeto para outras áreas não procede pois o projeto da área piloto não completou 2 anos de resultados sustentáveis e por isso ainda não deve ser ampliado.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técnico de ampliar o projeto está adequada, porém há necessidade de uma melhor análise da instituição como um todo para definição de quais as melhores áreas para ampliação.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6141" y="3846096"/>
            <a:ext cx="181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10" name="WhatsApp Video 2023-10-31 at 12.01.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2069" y="132873"/>
            <a:ext cx="2104491" cy="11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4316" y="1474831"/>
            <a:ext cx="11860396" cy="15240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/>
              <a:t>Questão 2 - Ao término de um projeto, para redução da prevalência de quedas a equipe apresentou as melhorias: 95% de adesão aos principais processos trabalhados e uma redução sustentada de 40% na prevalência de quedas neste setor. O diretor técnico do hospital solicitou que o projeto fosse ampliado, e que todas as outras áreas da instituição de agora em diante começassem este mesmo projeto. Qual a melhor afirmação em relação a situação apresentada? 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637" y="3232352"/>
            <a:ext cx="11750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técnico está adequada. Se o projeto da área piloto mostrou excelentes resultados, precisamos ampliar para toda a instituição o mais rápido possível.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está incorreta pois, mesmo que um projeto alcance bons resultados, ele é próprio daquele setor e não deve ser ampliado para as demais áreas.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técnico de ampliar o projeto para outras áreas não procede pois o projeto da área piloto não completou 2 anos de resultados sustentáveis e por isso ainda não deve ser ampliado.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A decisão do diretor técnico de ampliar o projeto está adequada, porém há necessidade de uma melhor análise da instituição como um todo para definição de quais as melhores áreas para ampliação.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637" y="5504097"/>
            <a:ext cx="11881142" cy="7968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2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2e9d7594c_0_39"/>
          <p:cNvSpPr/>
          <p:nvPr/>
        </p:nvSpPr>
        <p:spPr>
          <a:xfrm>
            <a:off x="693683" y="873287"/>
            <a:ext cx="10012416" cy="2873089"/>
          </a:xfrm>
          <a:prstGeom prst="roundRect">
            <a:avLst>
              <a:gd name="adj" fmla="val 12883"/>
            </a:avLst>
          </a:prstGeom>
          <a:noFill/>
          <a:ln>
            <a:noFill/>
          </a:ln>
          <a:effectLst/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sz="2800" b="0" i="0" u="none" strike="noStrike" cap="none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806030504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5570" y="1576581"/>
            <a:ext cx="11590875" cy="4160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/>
              <a:t>Questão 3 - Para selecionar a próxima área que irá receber o projeto de melhoria, é correto afirmar: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1661" y="2383620"/>
            <a:ext cx="11750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unidade de ampliação precisa ter em mente que o objetivo do projeto é um problema a ser resolvido na área e precisa estar disposta a mudar.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área a ser escolhida deve ser imposta pelo diretor da instituição, sem o envolvimento dos profissionais do setor.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Não é necessário que os profissionais da área demonstrem interesse em participar, pois o projeto será conduzido pela equipe da unidade piloto.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>
                <a:solidFill>
                  <a:schemeClr val="tx1"/>
                </a:solidFill>
              </a:rPr>
              <a:t>A escolha da unidade deve considerar o número de leitos do setor, pois quanto menor a unidade, maior a chance de sucesso.</a:t>
            </a:r>
          </a:p>
        </p:txBody>
      </p:sp>
      <p:pic>
        <p:nvPicPr>
          <p:cNvPr id="12" name="WhatsApp Video 2023-10-31 at 12.01.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2069" y="132873"/>
            <a:ext cx="2104491" cy="11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Props1.xml><?xml version="1.0" encoding="utf-8"?>
<ds:datastoreItem xmlns:ds="http://schemas.openxmlformats.org/officeDocument/2006/customXml" ds:itemID="{93133D1F-F655-4464-90F7-AB9C26978652}"/>
</file>

<file path=customXml/itemProps2.xml><?xml version="1.0" encoding="utf-8"?>
<ds:datastoreItem xmlns:ds="http://schemas.openxmlformats.org/officeDocument/2006/customXml" ds:itemID="{13C6391C-3D2E-4703-A8A3-B9891D0CD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49B8D-FCD7-44AD-A93B-069583E2659A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2910</Words>
  <Application>Microsoft Office PowerPoint</Application>
  <PresentationFormat>Widescreen</PresentationFormat>
  <Paragraphs>143</Paragraphs>
  <Slides>32</Slides>
  <Notes>18</Notes>
  <HiddenSlides>0</HiddenSlides>
  <MMClips>12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Tema do Office</vt:lpstr>
      <vt:lpstr>Personalizar design</vt:lpstr>
      <vt:lpstr>Apresentação do PowerPoint</vt:lpstr>
      <vt:lpstr>Objetivo do Jogo</vt:lpstr>
      <vt:lpstr>Objetivo do Jogo</vt:lpstr>
      <vt:lpstr>Embarcando....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Importantes para ampliação</vt:lpstr>
      <vt:lpstr>Apresentação do PowerPoint</vt:lpstr>
      <vt:lpstr>Preenchimento do Check list</vt:lpstr>
      <vt:lpstr>Preenchimento do Check list</vt:lpstr>
      <vt:lpstr>Preenchimento do Check list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Vila</dc:creator>
  <cp:lastModifiedBy>Cristiana Martins Prandini</cp:lastModifiedBy>
  <cp:revision>182</cp:revision>
  <dcterms:created xsi:type="dcterms:W3CDTF">2022-10-07T14:52:17Z</dcterms:created>
  <dcterms:modified xsi:type="dcterms:W3CDTF">2024-04-16T12:24:57Z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</Properties>
</file>