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2" r:id="rId2"/>
    <p:sldId id="283" r:id="rId3"/>
    <p:sldId id="280" r:id="rId4"/>
    <p:sldId id="281" r:id="rId5"/>
    <p:sldId id="256" r:id="rId6"/>
    <p:sldId id="276" r:id="rId7"/>
    <p:sldId id="278" r:id="rId8"/>
    <p:sldId id="279" r:id="rId9"/>
    <p:sldId id="257" r:id="rId10"/>
    <p:sldId id="277" r:id="rId11"/>
  </p:sldIdLst>
  <p:sldSz cx="9144000" cy="6858000" type="screen4x3"/>
  <p:notesSz cx="6858000" cy="96869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B8E-2DB4-4D39-BE4B-8EB0DA6914CB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AF0F9-B3EF-4CBE-854A-49676B9A6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663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8FAF-076D-49B5-BE28-812322977251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FD40-DB41-48DB-BAAA-88698ECC61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8568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428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06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7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85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55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88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19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7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33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4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5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73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26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EE28-E112-4F20-B7A0-B7744C8D50B4}" type="datetimeFigureOut">
              <a:rPr lang="pt-BR" smtClean="0"/>
              <a:t>01/04/2024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3C1D-1841-4FC3-91AC-F8164F332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6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VERIFICAR DIARIAMENTE A NECESSIDADE DE MANTER O CATETER VESICAL 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39288"/>
              </p:ext>
            </p:extLst>
          </p:nvPr>
        </p:nvGraphicFramePr>
        <p:xfrm>
          <a:off x="287524" y="1419166"/>
          <a:ext cx="8568952" cy="4818146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3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USO APROPRIADO - MANTER O</a:t>
                      </a:r>
                      <a:r>
                        <a:rPr lang="pt-BR" sz="3200" b="1" i="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CVD</a:t>
                      </a:r>
                      <a:endParaRPr lang="pt-BR" sz="3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sz="2000" dirty="0">
                          <a:effectLst/>
                        </a:rPr>
                        <a:t>Necessidade de rigoroso controle do débito urinário (paciente grave, infusão continua de Magnésio, droga vasoativa </a:t>
                      </a:r>
                      <a:r>
                        <a:rPr lang="pt-BR" sz="2000" dirty="0" err="1">
                          <a:effectLst/>
                        </a:rPr>
                        <a:t>etc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385181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2. Presença de enxerto ou lesão de pele, na região sacral, glútea ou perineal em paciente incontinente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3. Retenção urinária crônica, sem condições de cateterismo de alívio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35775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indent="0" rtl="0">
                        <a:buNone/>
                      </a:pPr>
                      <a:r>
                        <a:rPr lang="pt-BR" sz="2000" dirty="0">
                          <a:effectLst/>
                        </a:rPr>
                        <a:t>4. Retenção urinária aguda ou obstrução urinária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5. Proporcionar conforto em pacientes em final de vida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15398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6. Paciente necessitando de prolongada imobilização (tórax instável, lesão vertebral, fratura pélvica, </a:t>
                      </a:r>
                      <a:r>
                        <a:rPr lang="pt-BR" sz="2000" dirty="0" err="1">
                          <a:effectLst/>
                        </a:rPr>
                        <a:t>etc</a:t>
                      </a:r>
                      <a:r>
                        <a:rPr lang="pt-BR" sz="2000" dirty="0">
                          <a:effectLst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50487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7. Necessidade de irrigação vesical por hematúria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8. Cateter inserido por urologista ou paciente sob cuidados de um urologista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</a:rPr>
                        <a:t>9.Pós operatório de cirurgia urológica, ginecológica ou pélvica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tângulo de cantos arredondados 2"/>
          <p:cNvSpPr/>
          <p:nvPr/>
        </p:nvSpPr>
        <p:spPr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28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FIXAÇÃO DE CATETER VESICAL DE DEMORA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516" y="1196752"/>
            <a:ext cx="8924088" cy="12961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Manter o cateter fixado ao corpo do paciente</a:t>
            </a:r>
          </a:p>
          <a:p>
            <a:r>
              <a:rPr lang="pt-BR" b="1" dirty="0">
                <a:solidFill>
                  <a:schemeClr val="tx1"/>
                </a:solidFill>
              </a:rPr>
              <a:t>Impedir tração acidental e movimentação excessiva do cateter que causa dor, trauma na uretra e entrada de deslocamento de micro-organismo da região intima para o sistema urinário do paciente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2884" y="2780928"/>
            <a:ext cx="8901720" cy="158417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Utilizar um fixador adequado que segure o cateter, não lese a pele e mucosa do paciente</a:t>
            </a:r>
          </a:p>
          <a:p>
            <a:r>
              <a:rPr lang="pt-BR" b="1" dirty="0">
                <a:solidFill>
                  <a:schemeClr val="tx1"/>
                </a:solidFill>
              </a:rPr>
              <a:t>Rodiziar a fixação diariamente para evitar lesão na genitália </a:t>
            </a:r>
          </a:p>
          <a:p>
            <a:r>
              <a:rPr lang="pt-BR" b="1" dirty="0">
                <a:solidFill>
                  <a:schemeClr val="tx1"/>
                </a:solidFill>
              </a:rPr>
              <a:t>Avaliar fixação sempre antes e após mudança de decúbito</a:t>
            </a:r>
          </a:p>
          <a:p>
            <a:r>
              <a:rPr lang="pt-BR" b="1" dirty="0">
                <a:solidFill>
                  <a:schemeClr val="tx1"/>
                </a:solidFill>
              </a:rPr>
              <a:t>Esvaziar a bolsa antes de transferências ou se o paciente for deambular (peso = tração)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0734" y="2564904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Deixar o cateter vesical sem fixação</a:t>
            </a:r>
          </a:p>
          <a:p>
            <a:r>
              <a:rPr lang="pt-BR" b="1" dirty="0">
                <a:solidFill>
                  <a:schemeClr val="tx1"/>
                </a:solidFill>
              </a:rPr>
              <a:t>Fixar cateter esticado ou dobrado</a:t>
            </a:r>
          </a:p>
          <a:p>
            <a:r>
              <a:rPr lang="pt-BR" b="1" dirty="0">
                <a:solidFill>
                  <a:schemeClr val="tx1"/>
                </a:solidFill>
              </a:rPr>
              <a:t>Manter o cateter fixo no mesmo local por mais que 1 dia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4076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kern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VERIFICAR DIARIAMENTE A NECESSIDADE DE MANTER O CATETER VESICAL 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Para retirar precocemente cateteres com usos inapropriados e reduzir o risco de ITU. </a:t>
            </a:r>
          </a:p>
          <a:p>
            <a:r>
              <a:rPr lang="pt-BR" b="1" dirty="0">
                <a:solidFill>
                  <a:schemeClr val="tx1"/>
                </a:solidFill>
              </a:rPr>
              <a:t>O risco diário de </a:t>
            </a:r>
            <a:r>
              <a:rPr lang="pt-BR" b="1" dirty="0" err="1">
                <a:solidFill>
                  <a:schemeClr val="tx1"/>
                </a:solidFill>
              </a:rPr>
              <a:t>bacteriúria</a:t>
            </a:r>
            <a:r>
              <a:rPr lang="pt-BR" b="1" dirty="0">
                <a:solidFill>
                  <a:schemeClr val="tx1"/>
                </a:solidFill>
              </a:rPr>
              <a:t> em pacientes usando CVD é de 3 a 7%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enfermeiro deve avaliar diariamente todos os pacientes em uso de CVD e solicitar à equipe médica a remoção daqueles sem indicação apropriada.</a:t>
            </a:r>
          </a:p>
          <a:p>
            <a:r>
              <a:rPr lang="pt-BR" sz="1800" b="1" i="0" u="none" strike="noStrike" noProof="0" dirty="0">
                <a:solidFill>
                  <a:schemeClr val="tx1"/>
                </a:solidFill>
                <a:effectLst/>
                <a:latin typeface="+mn-lt"/>
              </a:rPr>
              <a:t>Registrar diariamente no prontuário do paciente a motivo clínico para manutenção da utilização do cateter 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800" b="1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Deixar de considerar as alternativas com utilização de </a:t>
            </a:r>
            <a:r>
              <a:rPr lang="pt-BR" sz="1800" b="1" i="0" u="none" strike="noStrike" noProof="0" dirty="0" err="1">
                <a:solidFill>
                  <a:srgbClr val="000000"/>
                </a:solidFill>
                <a:effectLst/>
                <a:latin typeface="+mn-lt"/>
              </a:rPr>
              <a:t>uripem</a:t>
            </a:r>
            <a:r>
              <a:rPr lang="pt-BR" sz="1800" b="1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, pesagem de fralda e cateterismo de alivio para manter o CVD.</a:t>
            </a:r>
          </a:p>
          <a:p>
            <a:r>
              <a:rPr lang="pt-BR" sz="1800" b="1" dirty="0">
                <a:effectLst/>
              </a:rPr>
              <a:t>Deixar de verificar em até 24h </a:t>
            </a:r>
            <a:r>
              <a:rPr lang="pt-BR" b="1" dirty="0"/>
              <a:t>a possibilidade de retirada do cateter vesical de demora dos pacientes em p</a:t>
            </a:r>
            <a:r>
              <a:rPr lang="pt-BR" sz="1800" b="1" dirty="0">
                <a:effectLst/>
              </a:rPr>
              <a:t>ós operatórios de cirurgias gerais.</a:t>
            </a:r>
          </a:p>
          <a:p>
            <a:r>
              <a:rPr lang="pt-BR" b="1" dirty="0">
                <a:solidFill>
                  <a:schemeClr val="tx1"/>
                </a:solidFill>
              </a:rPr>
              <a:t>Manter o paciente usando CVD sem indicação apropriada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55359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79"/>
            <a:ext cx="9144000" cy="62388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Executar a técnica correta durante manipulação do sistema de drenagem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(Desprezar diurese)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244408" y="866969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7" name="Picture 4" descr="Pin on NOSSOS SERVIÇOS">
            <a:extLst>
              <a:ext uri="{FF2B5EF4-FFF2-40B4-BE49-F238E27FC236}">
                <a16:creationId xmlns:a16="http://schemas.microsoft.com/office/drawing/2014/main" id="{5ABC0820-9154-CA8D-14E7-83BB0D5D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406"/>
            <a:ext cx="1452546" cy="14525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6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Executar a técnica correta durante manipulação do sistema de drenagem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 </a:t>
            </a:r>
            <a:r>
              <a:rPr lang="pt-BR" sz="32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(Desprezar diurese)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0516" y="1196752"/>
            <a:ext cx="8924088" cy="9087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Remoção do debito de urina acumulado de forma segura 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Fazer medida exata do volume de diurese (recipiente graduado)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Evitar tração e/ou perda do cateter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2884" y="2348880"/>
            <a:ext cx="8901720" cy="22596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500" b="1" dirty="0">
              <a:solidFill>
                <a:schemeClr val="tx1"/>
              </a:solidFill>
            </a:endParaRPr>
          </a:p>
          <a:p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Esvaziar a bolsa coletora antes que o volume exceda os 2/3 de sua capacidade </a:t>
            </a:r>
            <a:r>
              <a:rPr lang="pt-BR" sz="1500" b="0" i="0" u="none" strike="noStrike" noProof="0" dirty="0">
                <a:solidFill>
                  <a:srgbClr val="0070C0"/>
                </a:solidFill>
                <a:effectLst/>
                <a:latin typeface="+mn-lt"/>
              </a:rPr>
              <a:t> ou pelo menos a cada 6h (considerar o que acontecer primeiro </a:t>
            </a:r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Higienizar as mãos antes e depois de manipular o cateter e a bolsa coletora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Utilizar EPI (luvas, óculos e máscara)</a:t>
            </a:r>
          </a:p>
          <a:p>
            <a:pPr marR="0" lvl="0" algn="l" defTabSz="914385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500" b="0" i="0" u="none" strike="noStrike" noProof="0" dirty="0">
                <a:solidFill>
                  <a:schemeClr val="accent1"/>
                </a:solidFill>
                <a:effectLst/>
                <a:latin typeface="+mn-lt"/>
              </a:rPr>
              <a:t>Utilizar um recipiente coletor individual apenas para desprezar a urina, evitando  o contato do bico de drenagem com o recipiente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Manter a bolsa de drenagem abaixo do nível da bexiga, longe do chão e de superfícies possivelmente contaminadas como pedal e rodas da cama</a:t>
            </a:r>
          </a:p>
          <a:p>
            <a:r>
              <a:rPr lang="pt-BR" sz="1500" b="0" i="0" u="none" strike="noStrike" noProof="0" dirty="0">
                <a:solidFill>
                  <a:schemeClr val="accent1"/>
                </a:solidFill>
                <a:effectLst/>
                <a:latin typeface="+mn-lt"/>
              </a:rPr>
              <a:t>Manter o fluxo de urina livre evitando dobras e acotovelamentos do sistema de drenagem </a:t>
            </a:r>
          </a:p>
          <a:p>
            <a:endParaRPr lang="pt-BR" sz="1500" b="1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80734" y="2204864"/>
            <a:ext cx="1800200" cy="3600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2884" y="5085184"/>
            <a:ext cx="8901720" cy="17281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500" b="1" dirty="0">
              <a:solidFill>
                <a:schemeClr val="tx1"/>
              </a:solidFill>
            </a:endParaRPr>
          </a:p>
          <a:p>
            <a:r>
              <a:rPr lang="pt-BR" sz="1500" b="1" dirty="0">
                <a:solidFill>
                  <a:schemeClr val="tx1"/>
                </a:solidFill>
              </a:rPr>
              <a:t>Encostar o bico de drenagem da bolsa coletora no recipiente superfícies possivelmente contaminadas Utilizar o mesmo recipiente para esvaziar a bolsa de dois ou mais pacientes. 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Utilizar recipiente sujo e/ou que tenha sido utilizado para desprezar outras secreções.</a:t>
            </a:r>
          </a:p>
          <a:p>
            <a:r>
              <a:rPr lang="pt-BR" sz="1500" b="1" dirty="0">
                <a:solidFill>
                  <a:schemeClr val="tx1"/>
                </a:solidFill>
              </a:rPr>
              <a:t>Permitir que a bolsa fique com a diurese acumulada por um período &gt; 6horas ou excessivamente cheia (&gt;2/3 ou  1.300 ml numa bolsa de 2.000ml)</a:t>
            </a:r>
          </a:p>
          <a:p>
            <a:r>
              <a:rPr lang="pt-BR" sz="1500" b="0" i="0" u="none" strike="noStrike" kern="1200" noProof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Manter cateter vesical sem fixação ou com fixação inadequada, propiciando movimentação e tração do cateter</a:t>
            </a:r>
          </a:p>
          <a:p>
            <a:r>
              <a:rPr lang="pt-BR" sz="1500" b="0" i="0" u="none" strike="noStrike" noProof="0" dirty="0">
                <a:solidFill>
                  <a:schemeClr val="accent1"/>
                </a:solidFill>
                <a:effectLst/>
                <a:latin typeface="+mn-lt"/>
              </a:rPr>
              <a:t>Manter o fluxo de urina obstruído ( dobras, acotovelamentos do sistema de drenagem ou outras causas)</a:t>
            </a:r>
          </a:p>
          <a:p>
            <a:endParaRPr lang="pt-BR" sz="1500" b="0" i="0" u="none" strike="noStrike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5384" y="908720"/>
            <a:ext cx="2170351" cy="3600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99286" y="4797152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00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263790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164" t="19830" r="2330" b="11005"/>
          <a:stretch/>
        </p:blipFill>
        <p:spPr bwMode="auto">
          <a:xfrm>
            <a:off x="0" y="620688"/>
            <a:ext cx="9144000" cy="6237312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Tahoma" panose="020B0604030504040204" pitchFamily="34" charset="0"/>
                <a:cs typeface="Microsoft Sans Serif" panose="020B0604020202020204" pitchFamily="34" charset="0"/>
              </a:rPr>
              <a:t>REALIZAR A HIGIENE DIÁRIA DO MEATO URETRAL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Tahom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760588-66A4-C066-AEB6-28C16C8881F3}"/>
              </a:ext>
            </a:extLst>
          </p:cNvPr>
          <p:cNvSpPr/>
          <p:nvPr/>
        </p:nvSpPr>
        <p:spPr>
          <a:xfrm rot="20883243">
            <a:off x="1254002" y="886753"/>
            <a:ext cx="388293" cy="70954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11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Tahoma" panose="020B0604030504040204" pitchFamily="34" charset="0"/>
                <a:cs typeface="Microsoft Sans Serif" panose="020B0604020202020204" pitchFamily="34" charset="0"/>
              </a:rPr>
              <a:t>REALIZAR A HIGIENE DIÁRIA DO MEATO URETRAL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Tahom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80516" y="1268760"/>
            <a:ext cx="8924088" cy="7920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Manter genitália livre de sujidade que favoreça a proliferação de microrganismos e contribua para a ITU-AC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5384" y="1026109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2884" y="2276871"/>
            <a:ext cx="8901720" cy="223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Utilizar sabonete neutro</a:t>
            </a:r>
          </a:p>
          <a:p>
            <a:r>
              <a:rPr lang="pt-BR" b="1" dirty="0">
                <a:solidFill>
                  <a:schemeClr val="tx1"/>
                </a:solidFill>
              </a:rPr>
              <a:t>Limpar o meato uretral, períneo e cateter de maneira anteroposterior (de frente para trás), removendo secreção, sangue e/ou fezes</a:t>
            </a:r>
          </a:p>
          <a:p>
            <a:r>
              <a:rPr lang="pt-BR" b="1" dirty="0">
                <a:solidFill>
                  <a:schemeClr val="tx1"/>
                </a:solidFill>
              </a:rPr>
              <a:t>Higienizar 3x ao dia e se sujidade</a:t>
            </a:r>
          </a:p>
          <a:p>
            <a:r>
              <a:rPr lang="pt-BR" sz="1800" b="1" i="0" u="none" strike="noStrike" kern="1200" noProof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Manter a fixação do cateter vesical de forma segura, prevenindo movimentação e tração</a:t>
            </a: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Orientar o paciente como fazer caso ele seja independente para a realização do procedimento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80734" y="2060848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2884" y="4797152"/>
            <a:ext cx="8901720" cy="18722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Deixar de higienizar a genitália quando paciente está com cateter vesical</a:t>
            </a:r>
          </a:p>
          <a:p>
            <a:r>
              <a:rPr lang="pt-BR" b="1" dirty="0">
                <a:solidFill>
                  <a:schemeClr val="tx1"/>
                </a:solidFill>
              </a:rPr>
              <a:t>Utilizar sabonetes </a:t>
            </a:r>
            <a:r>
              <a:rPr lang="pt-BR" b="1" dirty="0" err="1">
                <a:solidFill>
                  <a:schemeClr val="tx1"/>
                </a:solidFill>
              </a:rPr>
              <a:t>degermante</a:t>
            </a:r>
            <a:r>
              <a:rPr lang="pt-BR" b="1" dirty="0">
                <a:solidFill>
                  <a:schemeClr val="tx1"/>
                </a:solidFill>
              </a:rPr>
              <a:t> na limpeza diária por favorecer a irritação da mucosa</a:t>
            </a:r>
          </a:p>
          <a:p>
            <a:r>
              <a:rPr lang="pt-BR" b="1" dirty="0">
                <a:solidFill>
                  <a:schemeClr val="tx1"/>
                </a:solidFill>
              </a:rPr>
              <a:t>Deixar de orientar o paciente sobre a importância da higiene do meato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99286" y="4653136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94748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dagem vesical 0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57"/>
            <a:ext cx="9151404" cy="682574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noProof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Manter o sistema de drenagem estéril e continuamente fechado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251812" y="908720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2" name="Picture 2" descr="Z:\Imagens de sondas\Fotos da cartilha\desconexão 1.jpg">
            <a:extLst>
              <a:ext uri="{FF2B5EF4-FFF2-40B4-BE49-F238E27FC236}">
                <a16:creationId xmlns:a16="http://schemas.microsoft.com/office/drawing/2014/main" id="{5448B152-AA33-F107-AD46-36522DB9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044974"/>
            <a:ext cx="2725846" cy="20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12">
            <a:extLst>
              <a:ext uri="{FF2B5EF4-FFF2-40B4-BE49-F238E27FC236}">
                <a16:creationId xmlns:a16="http://schemas.microsoft.com/office/drawing/2014/main" id="{2249EEA4-38CA-68DB-ADAD-E23BF38243BE}"/>
              </a:ext>
            </a:extLst>
          </p:cNvPr>
          <p:cNvGrpSpPr/>
          <p:nvPr/>
        </p:nvGrpSpPr>
        <p:grpSpPr>
          <a:xfrm>
            <a:off x="7164289" y="3212975"/>
            <a:ext cx="1311752" cy="1650945"/>
            <a:chOff x="1448526" y="1185600"/>
            <a:chExt cx="6210436" cy="5376943"/>
          </a:xfrm>
        </p:grpSpPr>
        <p:sp>
          <p:nvSpPr>
            <p:cNvPr id="7" name="Rosca 9">
              <a:extLst>
                <a:ext uri="{FF2B5EF4-FFF2-40B4-BE49-F238E27FC236}">
                  <a16:creationId xmlns:a16="http://schemas.microsoft.com/office/drawing/2014/main" id="{7F5E46BD-B698-F0D4-D964-07B804776D42}"/>
                </a:ext>
              </a:extLst>
            </p:cNvPr>
            <p:cNvSpPr/>
            <p:nvPr/>
          </p:nvSpPr>
          <p:spPr>
            <a:xfrm>
              <a:off x="1448526" y="1185600"/>
              <a:ext cx="6210436" cy="5376943"/>
            </a:xfrm>
            <a:prstGeom prst="donut">
              <a:avLst>
                <a:gd name="adj" fmla="val 4553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76FBC94-0DC5-4241-4877-F114F536D5C6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358025" y="1916833"/>
              <a:ext cx="4271471" cy="385827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5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384" y="0"/>
            <a:ext cx="911861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i="0" u="none" strike="noStrike" noProof="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Manter o sistema de drenagem estéril e continuamente fechado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0516" y="1196752"/>
            <a:ext cx="8901720" cy="8187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  <a:uFillTx/>
              </a:rPr>
              <a:t>Para confirmação diagnóstica da suspeita de ITU-AC, </a:t>
            </a:r>
            <a:r>
              <a:rPr lang="pt-BR" sz="1600" b="1" dirty="0">
                <a:solidFill>
                  <a:schemeClr val="tx1"/>
                </a:solidFill>
              </a:rPr>
              <a:t>sem que acha contaminação da amostra durante a coleta e evitando que bactérias entrem no sistema e cheguem à bexiga do paciente </a:t>
            </a:r>
            <a:endParaRPr lang="pt-BR" sz="1600" b="1" dirty="0">
              <a:solidFill>
                <a:schemeClr val="tx1"/>
              </a:solidFill>
              <a:uFillTx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2884" y="2303499"/>
            <a:ext cx="8901720" cy="2781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Higienizar as mãos antes de tocar nos materiais.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Utilizar EPI (luvas, óculos e máscara)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Abrir os materiais em técnica asséptica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Realizar a desinfecção da porta de coleta do CVD, com movimentos aplicados de forma a gerar fricção mecânica, de 5 a 15 10 segundos, imediatamente antes da coleta de urina.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 coleta de urina para exame  deve ser feita pela porta coleta com técnica asséptica. Em caso de CVD sem porta de coleta todo o sistema deverá ser trocado caso não acha contraindicação médica.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 Se o cateter não puder ser trocado conectar uma nova bolsa estéril.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Higienizar as mãos após manipular o cateter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5496" y="2060848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COMO FAZER?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02884" y="5373216"/>
            <a:ext cx="8901720" cy="14401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  <a:uFillTx/>
              </a:rPr>
              <a:t>Coletar a amostra de urina</a:t>
            </a:r>
            <a:r>
              <a:rPr lang="pt-BR" sz="1600" b="1" dirty="0">
                <a:solidFill>
                  <a:schemeClr val="tx1"/>
                </a:solidFill>
              </a:rPr>
              <a:t> sem 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técnica asséptica.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A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brir o cateter para coleta de urina. 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R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econectar o cateter na bolsa se houver desconexão acidental</a:t>
            </a:r>
            <a:r>
              <a:rPr lang="pt-BR" sz="1600" b="1" dirty="0">
                <a:solidFill>
                  <a:schemeClr val="tx1"/>
                </a:solidFill>
              </a:rPr>
              <a:t>. </a:t>
            </a:r>
          </a:p>
          <a:p>
            <a:r>
              <a:rPr lang="pt-BR" sz="1600" b="1" dirty="0">
                <a:solidFill>
                  <a:schemeClr val="tx1"/>
                </a:solidFill>
                <a:uFillTx/>
              </a:rPr>
              <a:t>Lembre-se devemos sempre utilizar o local correto para coleta e </a:t>
            </a:r>
            <a:r>
              <a:rPr lang="pt-BR" sz="1600" b="1" dirty="0">
                <a:solidFill>
                  <a:schemeClr val="tx1"/>
                </a:solidFill>
              </a:rPr>
              <a:t>nos casos em que</a:t>
            </a:r>
            <a:r>
              <a:rPr lang="pt-BR" sz="1600" b="1" dirty="0">
                <a:solidFill>
                  <a:schemeClr val="tx1"/>
                </a:solidFill>
                <a:uFillTx/>
              </a:rPr>
              <a:t> o cateter não puder ser trocado deve ser conectado uma nova bolsa estéril.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384" y="908720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POR QUE FAZER?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99286" y="508518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O QUE NÃO DEVEMOS FAZER?</a:t>
            </a:r>
          </a:p>
        </p:txBody>
      </p:sp>
    </p:spTree>
    <p:extLst>
      <p:ext uri="{BB962C8B-B14F-4D97-AF65-F5344CB8AC3E}">
        <p14:creationId xmlns:p14="http://schemas.microsoft.com/office/powerpoint/2010/main" val="309857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t="4978" b="3321"/>
          <a:stretch/>
        </p:blipFill>
        <p:spPr>
          <a:xfrm>
            <a:off x="5220072" y="1124744"/>
            <a:ext cx="3760564" cy="5683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FIXAÇÃO DE CATETER VESICAL DE DEMORA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244408" y="857242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6" name="Picture 4" descr="Z:\PDSA\Fotos\20160921_0823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326" r="9135" b="-326"/>
          <a:stretch/>
        </p:blipFill>
        <p:spPr bwMode="auto">
          <a:xfrm>
            <a:off x="8318" y="1099671"/>
            <a:ext cx="5048390" cy="37121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8DF806C0-5F51-49A4-A8FD-B88D62F0ACD3}"/>
</file>

<file path=customXml/itemProps2.xml><?xml version="1.0" encoding="utf-8"?>
<ds:datastoreItem xmlns:ds="http://schemas.openxmlformats.org/officeDocument/2006/customXml" ds:itemID="{3B928489-7E6B-430A-9926-252140D2A4EE}"/>
</file>

<file path=customXml/itemProps3.xml><?xml version="1.0" encoding="utf-8"?>
<ds:datastoreItem xmlns:ds="http://schemas.openxmlformats.org/officeDocument/2006/customXml" ds:itemID="{DD92F31D-8F81-4320-97AE-1AC00CE9242D}"/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1081</Words>
  <Application>Microsoft Office PowerPoint</Application>
  <PresentationFormat>Apresentação na tela (4:3)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Hopistal Albert Einstein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Dejanira Aparecida Regagnin</dc:creator>
  <cp:lastModifiedBy>Andreia Lopes de Lima</cp:lastModifiedBy>
  <cp:revision>35</cp:revision>
  <cp:lastPrinted>2016-05-03T15:45:28Z</cp:lastPrinted>
  <dcterms:created xsi:type="dcterms:W3CDTF">2016-03-31T14:06:41Z</dcterms:created>
  <dcterms:modified xsi:type="dcterms:W3CDTF">2024-04-01T20:59:22Z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</Properties>
</file>