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1"/>
  </p:notesMasterIdLst>
  <p:handoutMasterIdLst>
    <p:handoutMasterId r:id="rId12"/>
  </p:handoutMasterIdLst>
  <p:sldIdLst>
    <p:sldId id="597" r:id="rId5"/>
    <p:sldId id="587" r:id="rId6"/>
    <p:sldId id="595" r:id="rId7"/>
    <p:sldId id="592" r:id="rId8"/>
    <p:sldId id="593" r:id="rId9"/>
    <p:sldId id="594" r:id="rId10"/>
  </p:sldIdLst>
  <p:sldSz cx="12190413" cy="6859588"/>
  <p:notesSz cx="6724650" cy="9774238"/>
  <p:defaultTextStyle>
    <a:defPPr>
      <a:defRPr lang="pt-BR"/>
    </a:defPPr>
    <a:lvl1pPr marL="0" algn="l" defTabSz="12191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70" algn="l" defTabSz="12191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40" algn="l" defTabSz="12191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09" algn="l" defTabSz="12191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278" algn="l" defTabSz="12191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848" algn="l" defTabSz="12191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418" algn="l" defTabSz="12191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987" algn="l" defTabSz="12191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557" algn="l" defTabSz="12191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0036"/>
    <a:srgbClr val="5B395D"/>
    <a:srgbClr val="365E8E"/>
    <a:srgbClr val="FFFFFF"/>
    <a:srgbClr val="E9EDF4"/>
    <a:srgbClr val="3174C5"/>
    <a:srgbClr val="3D6AA1"/>
    <a:srgbClr val="666699"/>
    <a:srgbClr val="355C8B"/>
    <a:srgbClr val="2A6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32" autoAdjust="0"/>
    <p:restoredTop sz="79929" autoAdjust="0"/>
  </p:normalViewPr>
  <p:slideViewPr>
    <p:cSldViewPr>
      <p:cViewPr varScale="1">
        <p:scale>
          <a:sx n="70" d="100"/>
          <a:sy n="70" d="100"/>
        </p:scale>
        <p:origin x="978" y="120"/>
      </p:cViewPr>
      <p:guideLst>
        <p:guide orient="horz" pos="2161"/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08413" y="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0C7FF-172D-4127-B506-CEDD09B3F1A1}" type="datetimeFigureOut">
              <a:rPr lang="pt-BR" smtClean="0"/>
              <a:t>22/11/2021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28370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08413" y="928370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E53E7-2F40-463A-80B5-25DD083EA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92914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93A50-3E81-41F5-AFF1-75803204D028}" type="datetimeFigureOut">
              <a:rPr lang="pt-BR" smtClean="0"/>
              <a:t>22/11/2021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C2565-C058-4880-BA81-EF862A7AB3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3489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70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40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09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278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848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418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987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557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557587"/>
            <a:ext cx="5180013" cy="46085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0613" y="1557587"/>
            <a:ext cx="5181600" cy="46085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59603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08397" y="15119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08397" y="2335907"/>
            <a:ext cx="5157787" cy="36861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239222" y="151199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239222" y="2335907"/>
            <a:ext cx="5183187" cy="36861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02104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612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630" y="132553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31110" y="1701602"/>
            <a:ext cx="6170612" cy="446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0630" y="2925739"/>
            <a:ext cx="3932237" cy="32403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1146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5702" y="131539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59102" y="1845619"/>
            <a:ext cx="6170612" cy="410445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15702" y="2915593"/>
            <a:ext cx="3932237" cy="31064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97275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7437-4317-4DC6-AA2E-C446BD6F64B9}" type="datetimeFigureOut">
              <a:rPr lang="pt-BR" smtClean="0"/>
              <a:t>22/11/2021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D5E4-6794-44FA-B951-FA813299EC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74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1479525"/>
            <a:ext cx="10514013" cy="77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2389237"/>
            <a:ext cx="10514013" cy="3488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1776413" y="3886200"/>
            <a:ext cx="1219041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CaixaDeTexto 15"/>
          <p:cNvSpPr txBox="1"/>
          <p:nvPr userDrawn="1"/>
        </p:nvSpPr>
        <p:spPr>
          <a:xfrm>
            <a:off x="1682961" y="0"/>
            <a:ext cx="11665296" cy="692033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t-BR" sz="3600" b="1" dirty="0">
                <a:solidFill>
                  <a:srgbClr val="001C74"/>
                </a:solidFill>
                <a:latin typeface="Agency FB" pitchFamily="34" charset="0"/>
                <a:cs typeface="Arial" pitchFamily="34" charset="0"/>
              </a:rPr>
              <a:t>PROADI-G6 | </a:t>
            </a:r>
            <a:r>
              <a:rPr lang="pt-BR" sz="4000" b="1" kern="1200" dirty="0" smtClean="0">
                <a:solidFill>
                  <a:schemeClr val="accent1"/>
                </a:solidFill>
                <a:latin typeface="Agency FB" pitchFamily="34" charset="0"/>
                <a:ea typeface="+mn-ea"/>
                <a:cs typeface="Arial" pitchFamily="34" charset="0"/>
              </a:rPr>
              <a:t>Construindo o </a:t>
            </a:r>
            <a:r>
              <a:rPr lang="pt-BR" sz="4000" b="1" kern="1200" baseline="0" dirty="0" smtClean="0">
                <a:solidFill>
                  <a:schemeClr val="accent1"/>
                </a:solidFill>
                <a:latin typeface="Agency FB" pitchFamily="34" charset="0"/>
                <a:ea typeface="+mn-ea"/>
                <a:cs typeface="Arial" pitchFamily="34" charset="0"/>
              </a:rPr>
              <a:t>Quadro GDSM</a:t>
            </a:r>
            <a:endParaRPr lang="pt-BR" sz="4000" b="1" kern="1200" dirty="0">
              <a:solidFill>
                <a:schemeClr val="accent1"/>
              </a:solidFill>
              <a:latin typeface="Agency FB" pitchFamily="34" charset="0"/>
              <a:ea typeface="+mn-ea"/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" y="0"/>
            <a:ext cx="1714806" cy="78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71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9" r:id="rId3"/>
    <p:sldLayoutId id="2147483680" r:id="rId4"/>
    <p:sldLayoutId id="2147483681" r:id="rId5"/>
    <p:sldLayoutId id="214748368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Indicadores.pdf" TargetMode="External"/><Relationship Id="rId3" Type="http://schemas.openxmlformats.org/officeDocument/2006/relationships/hyperlink" Target="Caixa%20para%20CCP&#180;s.pdf" TargetMode="External"/><Relationship Id="rId7" Type="http://schemas.openxmlformats.org/officeDocument/2006/relationships/hyperlink" Target="Identifica&#231;&#227;o%20de%20IP%20para%20coleta%20dos%20indicadores.pdf" TargetMode="External"/><Relationship Id="rId2" Type="http://schemas.openxmlformats.org/officeDocument/2006/relationships/hyperlink" Target="Aba%20para%20CCP&#180;s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Dias%20semana%20.pdf" TargetMode="External"/><Relationship Id="rId11" Type="http://schemas.openxmlformats.org/officeDocument/2006/relationships/hyperlink" Target="T&#237;tulos.pdf" TargetMode="External"/><Relationship Id="rId5" Type="http://schemas.openxmlformats.org/officeDocument/2006/relationships/hyperlink" Target="Cronograma%20de%20coleta%20do%20cart&#227;o%20de%20confirma&#231;&#227;o%20de%20processo.pdf" TargetMode="External"/><Relationship Id="rId10" Type="http://schemas.openxmlformats.org/officeDocument/2006/relationships/hyperlink" Target="Planilha%20de%20ades&#227;o%20mensal%20ao%20pacote.pdf" TargetMode="External"/><Relationship Id="rId4" Type="http://schemas.openxmlformats.org/officeDocument/2006/relationships/hyperlink" Target="../../../CCPs,%20IPs%20e%20FIPs%20para%20os%20DD&#180;s/Cart&#227;o%20de%20confirma&#231;&#227;o%20de%20processo%20CCP&#180;s.pdf" TargetMode="External"/><Relationship Id="rId9" Type="http://schemas.openxmlformats.org/officeDocument/2006/relationships/hyperlink" Target="Logos.ppt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"/>
            <a:ext cx="12190412" cy="685710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" y="4941962"/>
            <a:ext cx="12190412" cy="63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600" b="1" dirty="0" smtClean="0">
                <a:solidFill>
                  <a:schemeClr val="bg1"/>
                </a:solidFill>
                <a:latin typeface="Agency FB" pitchFamily="34" charset="0"/>
                <a:cs typeface="Arial" pitchFamily="34" charset="0"/>
              </a:rPr>
              <a:t>Quadro de Gestão Diária para Sustentar a Melhoria - GDSM</a:t>
            </a:r>
            <a:endParaRPr lang="pt-BR" sz="3600" b="1" dirty="0">
              <a:solidFill>
                <a:schemeClr val="bg1"/>
              </a:solidFill>
              <a:latin typeface="Agency FB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08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254" r="-498" b="9652"/>
          <a:stretch/>
        </p:blipFill>
        <p:spPr>
          <a:xfrm>
            <a:off x="1541138" y="1256404"/>
            <a:ext cx="9879479" cy="450445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536822" y="1489815"/>
            <a:ext cx="4294765" cy="3558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 smtClean="0">
                <a:latin typeface="Agency FB" pitchFamily="34" charset="0"/>
                <a:cs typeface="Arial" pitchFamily="34" charset="0"/>
              </a:rPr>
              <a:t>Quadro de Gestão Diária para Sustentar a Melhoria - GDSM</a:t>
            </a:r>
            <a:endParaRPr lang="pt-BR" sz="1600" b="1" dirty="0">
              <a:latin typeface="Agency FB" pitchFamily="34" charset="0"/>
              <a:cs typeface="Arial" pitchFamily="34" charset="0"/>
            </a:endParaRPr>
          </a:p>
        </p:txBody>
      </p:sp>
      <p:sp>
        <p:nvSpPr>
          <p:cNvPr id="3" name="AutoShape 2" descr="blob:https://web.whatsapp.com/78b1defc-1960-4b59-a601-fa5dc35aa19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7" name="AutoShape 34">
            <a:extLst>
              <a:ext uri="{FF2B5EF4-FFF2-40B4-BE49-F238E27FC236}">
                <a16:creationId xmlns:a16="http://schemas.microsoft.com/office/drawing/2014/main" id="{7D1B06C0-5A00-40FC-924B-E09F70A4F24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674895" y="66582"/>
            <a:ext cx="1188720" cy="118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5" name="AutoShape 2" descr="blob:https://web.whatsapp.com/12d91c82-314b-44c9-884c-32f2094b3ca4"/>
          <p:cNvSpPr>
            <a:spLocks noChangeAspect="1" noChangeArrowheads="1"/>
          </p:cNvSpPr>
          <p:nvPr/>
        </p:nvSpPr>
        <p:spPr bwMode="auto">
          <a:xfrm>
            <a:off x="31687" y="1702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1991516" y="5964882"/>
            <a:ext cx="1050877" cy="887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1 folha de sulfite paisagem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3042393" y="5964882"/>
            <a:ext cx="1050877" cy="887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1 folha de sulfite paisagem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4093271" y="5964882"/>
            <a:ext cx="641446" cy="887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 smtClean="0">
                <a:solidFill>
                  <a:schemeClr val="tx1"/>
                </a:solidFill>
              </a:rPr>
              <a:t>1/2 </a:t>
            </a:r>
            <a:r>
              <a:rPr lang="pt-BR" sz="1000" dirty="0">
                <a:solidFill>
                  <a:schemeClr val="tx1"/>
                </a:solidFill>
              </a:rPr>
              <a:t>folha de sulfite paisagem</a:t>
            </a:r>
          </a:p>
        </p:txBody>
      </p:sp>
      <p:cxnSp>
        <p:nvCxnSpPr>
          <p:cNvPr id="30" name="Conector de Seta Reta 29"/>
          <p:cNvCxnSpPr/>
          <p:nvPr/>
        </p:nvCxnSpPr>
        <p:spPr>
          <a:xfrm flipV="1">
            <a:off x="1991516" y="5650984"/>
            <a:ext cx="136477" cy="3138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flipH="1" flipV="1">
            <a:off x="4529999" y="5705923"/>
            <a:ext cx="204718" cy="2589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797337" y="4203973"/>
            <a:ext cx="1050877" cy="887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1 folha de sulfite paisagem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797337" y="3316173"/>
            <a:ext cx="1050877" cy="887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1 folha de sulfite paisagem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797337" y="2428373"/>
            <a:ext cx="1050877" cy="887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1 folha de sulfite paisagem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797337" y="1540573"/>
            <a:ext cx="1050877" cy="887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1 folha de sulfite paisagem</a:t>
            </a:r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36" name="Conector de Seta Reta 35"/>
          <p:cNvCxnSpPr/>
          <p:nvPr/>
        </p:nvCxnSpPr>
        <p:spPr>
          <a:xfrm>
            <a:off x="1855039" y="1540573"/>
            <a:ext cx="272954" cy="443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/>
          <p:nvPr/>
        </p:nvCxnSpPr>
        <p:spPr>
          <a:xfrm flipV="1">
            <a:off x="1855039" y="4647873"/>
            <a:ext cx="272954" cy="443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ângulo 37"/>
          <p:cNvSpPr/>
          <p:nvPr/>
        </p:nvSpPr>
        <p:spPr>
          <a:xfrm>
            <a:off x="5300346" y="5964882"/>
            <a:ext cx="1050877" cy="6497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Planilha de adesão</a:t>
            </a:r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40" name="Conector de Seta Reta 39"/>
          <p:cNvCxnSpPr/>
          <p:nvPr/>
        </p:nvCxnSpPr>
        <p:spPr>
          <a:xfrm flipH="1" flipV="1">
            <a:off x="5444399" y="4477276"/>
            <a:ext cx="136477" cy="14876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H="1" flipV="1">
            <a:off x="6916852" y="5473563"/>
            <a:ext cx="629302" cy="777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/>
          <p:cNvSpPr/>
          <p:nvPr/>
        </p:nvSpPr>
        <p:spPr>
          <a:xfrm>
            <a:off x="8876810" y="5964882"/>
            <a:ext cx="1050877" cy="7263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Envelope de plástico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46" name="Sol 45"/>
          <p:cNvSpPr/>
          <p:nvPr/>
        </p:nvSpPr>
        <p:spPr>
          <a:xfrm>
            <a:off x="9803730" y="4092998"/>
            <a:ext cx="278255" cy="22195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Sol 49"/>
          <p:cNvSpPr/>
          <p:nvPr/>
        </p:nvSpPr>
        <p:spPr>
          <a:xfrm>
            <a:off x="7546154" y="4579206"/>
            <a:ext cx="278255" cy="22195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Sol 50"/>
          <p:cNvSpPr/>
          <p:nvPr/>
        </p:nvSpPr>
        <p:spPr>
          <a:xfrm>
            <a:off x="3567831" y="5091773"/>
            <a:ext cx="278255" cy="22195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Sol 51"/>
          <p:cNvSpPr/>
          <p:nvPr/>
        </p:nvSpPr>
        <p:spPr>
          <a:xfrm>
            <a:off x="8737682" y="5900231"/>
            <a:ext cx="278255" cy="22195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9552375" y="402630"/>
            <a:ext cx="2271024" cy="11379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/>
                </a:solidFill>
              </a:rPr>
              <a:t>As fitas coloridas para delimitar os quadros dos pacotes</a:t>
            </a:r>
          </a:p>
        </p:txBody>
      </p:sp>
      <p:cxnSp>
        <p:nvCxnSpPr>
          <p:cNvPr id="54" name="Conector de Seta Reta 53"/>
          <p:cNvCxnSpPr/>
          <p:nvPr/>
        </p:nvCxnSpPr>
        <p:spPr>
          <a:xfrm flipH="1">
            <a:off x="9129294" y="997097"/>
            <a:ext cx="272955" cy="8461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/>
          <p:cNvCxnSpPr/>
          <p:nvPr/>
        </p:nvCxnSpPr>
        <p:spPr>
          <a:xfrm flipH="1">
            <a:off x="7131421" y="860619"/>
            <a:ext cx="2134351" cy="9826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flipH="1">
            <a:off x="4257043" y="475047"/>
            <a:ext cx="5152030" cy="13682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 42"/>
          <p:cNvSpPr/>
          <p:nvPr/>
        </p:nvSpPr>
        <p:spPr>
          <a:xfrm>
            <a:off x="7131421" y="6020168"/>
            <a:ext cx="1050877" cy="5944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Planilha CCP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-43296" y="744489"/>
            <a:ext cx="325818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Sugestão de montagem do quadro GDSM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8170625" y="2882087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8161834" y="3279893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8161834" y="367567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5083071" y="2485292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5074280" y="288309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2093881" y="324839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2059754" y="3613595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2085306" y="397473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4198297" y="695932"/>
            <a:ext cx="1050877" cy="524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Logos</a:t>
            </a:r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60" name="Conector de Seta Reta 59"/>
          <p:cNvCxnSpPr>
            <a:stCxn id="48" idx="1"/>
          </p:cNvCxnSpPr>
          <p:nvPr/>
        </p:nvCxnSpPr>
        <p:spPr>
          <a:xfrm flipH="1">
            <a:off x="3766807" y="958237"/>
            <a:ext cx="431490" cy="5578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2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98662" y="1845618"/>
            <a:ext cx="98650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hlinkClick r:id="rId2" action="ppaction://hlinkfile"/>
              </a:rPr>
              <a:t>Aba para </a:t>
            </a:r>
            <a:r>
              <a:rPr lang="pt-BR" sz="2000" dirty="0" err="1" smtClean="0">
                <a:hlinkClick r:id="rId2" action="ppaction://hlinkfile"/>
              </a:rPr>
              <a:t>CCP´s</a:t>
            </a:r>
            <a:endParaRPr lang="pt-BR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hlinkClick r:id="rId3" action="ppaction://hlinkfile"/>
              </a:rPr>
              <a:t>Caixa para </a:t>
            </a:r>
            <a:r>
              <a:rPr lang="pt-BR" sz="2000" dirty="0" err="1" smtClean="0">
                <a:hlinkClick r:id="rId3" action="ppaction://hlinkfile"/>
              </a:rPr>
              <a:t>CCP´s</a:t>
            </a:r>
            <a:endParaRPr lang="pt-BR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hlinkClick r:id="rId4" action="ppaction://hlinkfile"/>
              </a:rPr>
              <a:t>Cartão de confirmação de processo </a:t>
            </a:r>
            <a:endParaRPr lang="pt-BR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hlinkClick r:id="rId5" action="ppaction://hlinkfile"/>
              </a:rPr>
              <a:t>Cronograma de coleta do CCP</a:t>
            </a:r>
            <a:endParaRPr lang="pt-BR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hlinkClick r:id="rId6" action="ppaction://hlinkfile"/>
              </a:rPr>
              <a:t>Dias da semana</a:t>
            </a:r>
            <a:endParaRPr lang="pt-BR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hlinkClick r:id="rId7" action="ppaction://hlinkfile"/>
              </a:rPr>
              <a:t>Identificação de IP para coleto dos indicadores</a:t>
            </a:r>
            <a:endParaRPr lang="pt-BR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hlinkClick r:id="rId8" action="ppaction://hlinkfile"/>
              </a:rPr>
              <a:t>Indicadores</a:t>
            </a:r>
            <a:endParaRPr lang="pt-BR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hlinkClick r:id="rId9" action="ppaction://hlinkpres?slideindex=1&amp;slidetitle="/>
              </a:rPr>
              <a:t>Logos</a:t>
            </a:r>
            <a:endParaRPr lang="pt-BR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hlinkClick r:id="rId10" action="ppaction://hlinkfile"/>
              </a:rPr>
              <a:t>Planilha de adesão mensal ao pacote</a:t>
            </a:r>
            <a:endParaRPr lang="pt-BR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hlinkClick r:id="rId11" action="ppaction://hlinkfile"/>
              </a:rPr>
              <a:t>Títulos</a:t>
            </a:r>
            <a:endParaRPr lang="pt-BR" sz="2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054646" y="1125538"/>
            <a:ext cx="943304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Documentos para </a:t>
            </a:r>
            <a:r>
              <a:rPr lang="pt-BR" sz="2000" dirty="0" smtClean="0"/>
              <a:t>impressão (Formatado para folha A4)</a:t>
            </a:r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3589988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1-10-25 at 19.01.04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2918" y="1701602"/>
            <a:ext cx="8076148" cy="457140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78582" y="2971641"/>
            <a:ext cx="273630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Montando o cartão de confirmação de processo - CCP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8582" y="4221882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Imprimir 7 cartões referente a cada indicador 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82647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1-10-25 at 19.01.04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2918" y="1557586"/>
            <a:ext cx="8076148" cy="457140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78582" y="2971641"/>
            <a:ext cx="2736304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Montando as abas para os cartões </a:t>
            </a:r>
            <a:r>
              <a:rPr lang="pt-BR" sz="2000" dirty="0"/>
              <a:t>de confirmação de processo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8582" y="450991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São necessárias 14 abas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5135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1-10-25 at 19.01.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0950" y="1413570"/>
            <a:ext cx="8076148" cy="457140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78582" y="2971641"/>
            <a:ext cx="2736304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Montando as caixas para os cartões </a:t>
            </a:r>
            <a:r>
              <a:rPr lang="pt-BR" sz="2000" dirty="0"/>
              <a:t>de confirmação de processo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8582" y="450991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São necessárias 14 caixas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6016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7595665d-dcec-4a93-a94d-ada035ade8e0">
      <Terms xmlns="http://schemas.microsoft.com/office/infopath/2007/PartnerControls"/>
    </lcf76f155ced4ddcb4097134ff3c332f>
    <TaxCatchAll xmlns="ba8db9e7-06ab-4fc3-8870-ae78930b596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25395DAD2818478FB24D5BA0BD8325" ma:contentTypeVersion="20" ma:contentTypeDescription="Create a new document." ma:contentTypeScope="" ma:versionID="b604328408d3434b06cd91dc14f5a651">
  <xsd:schema xmlns:xsd="http://www.w3.org/2001/XMLSchema" xmlns:xs="http://www.w3.org/2001/XMLSchema" xmlns:p="http://schemas.microsoft.com/office/2006/metadata/properties" xmlns:ns1="http://schemas.microsoft.com/sharepoint/v3" xmlns:ns2="7595665d-dcec-4a93-a94d-ada035ade8e0" xmlns:ns3="ba8db9e7-06ab-4fc3-8870-ae78930b596c" targetNamespace="http://schemas.microsoft.com/office/2006/metadata/properties" ma:root="true" ma:fieldsID="698f9624aa9b77c4c21e56c9ff238d26" ns1:_="" ns2:_="" ns3:_="">
    <xsd:import namespace="http://schemas.microsoft.com/sharepoint/v3"/>
    <xsd:import namespace="7595665d-dcec-4a93-a94d-ada035ade8e0"/>
    <xsd:import namespace="ba8db9e7-06ab-4fc3-8870-ae78930b59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5665d-dcec-4a93-a94d-ada035ade8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f7ba5c7-e7e8-46ad-a5c3-76d2e405b1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db9e7-06ab-4fc3-8870-ae78930b59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6b67270-77c6-4e53-9086-b260307a8d5e}" ma:internalName="TaxCatchAll" ma:showField="CatchAllData" ma:web="ba8db9e7-06ab-4fc3-8870-ae78930b59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91DEF6-CDD7-46F3-B240-8A85A5C32320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ad4273ec-5362-4c33-893b-7345b62a46dc"/>
    <ds:schemaRef ds:uri="http://schemas.openxmlformats.org/package/2006/metadata/core-properties"/>
    <ds:schemaRef ds:uri="http://schemas.microsoft.com/office/infopath/2007/PartnerControls"/>
    <ds:schemaRef ds:uri="f76725f6-b175-47e4-9f9e-609e6ad4c44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73141B3-1B27-47B6-8BBB-CA6E2E75F643}"/>
</file>

<file path=customXml/itemProps3.xml><?xml version="1.0" encoding="utf-8"?>
<ds:datastoreItem xmlns:ds="http://schemas.openxmlformats.org/officeDocument/2006/customXml" ds:itemID="{4A9CB952-ED35-478A-881A-5214165946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175</Words>
  <Application>Microsoft Office PowerPoint</Application>
  <PresentationFormat>Personalizar</PresentationFormat>
  <Paragraphs>40</Paragraphs>
  <Slides>6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1" baseType="lpstr">
      <vt:lpstr>Agency FB</vt:lpstr>
      <vt:lpstr>Arial</vt:lpstr>
      <vt:lpstr>Calibri</vt:lpstr>
      <vt:lpstr>Verdana</vt:lpstr>
      <vt:lpstr>1_Personalizar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Youri Eliphas de Almeida</dc:creator>
  <cp:lastModifiedBy>Patricia Araujo Soares</cp:lastModifiedBy>
  <cp:revision>54</cp:revision>
  <dcterms:created xsi:type="dcterms:W3CDTF">2021-08-30T00:47:21Z</dcterms:created>
  <dcterms:modified xsi:type="dcterms:W3CDTF">2021-11-22T18:41:43Z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0x010100DA25395DAD2818478FB24D5BA0BD8325</vt:lpwstr>
  </property>
</Properties>
</file>