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4" r:id="rId2"/>
  </p:sldMasterIdLst>
  <p:notesMasterIdLst>
    <p:notesMasterId r:id="rId68"/>
  </p:notesMasterIdLst>
  <p:sldIdLst>
    <p:sldId id="319" r:id="rId3"/>
    <p:sldId id="323" r:id="rId4"/>
    <p:sldId id="335" r:id="rId5"/>
    <p:sldId id="322" r:id="rId6"/>
    <p:sldId id="324" r:id="rId7"/>
    <p:sldId id="333" r:id="rId8"/>
    <p:sldId id="334" r:id="rId9"/>
    <p:sldId id="329" r:id="rId10"/>
    <p:sldId id="330" r:id="rId11"/>
    <p:sldId id="281" r:id="rId12"/>
    <p:sldId id="256" r:id="rId13"/>
    <p:sldId id="294" r:id="rId14"/>
    <p:sldId id="257" r:id="rId15"/>
    <p:sldId id="295" r:id="rId16"/>
    <p:sldId id="258" r:id="rId17"/>
    <p:sldId id="259" r:id="rId18"/>
    <p:sldId id="306" r:id="rId19"/>
    <p:sldId id="296" r:id="rId20"/>
    <p:sldId id="260" r:id="rId21"/>
    <p:sldId id="261" r:id="rId22"/>
    <p:sldId id="307" r:id="rId23"/>
    <p:sldId id="297" r:id="rId24"/>
    <p:sldId id="262" r:id="rId25"/>
    <p:sldId id="263" r:id="rId26"/>
    <p:sldId id="308" r:id="rId27"/>
    <p:sldId id="298" r:id="rId28"/>
    <p:sldId id="264" r:id="rId29"/>
    <p:sldId id="265" r:id="rId30"/>
    <p:sldId id="309" r:id="rId31"/>
    <p:sldId id="304" r:id="rId32"/>
    <p:sldId id="276" r:id="rId33"/>
    <p:sldId id="277" r:id="rId34"/>
    <p:sldId id="315" r:id="rId35"/>
    <p:sldId id="299" r:id="rId36"/>
    <p:sldId id="266" r:id="rId37"/>
    <p:sldId id="267" r:id="rId38"/>
    <p:sldId id="310" r:id="rId39"/>
    <p:sldId id="373" r:id="rId40"/>
    <p:sldId id="374" r:id="rId41"/>
    <p:sldId id="375" r:id="rId42"/>
    <p:sldId id="376" r:id="rId43"/>
    <p:sldId id="301" r:id="rId44"/>
    <p:sldId id="270" r:id="rId45"/>
    <p:sldId id="271" r:id="rId46"/>
    <p:sldId id="312" r:id="rId47"/>
    <p:sldId id="359" r:id="rId48"/>
    <p:sldId id="357" r:id="rId49"/>
    <p:sldId id="358" r:id="rId50"/>
    <p:sldId id="367" r:id="rId51"/>
    <p:sldId id="364" r:id="rId52"/>
    <p:sldId id="365" r:id="rId53"/>
    <p:sldId id="366" r:id="rId54"/>
    <p:sldId id="360" r:id="rId55"/>
    <p:sldId id="369" r:id="rId56"/>
    <p:sldId id="370" r:id="rId57"/>
    <p:sldId id="371" r:id="rId58"/>
    <p:sldId id="372" r:id="rId59"/>
    <p:sldId id="336" r:id="rId60"/>
    <p:sldId id="332" r:id="rId61"/>
    <p:sldId id="337" r:id="rId62"/>
    <p:sldId id="342" r:id="rId63"/>
    <p:sldId id="339" r:id="rId64"/>
    <p:sldId id="340" r:id="rId65"/>
    <p:sldId id="341" r:id="rId66"/>
    <p:sldId id="377" r:id="rId67"/>
  </p:sldIdLst>
  <p:sldSz cx="12192000" cy="6858000"/>
  <p:notesSz cx="6858000" cy="9144000"/>
  <p:embeddedFontLst>
    <p:embeddedFont>
      <p:font typeface="Bahnschrift SemiLight Condensed" panose="020B0502040204020203" pitchFamily="3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7">
          <p15:clr>
            <a:srgbClr val="9AA0A6"/>
          </p15:clr>
        </p15:guide>
        <p15:guide id="2" orient="horz" pos="2438">
          <p15:clr>
            <a:srgbClr val="9AA0A6"/>
          </p15:clr>
        </p15:guide>
        <p15:guide id="3" orient="horz" pos="3033">
          <p15:clr>
            <a:srgbClr val="9AA0A6"/>
          </p15:clr>
        </p15:guide>
        <p15:guide id="4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C0NvX1nO/3ZP55uJNxjBwUzOl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06E"/>
    <a:srgbClr val="482F6D"/>
    <a:srgbClr val="455361"/>
    <a:srgbClr val="3698B0"/>
    <a:srgbClr val="90CA40"/>
    <a:srgbClr val="FF8F8F"/>
    <a:srgbClr val="EA5C99"/>
    <a:srgbClr val="F6B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9" autoAdjust="0"/>
    <p:restoredTop sz="96395" autoAdjust="0"/>
  </p:normalViewPr>
  <p:slideViewPr>
    <p:cSldViewPr snapToGrid="0">
      <p:cViewPr>
        <p:scale>
          <a:sx n="77" d="100"/>
          <a:sy n="77" d="100"/>
        </p:scale>
        <p:origin x="768" y="-102"/>
      </p:cViewPr>
      <p:guideLst>
        <p:guide orient="horz" pos="1077"/>
        <p:guide orient="horz" pos="2438"/>
        <p:guide orient="horz" pos="303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87" Type="http://schemas.openxmlformats.org/officeDocument/2006/relationships/customXml" Target="../customXml/item2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81" Type="http://customschemas.google.com/relationships/presentationmetadata" Target="metadata"/><Relationship Id="rId86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889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5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25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670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499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582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9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409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401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037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382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7745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181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2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865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603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203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364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95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6201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080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25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7063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2532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9708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7480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4328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0808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2663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7772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45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8096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2665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2878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788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9131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1166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8714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546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3632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25122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544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79517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25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297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07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09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BAAD02-232E-3D43-43CA-0ACA0C1182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31422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D04627D-6CA0-9B1A-8A43-C301C4EA348A}"/>
              </a:ext>
            </a:extLst>
          </p:cNvPr>
          <p:cNvGrpSpPr/>
          <p:nvPr userDrawn="1"/>
        </p:nvGrpSpPr>
        <p:grpSpPr>
          <a:xfrm>
            <a:off x="3822700" y="1666094"/>
            <a:ext cx="4546600" cy="2962500"/>
            <a:chOff x="1882374" y="1847334"/>
            <a:chExt cx="5291511" cy="3447873"/>
          </a:xfrm>
        </p:grpSpPr>
        <p:sp>
          <p:nvSpPr>
            <p:cNvPr id="3" name="Google Shape;85;g162e9d7594c_0_39">
              <a:extLst>
                <a:ext uri="{FF2B5EF4-FFF2-40B4-BE49-F238E27FC236}">
                  <a16:creationId xmlns:a16="http://schemas.microsoft.com/office/drawing/2014/main" id="{C1E9BE4D-562F-A697-1D0B-CB7E925543C0}"/>
                </a:ext>
              </a:extLst>
            </p:cNvPr>
            <p:cNvSpPr/>
            <p:nvPr userDrawn="1"/>
          </p:nvSpPr>
          <p:spPr>
            <a:xfrm>
              <a:off x="4352925" y="2095888"/>
              <a:ext cx="2117490" cy="726582"/>
            </a:xfrm>
            <a:prstGeom prst="round2DiagRect">
              <a:avLst>
                <a:gd name="adj1" fmla="val 0"/>
                <a:gd name="adj2" fmla="val 37415"/>
              </a:avLst>
            </a:prstGeom>
            <a:solidFill>
              <a:srgbClr val="5D73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86;g162e9d7594c_0_39">
              <a:extLst>
                <a:ext uri="{FF2B5EF4-FFF2-40B4-BE49-F238E27FC236}">
                  <a16:creationId xmlns:a16="http://schemas.microsoft.com/office/drawing/2014/main" id="{8CB7D331-8960-27DF-7B1A-0302972CAB0F}"/>
                </a:ext>
              </a:extLst>
            </p:cNvPr>
            <p:cNvSpPr/>
            <p:nvPr userDrawn="1"/>
          </p:nvSpPr>
          <p:spPr>
            <a:xfrm>
              <a:off x="4257677" y="2616750"/>
              <a:ext cx="2916208" cy="2678457"/>
            </a:xfrm>
            <a:prstGeom prst="roundRect">
              <a:avLst>
                <a:gd name="adj" fmla="val 15676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50800" dir="5400000" algn="bl" rotWithShape="0">
                <a:schemeClr val="accent1">
                  <a:lumMod val="50000"/>
                  <a:alpha val="65000"/>
                </a:schemeClr>
              </a:outerShdw>
            </a:effectLst>
          </p:spPr>
          <p:txBody>
            <a:bodyPr spcFirstLastPara="1" wrap="square" lIns="396000" tIns="91425" rIns="396000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sz="115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3702539-1556-7E5F-F688-A34FB7713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82374" y="1847334"/>
              <a:ext cx="2705667" cy="2772329"/>
            </a:xfrm>
            <a:prstGeom prst="round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5" name="Google Shape;89;g162e9d7594c_0_39">
              <a:extLst>
                <a:ext uri="{FF2B5EF4-FFF2-40B4-BE49-F238E27FC236}">
                  <a16:creationId xmlns:a16="http://schemas.microsoft.com/office/drawing/2014/main" id="{75DE68A2-6183-A7C8-261B-815CDC6BB30B}"/>
                </a:ext>
              </a:extLst>
            </p:cNvPr>
            <p:cNvSpPr txBox="1"/>
            <p:nvPr userDrawn="1"/>
          </p:nvSpPr>
          <p:spPr>
            <a:xfrm>
              <a:off x="4794951" y="2053240"/>
              <a:ext cx="1788729" cy="64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RODADA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86;g162e9d7594c_0_39">
            <a:extLst>
              <a:ext uri="{FF2B5EF4-FFF2-40B4-BE49-F238E27FC236}">
                <a16:creationId xmlns:a16="http://schemas.microsoft.com/office/drawing/2014/main" id="{6544F411-FB55-469A-74A0-DDE616042BA1}"/>
              </a:ext>
            </a:extLst>
          </p:cNvPr>
          <p:cNvSpPr/>
          <p:nvPr userDrawn="1"/>
        </p:nvSpPr>
        <p:spPr>
          <a:xfrm>
            <a:off x="5863620" y="4704607"/>
            <a:ext cx="2505680" cy="107027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buClr>
                <a:srgbClr val="EA5B0C"/>
              </a:buClr>
              <a:buSzPct val="120000"/>
            </a:pP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cartas por equipe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D93C42-7582-22B5-D3EF-517874DE34A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20991417">
            <a:off x="3963490" y="4401026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AFB095-9632-0F2A-110A-D12CFF43622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758261">
            <a:off x="4844637" y="4693329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0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5D73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1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6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6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</p:pic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98CAB7A0-D64C-A322-1712-608428EF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718" t="17642" r="48127" b="21542"/>
          <a:stretch/>
        </p:blipFill>
        <p:spPr>
          <a:xfrm>
            <a:off x="10292230" y="172688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06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-1" y="0"/>
            <a:ext cx="12191999" cy="6857999"/>
          </a:xfrm>
          <a:prstGeom prst="rect">
            <a:avLst/>
          </a:prstGeom>
          <a:gradFill>
            <a:gsLst>
              <a:gs pos="0">
                <a:schemeClr val="accent4">
                  <a:alpha val="1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4">
                <a:lumMod val="75000"/>
                <a:alpha val="40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F5B99A03-1451-6C82-DB91-91B5D57F1F63}"/>
              </a:ext>
            </a:extLst>
          </p:cNvPr>
          <p:cNvSpPr/>
          <p:nvPr userDrawn="1"/>
        </p:nvSpPr>
        <p:spPr>
          <a:xfrm>
            <a:off x="10292228" y="172687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 descr="Lâmpadas planas ligadas e desligadas com interruptores de luz no fundo turquesa conceito de ideia brilhante pensamento criativo">
            <a:extLst>
              <a:ext uri="{FF2B5EF4-FFF2-40B4-BE49-F238E27FC236}">
                <a16:creationId xmlns:a16="http://schemas.microsoft.com/office/drawing/2014/main" id="{AD1C43F4-28E4-F2C4-FD24-E015541F58C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23163" r="7323" b="34632"/>
          <a:stretch/>
        </p:blipFill>
        <p:spPr bwMode="auto">
          <a:xfrm>
            <a:off x="10490524" y="364569"/>
            <a:ext cx="1220507" cy="1233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4B5F1-7F8C-4873-AB8B-5D15BB1259A1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E3EFF-DFEF-4C28-98AB-10803FF2E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3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1165"/>
            <a:ext cx="10515600" cy="89564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50077"/>
            <a:ext cx="10515600" cy="3918936"/>
          </a:xfrm>
        </p:spPr>
        <p:txBody>
          <a:bodyPr>
            <a:normAutofit/>
          </a:bodyPr>
          <a:lstStyle>
            <a:lvl1pPr>
              <a:buClr>
                <a:srgbClr val="3698B0"/>
              </a:buClr>
              <a:defRPr sz="2800"/>
            </a:lvl1pPr>
            <a:lvl2pPr>
              <a:buClr>
                <a:srgbClr val="3698B0"/>
              </a:buClr>
              <a:defRPr sz="2400"/>
            </a:lvl2pPr>
            <a:lvl3pPr>
              <a:buClr>
                <a:srgbClr val="3698B0"/>
              </a:buClr>
              <a:defRPr sz="2000"/>
            </a:lvl3pPr>
            <a:lvl4pPr>
              <a:buClr>
                <a:srgbClr val="3698B0"/>
              </a:buClr>
              <a:defRPr sz="1800"/>
            </a:lvl4pPr>
            <a:lvl5pPr>
              <a:buClr>
                <a:srgbClr val="3698B0"/>
              </a:buClr>
              <a:defRPr sz="18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402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1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49" r:id="rId3"/>
    <p:sldLayoutId id="2147483650" r:id="rId4"/>
    <p:sldLayoutId id="214748365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C8EB5BD-2047-7576-218A-385ABA50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CC65C5F-E943-2775-72DA-7EBD126354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84;g162e9d7594c_0_39">
            <a:extLst>
              <a:ext uri="{FF2B5EF4-FFF2-40B4-BE49-F238E27FC236}">
                <a16:creationId xmlns:a16="http://schemas.microsoft.com/office/drawing/2014/main" id="{03021A26-8D2B-CBF1-F6BE-3D67B112C3C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DA71D2-9F8F-109F-385F-97BF8D74F6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719" y="363158"/>
            <a:ext cx="2319164" cy="898212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248686"/>
            <a:ext cx="10515600" cy="112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484781"/>
            <a:ext cx="10515600" cy="371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2BA041A-85C5-D789-86F9-62D85B0416B3}"/>
              </a:ext>
            </a:extLst>
          </p:cNvPr>
          <p:cNvCxnSpPr/>
          <p:nvPr userDrawn="1"/>
        </p:nvCxnSpPr>
        <p:spPr>
          <a:xfrm>
            <a:off x="0" y="1143000"/>
            <a:ext cx="6412832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127000" dist="38100" dir="2700000" algn="tl" rotWithShape="0">
              <a:schemeClr val="tx2">
                <a:lumMod val="75000"/>
                <a:alpha val="3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8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9306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24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4.jp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5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911363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Paciente solicita atendimento pela campainha. Você tem que realizar o atendimento e, ao chegar no quarto, identifica que o paciente necessita mudança de decúbito. Prontamente você realiza o atendimento. Descreva o cuidado inserindo os momentos corretos de higiene das mãos.</a:t>
            </a: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891651" y="4062945"/>
            <a:ext cx="1620000" cy="2520000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r>
                <a:rPr lang="pt-BR" b="1" i="0" u="none" strike="noStrike" cap="none" dirty="0">
                  <a:solidFill>
                    <a:srgbClr val="FF8F8F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4371601" y="4062945"/>
            <a:ext cx="1620000" cy="2520000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611576" y="4062945"/>
            <a:ext cx="1620000" cy="2520000"/>
            <a:chOff x="8672230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131626" y="4062945"/>
            <a:ext cx="1620000" cy="2520000"/>
            <a:chOff x="3590809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Desligar a campainha</a:t>
              </a:r>
              <a:r>
                <a:rPr lang="pt-BR" b="1" i="0" u="none" strike="noStrike" cap="none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4B219EA-5414-6AE9-221D-C4E5EE636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aw">
            <a:hlinkClick r:id="" action="ppaction://media"/>
            <a:extLst>
              <a:ext uri="{FF2B5EF4-FFF2-40B4-BE49-F238E27FC236}">
                <a16:creationId xmlns:a16="http://schemas.microsoft.com/office/drawing/2014/main" id="{45628CFA-DCC0-84AC-EA42-75698F85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Paciente solicita atendimento pela campainha. Você tem que realizar o atendimento e, ao chegar no quarto, identifica que o paciente necessita mudança de decúbito. Prontamente você realiza o atendimento. Descreva o cuidado inserindo os momentos corretos de higiene das mãos.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/>
          <p:nvPr/>
        </p:nvGrpSpPr>
        <p:grpSpPr>
          <a:xfrm>
            <a:off x="180683" y="4062945"/>
            <a:ext cx="1620000" cy="2520000"/>
            <a:chOff x="203200" y="406294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/>
          <p:nvPr/>
        </p:nvGrpSpPr>
        <p:grpSpPr>
          <a:xfrm>
            <a:off x="6999456" y="4062945"/>
            <a:ext cx="1620000" cy="2520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7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6940" y="4071981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Google Shape;128;p2"/>
          <p:cNvGrpSpPr/>
          <p:nvPr/>
        </p:nvGrpSpPr>
        <p:grpSpPr>
          <a:xfrm>
            <a:off x="10387068" y="4062945"/>
            <a:ext cx="1620000" cy="2520000"/>
            <a:chOff x="8672230" y="4062945"/>
            <a:chExt cx="1620000" cy="2520000"/>
          </a:xfrm>
        </p:grpSpPr>
        <p:sp>
          <p:nvSpPr>
            <p:cNvPr id="30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31" name="Google Shape;130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3262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3" name="Google Shape;132;p2"/>
          <p:cNvGrpSpPr/>
          <p:nvPr/>
        </p:nvGrpSpPr>
        <p:grpSpPr>
          <a:xfrm>
            <a:off x="3578594" y="4061036"/>
            <a:ext cx="1620000" cy="2520000"/>
            <a:chOff x="3590809" y="4062945"/>
            <a:chExt cx="1620000" cy="2520000"/>
          </a:xfrm>
        </p:grpSpPr>
        <p:sp>
          <p:nvSpPr>
            <p:cNvPr id="34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Desligar a campainha</a:t>
              </a:r>
              <a:endParaRPr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Google Shape;134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453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43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 higienização das mãos é necessária antes do contato com o paciente para protegê-lo de microrganismos que podem ser transferidos pelas mãos. O contato com superfícies e objetos nas proximidades do paciente não implica estritamente na necessidade de higienização das mãos, mas segundo as Boas Práticas, recomenda-se que seja realizada. É imprescindível a higienização das mãos depois do contato com estas superfícies e antes de tocar o paciente.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18;p2"/>
          <p:cNvGrpSpPr/>
          <p:nvPr/>
        </p:nvGrpSpPr>
        <p:grpSpPr>
          <a:xfrm>
            <a:off x="180683" y="4062945"/>
            <a:ext cx="1620000" cy="2520000"/>
            <a:chOff x="203200" y="4062945"/>
            <a:chExt cx="1620000" cy="2520000"/>
          </a:xfrm>
        </p:grpSpPr>
        <p:sp>
          <p:nvSpPr>
            <p:cNvPr id="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6999456" y="4062945"/>
            <a:ext cx="1620000" cy="2520000"/>
            <a:chOff x="5284618" y="4062945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6940" y="4071981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28;p2"/>
          <p:cNvGrpSpPr/>
          <p:nvPr/>
        </p:nvGrpSpPr>
        <p:grpSpPr>
          <a:xfrm>
            <a:off x="10387068" y="4062945"/>
            <a:ext cx="1620000" cy="2520000"/>
            <a:chOff x="8672230" y="4062945"/>
            <a:chExt cx="1620000" cy="2520000"/>
          </a:xfrm>
        </p:grpSpPr>
        <p:sp>
          <p:nvSpPr>
            <p:cNvPr id="26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27" name="Google Shape;130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3262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Google Shape;132;p2"/>
          <p:cNvGrpSpPr/>
          <p:nvPr/>
        </p:nvGrpSpPr>
        <p:grpSpPr>
          <a:xfrm>
            <a:off x="3578594" y="4061036"/>
            <a:ext cx="1620000" cy="2520000"/>
            <a:chOff x="3590809" y="4062945"/>
            <a:chExt cx="1620000" cy="2520000"/>
          </a:xfrm>
        </p:grpSpPr>
        <p:sp>
          <p:nvSpPr>
            <p:cNvPr id="3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Desligar a campainha</a:t>
              </a:r>
              <a:endParaRPr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Google Shape;134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453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split orient="vert"/>
    <p:sndAc>
      <p:stSnd>
        <p:snd r:embed="rId3" name="PUZZLE_Success_Harp_Three_Note_Bright_Wet_stereo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797376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leito. Paciente está com cateter venoso central (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schilley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) em jugular direita e a máquina de diálise começa a alarmar. Você identifica que será necessário manipular o cateter. Como proceder?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8514425" y="4062945"/>
            <a:ext cx="1491689" cy="2320405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5286001" y="4062945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g162e9d7594c_0_39"/>
          <p:cNvGrpSpPr/>
          <p:nvPr/>
        </p:nvGrpSpPr>
        <p:grpSpPr>
          <a:xfrm>
            <a:off x="3671789" y="4062945"/>
            <a:ext cx="1491689" cy="2320405"/>
            <a:chOff x="10366037" y="4062945"/>
            <a:chExt cx="1620000" cy="2520000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 realizar o procedimento (banho de leito).</a:t>
              </a:r>
              <a:endParaRPr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057577" y="4062945"/>
            <a:ext cx="1491689" cy="2320405"/>
            <a:chOff x="8982655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982655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34121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900213" y="4062945"/>
            <a:ext cx="1491689" cy="2320405"/>
            <a:chOff x="3280384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AC325F5-3000-EF69-8499-4223C6E1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7BD3F828-FEF4-C8D9-3B1D-79F23D4DA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leito. Paciente está com cateter venoso central (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schilley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) em jugular direita e a máquina de diálise começa a alarmar. Você identifica que será necessário manipular o cateter. Como proceder?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916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mãos, mesmo utilizando luvas.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Bem como após o contato com o paciente e após o contato com áreas próximas ao paciente.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1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32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5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36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7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928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8010659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747189" y="4104000"/>
            <a:ext cx="1491691" cy="2320408"/>
            <a:chOff x="-668084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-668084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1039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6148578" y="4104000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9B9F950-322B-4550-AF88-A17DCF1F5B93}"/>
              </a:ext>
            </a:extLst>
          </p:cNvPr>
          <p:cNvGrpSpPr/>
          <p:nvPr/>
        </p:nvGrpSpPr>
        <p:grpSpPr>
          <a:xfrm>
            <a:off x="2993847" y="4104000"/>
            <a:ext cx="1491690" cy="2320407"/>
            <a:chOff x="4348444" y="4062945"/>
            <a:chExt cx="1491690" cy="2320407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4348444" y="4062945"/>
              <a:ext cx="1491690" cy="2320407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767243" y="4225280"/>
              <a:ext cx="654090" cy="6553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Agrupar 5"/>
          <p:cNvGrpSpPr/>
          <p:nvPr/>
        </p:nvGrpSpPr>
        <p:grpSpPr>
          <a:xfrm>
            <a:off x="4577973" y="4104000"/>
            <a:ext cx="1491689" cy="2320405"/>
            <a:chOff x="2749173" y="4059900"/>
            <a:chExt cx="1491689" cy="2320405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2749173" y="4059900"/>
              <a:ext cx="1491689" cy="2320405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36483" y="4223541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06EE6BB-1B52-7F05-A2C3-76AB1F2211DF}"/>
              </a:ext>
            </a:extLst>
          </p:cNvPr>
          <p:cNvSpPr/>
          <p:nvPr/>
        </p:nvSpPr>
        <p:spPr>
          <a:xfrm>
            <a:off x="4981074" y="3152273"/>
            <a:ext cx="2959768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252499A-7F22-1C7A-21F8-9755E333D2E5}"/>
              </a:ext>
            </a:extLst>
          </p:cNvPr>
          <p:cNvSpPr/>
          <p:nvPr/>
        </p:nvSpPr>
        <p:spPr>
          <a:xfrm>
            <a:off x="2947739" y="5125453"/>
            <a:ext cx="3549315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2"/>
            <a:ext cx="11133221" cy="44163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 cada rodada, um cenário diferente é projetado na tela.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As equipes competem entre si, e o desafio é: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b="1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na ordem certa as </a:t>
            </a:r>
            <a:r>
              <a:rPr lang="pt-BR" b="1" dirty="0"/>
              <a:t>Cartas de Símbolos</a:t>
            </a:r>
            <a:br>
              <a:rPr lang="pt-BR" dirty="0"/>
            </a:br>
            <a:r>
              <a:rPr lang="pt-BR" dirty="0"/>
              <a:t>(que representam as ações na tela);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endParaRPr lang="pt-BR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nos lugares certos</a:t>
            </a:r>
            <a:br>
              <a:rPr lang="pt-BR" dirty="0"/>
            </a:br>
            <a:r>
              <a:rPr lang="pt-BR" dirty="0"/>
              <a:t>as Cartas de </a:t>
            </a:r>
            <a:r>
              <a:rPr lang="pt-BR" b="1" dirty="0"/>
              <a:t>Higienização das Mãos</a:t>
            </a:r>
            <a:br>
              <a:rPr lang="pt-BR" b="1" dirty="0"/>
            </a:br>
            <a:r>
              <a:rPr lang="pt-BR" dirty="0"/>
              <a:t>necessárias.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9303848" y="2629848"/>
            <a:ext cx="1012012" cy="1574240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10516399" y="2629848"/>
            <a:ext cx="1012012" cy="1574240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6848" y="4568455"/>
            <a:ext cx="1012012" cy="157424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8120143" y="2629848"/>
            <a:ext cx="1012012" cy="1574240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27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04000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04000"/>
            <a:ext cx="1491689" cy="2320405"/>
            <a:chOff x="5002291" y="4052423"/>
            <a:chExt cx="1620000" cy="2520000"/>
          </a:xfrm>
        </p:grpSpPr>
        <p:sp>
          <p:nvSpPr>
            <p:cNvPr id="4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4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04000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04000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36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mãos. Bem como antes de realizar procedimento asséptico e após o risco de contato com fluídos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0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04000"/>
            <a:ext cx="1491689" cy="2320405"/>
            <a:chOff x="9926219" y="4057816"/>
            <a:chExt cx="1620000" cy="2520000"/>
          </a:xfrm>
        </p:grpSpPr>
        <p:sp>
          <p:nvSpPr>
            <p:cNvPr id="5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5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5" name="Agrupar 5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04000"/>
            <a:ext cx="1491689" cy="2320405"/>
            <a:chOff x="5002291" y="4052423"/>
            <a:chExt cx="1620000" cy="2520000"/>
          </a:xfrm>
        </p:grpSpPr>
        <p:sp>
          <p:nvSpPr>
            <p:cNvPr id="5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57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04000"/>
            <a:ext cx="1491689" cy="2320405"/>
            <a:chOff x="-980573" y="4041418"/>
            <a:chExt cx="1620000" cy="2520000"/>
          </a:xfrm>
        </p:grpSpPr>
        <p:sp>
          <p:nvSpPr>
            <p:cNvPr id="59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60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04000"/>
            <a:ext cx="1491689" cy="2320405"/>
            <a:chOff x="4737198" y="4062944"/>
            <a:chExt cx="1620000" cy="2520000"/>
          </a:xfrm>
        </p:grpSpPr>
        <p:sp>
          <p:nvSpPr>
            <p:cNvPr id="62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63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349047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do paciente e instalar novo frasco de dieta enteral.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32E62C7-4DBF-DB7C-D2E3-A3F69EB9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FCEE52C9-E6E7-C3BC-669E-3E27F38A2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6" name="Google Shape;91;g162e9d7594c_0_39"/>
          <p:cNvGrpSpPr>
            <a:grpSpLocks noChangeAspect="1"/>
          </p:cNvGrpSpPr>
          <p:nvPr/>
        </p:nvGrpSpPr>
        <p:grpSpPr>
          <a:xfrm>
            <a:off x="8797317" y="4170420"/>
            <a:ext cx="1492714" cy="2322000"/>
            <a:chOff x="203200" y="4062945"/>
            <a:chExt cx="1620000" cy="2520000"/>
          </a:xfrm>
        </p:grpSpPr>
        <p:sp>
          <p:nvSpPr>
            <p:cNvPr id="37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8" name="Google Shape;93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4;g162e9d7594c_0_39"/>
          <p:cNvGrpSpPr>
            <a:grpSpLocks noChangeAspect="1"/>
          </p:cNvGrpSpPr>
          <p:nvPr/>
        </p:nvGrpSpPr>
        <p:grpSpPr>
          <a:xfrm>
            <a:off x="5343991" y="4179489"/>
            <a:ext cx="1492714" cy="2322000"/>
            <a:chOff x="5258059" y="4062945"/>
            <a:chExt cx="1620000" cy="2520000"/>
          </a:xfrm>
        </p:grpSpPr>
        <p:sp>
          <p:nvSpPr>
            <p:cNvPr id="40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1" name="Google Shape;96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7;g162e9d7594c_0_39"/>
          <p:cNvGrpSpPr>
            <a:grpSpLocks noChangeAspect="1"/>
          </p:cNvGrpSpPr>
          <p:nvPr/>
        </p:nvGrpSpPr>
        <p:grpSpPr>
          <a:xfrm>
            <a:off x="3604759" y="4179489"/>
            <a:ext cx="1492714" cy="2322000"/>
            <a:chOff x="10366037" y="4062945"/>
            <a:chExt cx="1620000" cy="2520000"/>
          </a:xfrm>
        </p:grpSpPr>
        <p:sp>
          <p:nvSpPr>
            <p:cNvPr id="43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44" name="Google Shape;99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00;g162e9d7594c_0_39"/>
          <p:cNvGrpSpPr>
            <a:grpSpLocks noChangeAspect="1"/>
          </p:cNvGrpSpPr>
          <p:nvPr/>
        </p:nvGrpSpPr>
        <p:grpSpPr>
          <a:xfrm>
            <a:off x="1859629" y="4170420"/>
            <a:ext cx="1492714" cy="2322000"/>
            <a:chOff x="8672230" y="4062945"/>
            <a:chExt cx="1620000" cy="2520000"/>
          </a:xfrm>
        </p:grpSpPr>
        <p:sp>
          <p:nvSpPr>
            <p:cNvPr id="46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47" name="Google Shape;102;g162e9d7594c_0_3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>
            <a:grpSpLocks noChangeAspect="1"/>
          </p:cNvGrpSpPr>
          <p:nvPr/>
        </p:nvGrpSpPr>
        <p:grpSpPr>
          <a:xfrm>
            <a:off x="7079343" y="4179489"/>
            <a:ext cx="1492714" cy="2322000"/>
            <a:chOff x="3590809" y="4062945"/>
            <a:chExt cx="1620000" cy="2520000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5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do paciente e instalar novo frasco de dieta enteral.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44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5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47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8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50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51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53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54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56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7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6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mãos devem ser higienizadas antes de procedimentos limpos como trocar a bolsa de dieta enteral. Também devem ser higienizadas antes e após tocar o paciente, bem como após contato com áreas próximas ao paciente.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23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4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26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7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29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30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32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33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35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6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9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8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3608543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5E37BACC-657D-4015-8DF2-B6FD10D707C3}"/>
              </a:ext>
            </a:extLst>
          </p:cNvPr>
          <p:cNvGrpSpPr/>
          <p:nvPr/>
        </p:nvGrpSpPr>
        <p:grpSpPr>
          <a:xfrm>
            <a:off x="5286000" y="4063039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FE335199-86F4-4C4B-9D43-312C5CEBC8C2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28F72305-0A7B-4022-826B-F94775121BC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1;p2">
            <a:extLst>
              <a:ext uri="{FF2B5EF4-FFF2-40B4-BE49-F238E27FC236}">
                <a16:creationId xmlns:a16="http://schemas.microsoft.com/office/drawing/2014/main" id="{FA4CE477-D0CB-4AA4-B51B-A93B3E2A47BE}"/>
              </a:ext>
            </a:extLst>
          </p:cNvPr>
          <p:cNvGrpSpPr/>
          <p:nvPr/>
        </p:nvGrpSpPr>
        <p:grpSpPr>
          <a:xfrm>
            <a:off x="3586602" y="4067475"/>
            <a:ext cx="1620000" cy="2520000"/>
            <a:chOff x="5284618" y="4062945"/>
            <a:chExt cx="1620000" cy="2520000"/>
          </a:xfrm>
        </p:grpSpPr>
        <p:sp>
          <p:nvSpPr>
            <p:cNvPr id="29" name="Google Shape;122;p2">
              <a:extLst>
                <a:ext uri="{FF2B5EF4-FFF2-40B4-BE49-F238E27FC236}">
                  <a16:creationId xmlns:a16="http://schemas.microsoft.com/office/drawing/2014/main" id="{76F728B2-0CCB-4C04-B986-2BEF66BD90AB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30" name="Google Shape;123;p2">
              <a:extLst>
                <a:ext uri="{FF2B5EF4-FFF2-40B4-BE49-F238E27FC236}">
                  <a16:creationId xmlns:a16="http://schemas.microsoft.com/office/drawing/2014/main" id="{013EED4D-8A6C-412B-B273-27A71CC6DBD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4;p2">
            <a:extLst>
              <a:ext uri="{FF2B5EF4-FFF2-40B4-BE49-F238E27FC236}">
                <a16:creationId xmlns:a16="http://schemas.microsoft.com/office/drawing/2014/main" id="{8574766B-0945-472F-ADAE-BEB00DF27CAE}"/>
              </a:ext>
            </a:extLst>
          </p:cNvPr>
          <p:cNvGrpSpPr/>
          <p:nvPr/>
        </p:nvGrpSpPr>
        <p:grpSpPr>
          <a:xfrm>
            <a:off x="1902401" y="4067475"/>
            <a:ext cx="1620000" cy="2520000"/>
            <a:chOff x="9373380" y="6400826"/>
            <a:chExt cx="1620000" cy="2520000"/>
          </a:xfrm>
        </p:grpSpPr>
        <p:sp>
          <p:nvSpPr>
            <p:cNvPr id="32" name="Google Shape;125;p2">
              <a:extLst>
                <a:ext uri="{FF2B5EF4-FFF2-40B4-BE49-F238E27FC236}">
                  <a16:creationId xmlns:a16="http://schemas.microsoft.com/office/drawing/2014/main" id="{FF8876ED-C53E-4DF6-9026-D19ADDB325F9}"/>
                </a:ext>
              </a:extLst>
            </p:cNvPr>
            <p:cNvSpPr/>
            <p:nvPr/>
          </p:nvSpPr>
          <p:spPr>
            <a:xfrm>
              <a:off x="9373380" y="640082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sz="1100" dirty="0"/>
            </a:p>
          </p:txBody>
        </p:sp>
        <p:pic>
          <p:nvPicPr>
            <p:cNvPr id="33" name="Google Shape;126;p2">
              <a:extLst>
                <a:ext uri="{FF2B5EF4-FFF2-40B4-BE49-F238E27FC236}">
                  <a16:creationId xmlns:a16="http://schemas.microsoft.com/office/drawing/2014/main" id="{B52D7082-0320-4285-AE12-E1B8F261652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9828203" y="657712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oogle Shape;128;p2">
            <a:extLst>
              <a:ext uri="{FF2B5EF4-FFF2-40B4-BE49-F238E27FC236}">
                <a16:creationId xmlns:a16="http://schemas.microsoft.com/office/drawing/2014/main" id="{C2BF3FA6-0D0B-47CC-A75A-C3270CEA5017}"/>
              </a:ext>
            </a:extLst>
          </p:cNvPr>
          <p:cNvGrpSpPr/>
          <p:nvPr/>
        </p:nvGrpSpPr>
        <p:grpSpPr>
          <a:xfrm>
            <a:off x="6986530" y="4047840"/>
            <a:ext cx="1620000" cy="2520000"/>
            <a:chOff x="8884032" y="5969900"/>
            <a:chExt cx="1620000" cy="2520000"/>
          </a:xfrm>
        </p:grpSpPr>
        <p:sp>
          <p:nvSpPr>
            <p:cNvPr id="36" name="Google Shape;129;p2">
              <a:extLst>
                <a:ext uri="{FF2B5EF4-FFF2-40B4-BE49-F238E27FC236}">
                  <a16:creationId xmlns:a16="http://schemas.microsoft.com/office/drawing/2014/main" id="{200178F8-30C6-4B46-AD55-86A9E8F0307B}"/>
                </a:ext>
              </a:extLst>
            </p:cNvPr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7" name="Google Shape;130;p2">
              <a:extLst>
                <a:ext uri="{FF2B5EF4-FFF2-40B4-BE49-F238E27FC236}">
                  <a16:creationId xmlns:a16="http://schemas.microsoft.com/office/drawing/2014/main" id="{406FF283-CFAC-4E40-92EA-33B17E88B9F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132;p2">
            <a:extLst>
              <a:ext uri="{FF2B5EF4-FFF2-40B4-BE49-F238E27FC236}">
                <a16:creationId xmlns:a16="http://schemas.microsoft.com/office/drawing/2014/main" id="{4DFAC77B-C05A-4A63-BBC3-965CC98ACAD3}"/>
              </a:ext>
            </a:extLst>
          </p:cNvPr>
          <p:cNvGrpSpPr/>
          <p:nvPr/>
        </p:nvGrpSpPr>
        <p:grpSpPr>
          <a:xfrm>
            <a:off x="8674172" y="4067475"/>
            <a:ext cx="1620000" cy="2520000"/>
            <a:chOff x="2574893" y="4062945"/>
            <a:chExt cx="1620000" cy="2520000"/>
          </a:xfrm>
        </p:grpSpPr>
        <p:sp>
          <p:nvSpPr>
            <p:cNvPr id="40" name="Google Shape;133;p2">
              <a:extLst>
                <a:ext uri="{FF2B5EF4-FFF2-40B4-BE49-F238E27FC236}">
                  <a16:creationId xmlns:a16="http://schemas.microsoft.com/office/drawing/2014/main" id="{C4D157E8-69FA-40EE-BEB5-AF2A5FB939D3}"/>
                </a:ext>
              </a:extLst>
            </p:cNvPr>
            <p:cNvSpPr/>
            <p:nvPr/>
          </p:nvSpPr>
          <p:spPr>
            <a:xfrm>
              <a:off x="2574893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41" name="Google Shape;134;p2">
              <a:extLst>
                <a:ext uri="{FF2B5EF4-FFF2-40B4-BE49-F238E27FC236}">
                  <a16:creationId xmlns:a16="http://schemas.microsoft.com/office/drawing/2014/main" id="{3A31A2DD-D877-46B8-B332-49EC8C3F27C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030508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9E60BC6-C095-64F6-D255-B6E85F08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82B9634B-66C0-865C-182A-70DE322077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1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É necessário higienizar as mãos antes de qualquer procedimento e para calçar as luvas. As mãos devem ser higienizadas também após o risco de contato com fluidos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46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1"/>
            <a:ext cx="10255467" cy="4907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dirty="0"/>
              <a:t>Antes do tempo acabar, suas cartas de símbolos e de Higienização</a:t>
            </a:r>
            <a:br>
              <a:rPr lang="pt-BR" dirty="0"/>
            </a:br>
            <a:r>
              <a:rPr lang="pt-BR" dirty="0"/>
              <a:t>das Mãos devem estar dispostas sobre a mesa na ordem certa.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Ganha a equipe que conquistar mais pontos ao final do jogo.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7813334" y="2744505"/>
            <a:ext cx="1399122" cy="2176411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6202071" y="2744505"/>
            <a:ext cx="1399122" cy="2176411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808" y="2744505"/>
            <a:ext cx="1399122" cy="2176411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2979545" y="2744505"/>
            <a:ext cx="1399122" cy="2176411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377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2562395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 paciente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21;p2">
            <a:extLst>
              <a:ext uri="{FF2B5EF4-FFF2-40B4-BE49-F238E27FC236}">
                <a16:creationId xmlns:a16="http://schemas.microsoft.com/office/drawing/2014/main" id="{7615CB58-4492-4CE8-A71C-A5650F70A98D}"/>
              </a:ext>
            </a:extLst>
          </p:cNvPr>
          <p:cNvGrpSpPr/>
          <p:nvPr/>
        </p:nvGrpSpPr>
        <p:grpSpPr>
          <a:xfrm>
            <a:off x="5520763" y="4062945"/>
            <a:ext cx="1620000" cy="2520000"/>
            <a:chOff x="3584742" y="3999910"/>
            <a:chExt cx="1620000" cy="2520000"/>
          </a:xfrm>
        </p:grpSpPr>
        <p:sp>
          <p:nvSpPr>
            <p:cNvPr id="26" name="Google Shape;122;p2">
              <a:extLst>
                <a:ext uri="{FF2B5EF4-FFF2-40B4-BE49-F238E27FC236}">
                  <a16:creationId xmlns:a16="http://schemas.microsoft.com/office/drawing/2014/main" id="{A6E8EB48-EF4F-46F8-8150-9731E9D8C4F1}"/>
                </a:ext>
              </a:extLst>
            </p:cNvPr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7" name="Google Shape;123;p2">
              <a:extLst>
                <a:ext uri="{FF2B5EF4-FFF2-40B4-BE49-F238E27FC236}">
                  <a16:creationId xmlns:a16="http://schemas.microsoft.com/office/drawing/2014/main" id="{6CE8EC8F-60F1-433C-95AD-D6B20814E32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>
            <a:extLst>
              <a:ext uri="{FF2B5EF4-FFF2-40B4-BE49-F238E27FC236}">
                <a16:creationId xmlns:a16="http://schemas.microsoft.com/office/drawing/2014/main" id="{AD17E4D1-5708-4ECC-AE9E-5227AD022D6F}"/>
              </a:ext>
            </a:extLst>
          </p:cNvPr>
          <p:cNvGrpSpPr/>
          <p:nvPr/>
        </p:nvGrpSpPr>
        <p:grpSpPr>
          <a:xfrm>
            <a:off x="3800475" y="4062945"/>
            <a:ext cx="1620000" cy="2520000"/>
            <a:chOff x="8871459" y="4060538"/>
            <a:chExt cx="1620000" cy="2520000"/>
          </a:xfrm>
        </p:grpSpPr>
        <p:sp>
          <p:nvSpPr>
            <p:cNvPr id="29" name="Google Shape;125;p2">
              <a:extLst>
                <a:ext uri="{FF2B5EF4-FFF2-40B4-BE49-F238E27FC236}">
                  <a16:creationId xmlns:a16="http://schemas.microsoft.com/office/drawing/2014/main" id="{F1B3DA31-597B-451C-8153-049B37C88F8F}"/>
                </a:ext>
              </a:extLst>
            </p:cNvPr>
            <p:cNvSpPr/>
            <p:nvPr/>
          </p:nvSpPr>
          <p:spPr>
            <a:xfrm>
              <a:off x="8871459" y="4060538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30" name="Google Shape;126;p2">
              <a:extLst>
                <a:ext uri="{FF2B5EF4-FFF2-40B4-BE49-F238E27FC236}">
                  <a16:creationId xmlns:a16="http://schemas.microsoft.com/office/drawing/2014/main" id="{94F0E578-C870-4640-821A-09544322CEC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9326282" y="4236836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132;p2">
            <a:extLst>
              <a:ext uri="{FF2B5EF4-FFF2-40B4-BE49-F238E27FC236}">
                <a16:creationId xmlns:a16="http://schemas.microsoft.com/office/drawing/2014/main" id="{193D9E29-DF03-4A1C-ADDE-D5DB935D35D1}"/>
              </a:ext>
            </a:extLst>
          </p:cNvPr>
          <p:cNvGrpSpPr/>
          <p:nvPr/>
        </p:nvGrpSpPr>
        <p:grpSpPr>
          <a:xfrm>
            <a:off x="7241051" y="4062945"/>
            <a:ext cx="1620000" cy="2520000"/>
            <a:chOff x="3502290" y="4062945"/>
            <a:chExt cx="1620000" cy="2520000"/>
          </a:xfrm>
        </p:grpSpPr>
        <p:sp>
          <p:nvSpPr>
            <p:cNvPr id="34" name="Google Shape;133;p2">
              <a:extLst>
                <a:ext uri="{FF2B5EF4-FFF2-40B4-BE49-F238E27FC236}">
                  <a16:creationId xmlns:a16="http://schemas.microsoft.com/office/drawing/2014/main" id="{89F368DA-E2AD-4CA3-99E0-E4BE1CBE0E72}"/>
                </a:ext>
              </a:extLst>
            </p:cNvPr>
            <p:cNvSpPr/>
            <p:nvPr/>
          </p:nvSpPr>
          <p:spPr>
            <a:xfrm>
              <a:off x="3502290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35" name="Google Shape;134;p2">
              <a:extLst>
                <a:ext uri="{FF2B5EF4-FFF2-40B4-BE49-F238E27FC236}">
                  <a16:creationId xmlns:a16="http://schemas.microsoft.com/office/drawing/2014/main" id="{6B2FDF45-7218-4EC1-9F2E-4E22D53D77A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57905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1B71E425-4FC6-2F69-4948-BFB481637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D3C61593-065F-3418-606A-594E6E68F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 paciente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2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 avental deve ser amarrado na região do pescoço e da cintura, sempre na parte de trás do corpo. As luvas devem ser colocadas e fixadas sobre a extremidade do avental.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26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28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0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7116042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7134787" y="4042188"/>
            <a:ext cx="1620000" cy="2520000"/>
            <a:chOff x="8672230" y="4062945"/>
            <a:chExt cx="1620000" cy="2520000"/>
          </a:xfrm>
        </p:grpSpPr>
        <p:sp>
          <p:nvSpPr>
            <p:cNvPr id="20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21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3648139" y="4042188"/>
            <a:ext cx="1620000" cy="2520000"/>
            <a:chOff x="3590809" y="4062945"/>
            <a:chExt cx="1620000" cy="2520000"/>
          </a:xfrm>
        </p:grpSpPr>
        <p:sp>
          <p:nvSpPr>
            <p:cNvPr id="23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dirty="0"/>
            </a:p>
          </p:txBody>
        </p:sp>
        <p:pic>
          <p:nvPicPr>
            <p:cNvPr id="24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5391463" y="4042188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648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das mãos deve ser realizada dentro do quarto, antes de tocar o paciente em pele íntegra, pois o objetivo é não levar microrganismos para o paciente.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2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94912901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Atenção! Você já realizou todas as etapas de segurança, como conferência de pulseira de identificação e medicação. Agora,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7134787" y="3960000"/>
            <a:ext cx="1620000" cy="2520000"/>
            <a:chOff x="8672230" y="4062945"/>
            <a:chExt cx="1620000" cy="2520000"/>
          </a:xfrm>
        </p:grpSpPr>
        <p:sp>
          <p:nvSpPr>
            <p:cNvPr id="20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21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3648139" y="3960000"/>
            <a:ext cx="1620000" cy="2520000"/>
            <a:chOff x="3590809" y="4062945"/>
            <a:chExt cx="1620000" cy="2520000"/>
          </a:xfrm>
        </p:grpSpPr>
        <p:sp>
          <p:nvSpPr>
            <p:cNvPr id="23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24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5391463" y="3960000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símbolos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03842"/>
            <a:ext cx="10515600" cy="64343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Cada equipe tem na mesa 5 cartas de símbolos.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22155" y="5408150"/>
            <a:ext cx="11028949" cy="64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Estas cartas permanecem com as equipes durante todo o jogo.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903EAA-5F79-A46C-AE63-31783D68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3" y="2281007"/>
            <a:ext cx="1894832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1187BEF-C6F6-DB23-0A35-37BAE7B9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74" y="2281006"/>
            <a:ext cx="1901516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ED2738F-6C73-2BCA-DDEB-6BEA0A48C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259" y="2281006"/>
            <a:ext cx="1886822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B4FF45-43D9-8B04-FD0E-CDD1ED33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549" y="2281007"/>
            <a:ext cx="1900184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3EC6218-02D2-9CC5-DCA6-D3606164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01" y="2281007"/>
            <a:ext cx="1890826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5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6166497" y="3960000"/>
            <a:ext cx="1620000" cy="2520000"/>
            <a:chOff x="3590809" y="4062945"/>
            <a:chExt cx="1620000" cy="2520000"/>
          </a:xfrm>
        </p:grpSpPr>
        <p:sp>
          <p:nvSpPr>
            <p:cNvPr id="32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33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Atenção! Você já realizou todas as etapas de segurança, como conferência de pulseira de identificação e medicação. Agora,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711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1615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8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2658989" y="3960000"/>
            <a:ext cx="1620000" cy="2520000"/>
            <a:chOff x="8672230" y="4062945"/>
            <a:chExt cx="1620000" cy="2520000"/>
          </a:xfrm>
        </p:grpSpPr>
        <p:sp>
          <p:nvSpPr>
            <p:cNvPr id="29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30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9736733" y="3960000"/>
            <a:ext cx="1620000" cy="2520000"/>
            <a:chOff x="203200" y="4062945"/>
            <a:chExt cx="1620000" cy="2520000"/>
          </a:xfrm>
        </p:grpSpPr>
        <p:sp>
          <p:nvSpPr>
            <p:cNvPr id="35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36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9377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72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É importante observar a desinfecção da bancada e da bandeja, bem como seguir a técnica asséptica para preparação da medicação.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6166497" y="3960000"/>
            <a:ext cx="1620000" cy="2520000"/>
            <a:chOff x="3590809" y="4062945"/>
            <a:chExt cx="1620000" cy="2520000"/>
          </a:xfrm>
        </p:grpSpPr>
        <p:sp>
          <p:nvSpPr>
            <p:cNvPr id="16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17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711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1615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0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2658989" y="3960000"/>
            <a:ext cx="1620000" cy="2520000"/>
            <a:chOff x="8672230" y="4062945"/>
            <a:chExt cx="1620000" cy="2520000"/>
          </a:xfrm>
        </p:grpSpPr>
        <p:sp>
          <p:nvSpPr>
            <p:cNvPr id="21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22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9736733" y="3960000"/>
            <a:ext cx="1620000" cy="2520000"/>
            <a:chOff x="203200" y="4062945"/>
            <a:chExt cx="1620000" cy="2520000"/>
          </a:xfrm>
        </p:grpSpPr>
        <p:sp>
          <p:nvSpPr>
            <p:cNvPr id="24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25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9377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3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43719939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acabou de preparar a medicação. Agora, você precisa administrá-la. Atenção: você já realizou as etapas de segurança como conferência de pulseira de identificação e medicação a ser feita. Coloque na ordem certa as etapas do procedimento seguinte.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4" name="Google Shape;118;p2"/>
          <p:cNvGrpSpPr>
            <a:grpSpLocks noChangeAspect="1"/>
          </p:cNvGrpSpPr>
          <p:nvPr/>
        </p:nvGrpSpPr>
        <p:grpSpPr>
          <a:xfrm>
            <a:off x="5355385" y="4038893"/>
            <a:ext cx="1492714" cy="2322000"/>
            <a:chOff x="3030642" y="3718895"/>
            <a:chExt cx="1620000" cy="2520000"/>
          </a:xfrm>
        </p:grpSpPr>
        <p:sp>
          <p:nvSpPr>
            <p:cNvPr id="34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38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121;p2"/>
          <p:cNvGrpSpPr>
            <a:grpSpLocks noChangeAspect="1"/>
          </p:cNvGrpSpPr>
          <p:nvPr/>
        </p:nvGrpSpPr>
        <p:grpSpPr>
          <a:xfrm>
            <a:off x="7208997" y="4038893"/>
            <a:ext cx="1492714" cy="2322000"/>
            <a:chOff x="5284618" y="4062945"/>
            <a:chExt cx="1620000" cy="2520000"/>
          </a:xfrm>
        </p:grpSpPr>
        <p:sp>
          <p:nvSpPr>
            <p:cNvPr id="43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44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24;p2"/>
          <p:cNvGrpSpPr>
            <a:grpSpLocks noChangeAspect="1"/>
          </p:cNvGrpSpPr>
          <p:nvPr/>
        </p:nvGrpSpPr>
        <p:grpSpPr>
          <a:xfrm>
            <a:off x="9062609" y="4038893"/>
            <a:ext cx="1492714" cy="2322000"/>
            <a:chOff x="8737044" y="4062945"/>
            <a:chExt cx="1620000" cy="2520000"/>
          </a:xfrm>
        </p:grpSpPr>
        <p:sp>
          <p:nvSpPr>
            <p:cNvPr id="46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47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128;p2"/>
          <p:cNvGrpSpPr>
            <a:grpSpLocks noChangeAspect="1"/>
          </p:cNvGrpSpPr>
          <p:nvPr/>
        </p:nvGrpSpPr>
        <p:grpSpPr>
          <a:xfrm>
            <a:off x="3560421" y="4038893"/>
            <a:ext cx="1492714" cy="2322000"/>
            <a:chOff x="5325504" y="4042996"/>
            <a:chExt cx="1620000" cy="2520000"/>
          </a:xfrm>
        </p:grpSpPr>
        <p:sp>
          <p:nvSpPr>
            <p:cNvPr id="50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51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1770133" y="4042188"/>
            <a:ext cx="1492714" cy="2322000"/>
            <a:chOff x="2211516" y="4443849"/>
            <a:chExt cx="1620000" cy="2520000"/>
          </a:xfrm>
        </p:grpSpPr>
        <p:sp>
          <p:nvSpPr>
            <p:cNvPr id="54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5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98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acabou de preparar a medicação. Agora, você precisa administrá-la. Atenção: você já realizou as etapas de segurança como conferência de pulseira de identificação e medicação a ser feita. Coloque na ordem certa as etapas do procedimento seguinte.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4253" y="4042188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7634801" y="4061159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04066" y="4062945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04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537" y="4042996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0818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9159327" y="4042188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66775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18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higienização das mãos imediatamente antes de acessar o CVC é fundamental. O uso de luvas é indicado quando em seu hospital o conector valvulado não é padronizado. Deve ser realizada a  desinfecção do HUB do CVC antes e depois do acesso e o flushing antes,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entre e após infusões.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4253" y="4042188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7634801" y="4061159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04066" y="4062945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04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537" y="4042996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0818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9159327" y="4042188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66775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2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290980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40" name="Google Shape;118;p2"/>
          <p:cNvGrpSpPr>
            <a:grpSpLocks noChangeAspect="1"/>
          </p:cNvGrpSpPr>
          <p:nvPr/>
        </p:nvGrpSpPr>
        <p:grpSpPr>
          <a:xfrm>
            <a:off x="7002940" y="4064400"/>
            <a:ext cx="1492714" cy="2322000"/>
            <a:chOff x="3030642" y="3718895"/>
            <a:chExt cx="1620000" cy="2520000"/>
          </a:xfrm>
        </p:grpSpPr>
        <p:sp>
          <p:nvSpPr>
            <p:cNvPr id="41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48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21;p2"/>
          <p:cNvGrpSpPr>
            <a:grpSpLocks noChangeAspect="1"/>
          </p:cNvGrpSpPr>
          <p:nvPr/>
        </p:nvGrpSpPr>
        <p:grpSpPr>
          <a:xfrm>
            <a:off x="2120458" y="4064400"/>
            <a:ext cx="1492714" cy="2322000"/>
            <a:chOff x="5284618" y="4062945"/>
            <a:chExt cx="1620000" cy="2520000"/>
          </a:xfrm>
        </p:grpSpPr>
        <p:sp>
          <p:nvSpPr>
            <p:cNvPr id="5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57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oogle Shape;124;p2"/>
          <p:cNvGrpSpPr>
            <a:grpSpLocks noChangeAspect="1"/>
          </p:cNvGrpSpPr>
          <p:nvPr/>
        </p:nvGrpSpPr>
        <p:grpSpPr>
          <a:xfrm>
            <a:off x="5374582" y="4064400"/>
            <a:ext cx="1492714" cy="2322000"/>
            <a:chOff x="8737044" y="4062945"/>
            <a:chExt cx="1620000" cy="2520000"/>
          </a:xfrm>
        </p:grpSpPr>
        <p:sp>
          <p:nvSpPr>
            <p:cNvPr id="59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60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128;p2"/>
          <p:cNvGrpSpPr>
            <a:grpSpLocks noChangeAspect="1"/>
          </p:cNvGrpSpPr>
          <p:nvPr/>
        </p:nvGrpSpPr>
        <p:grpSpPr>
          <a:xfrm>
            <a:off x="8631298" y="4064400"/>
            <a:ext cx="1492714" cy="2322000"/>
            <a:chOff x="5325504" y="4042996"/>
            <a:chExt cx="1620000" cy="2520000"/>
          </a:xfrm>
        </p:grpSpPr>
        <p:sp>
          <p:nvSpPr>
            <p:cNvPr id="63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64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3748774" y="4064400"/>
            <a:ext cx="1492714" cy="2322000"/>
            <a:chOff x="2211516" y="4443849"/>
            <a:chExt cx="1620000" cy="2520000"/>
          </a:xfrm>
        </p:grpSpPr>
        <p:sp>
          <p:nvSpPr>
            <p:cNvPr id="66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67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828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2257465" y="40644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6853405" y="40644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5322670" y="40644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316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3798141" y="40644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8377931" y="4064400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5379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0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Lembre-se de deixar bem umedecido o pano descartável e realizar a fricção de forma vigorosa.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>
            <a:grpSpLocks noChangeAspect="1"/>
          </p:cNvGrpSpPr>
          <p:nvPr/>
        </p:nvGrpSpPr>
        <p:grpSpPr>
          <a:xfrm>
            <a:off x="2257465" y="4064400"/>
            <a:ext cx="1492714" cy="2322000"/>
            <a:chOff x="3030642" y="371889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>
            <a:grpSpLocks noChangeAspect="1"/>
          </p:cNvGrpSpPr>
          <p:nvPr/>
        </p:nvGrpSpPr>
        <p:grpSpPr>
          <a:xfrm>
            <a:off x="6853405" y="4064400"/>
            <a:ext cx="1492714" cy="2322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28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124;p2"/>
          <p:cNvGrpSpPr>
            <a:grpSpLocks noChangeAspect="1"/>
          </p:cNvGrpSpPr>
          <p:nvPr/>
        </p:nvGrpSpPr>
        <p:grpSpPr>
          <a:xfrm>
            <a:off x="5322670" y="4064400"/>
            <a:ext cx="1492714" cy="2322000"/>
            <a:chOff x="8737044" y="4062945"/>
            <a:chExt cx="1620000" cy="2520000"/>
          </a:xfrm>
        </p:grpSpPr>
        <p:sp>
          <p:nvSpPr>
            <p:cNvPr id="31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32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316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Google Shape;128;p2"/>
          <p:cNvGrpSpPr>
            <a:grpSpLocks noChangeAspect="1"/>
          </p:cNvGrpSpPr>
          <p:nvPr/>
        </p:nvGrpSpPr>
        <p:grpSpPr>
          <a:xfrm>
            <a:off x="3798141" y="4064400"/>
            <a:ext cx="1492714" cy="2322000"/>
            <a:chOff x="5325504" y="4042996"/>
            <a:chExt cx="1620000" cy="2520000"/>
          </a:xfrm>
        </p:grpSpPr>
        <p:sp>
          <p:nvSpPr>
            <p:cNvPr id="38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39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8377931" y="4064400"/>
            <a:ext cx="1492714" cy="2322000"/>
            <a:chOff x="2211516" y="4443849"/>
            <a:chExt cx="1620000" cy="2520000"/>
          </a:xfrm>
        </p:grpSpPr>
        <p:sp>
          <p:nvSpPr>
            <p:cNvPr id="41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2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5379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1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3531" y="325211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higiene de mãos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0038" y="2073994"/>
            <a:ext cx="4951501" cy="22745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Cada equipe começa o jogo com 8 cartas de higiene de mãos.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As cartas usadas para responder um desafio são descartadas ao final da rodada.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60164" y="4653353"/>
            <a:ext cx="4816079" cy="108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Antes de iniciar cada rodada, a equipe recebe mais 2 cartas.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988602" y="2371446"/>
            <a:ext cx="2547942" cy="3370800"/>
            <a:chOff x="10281037" y="3070451"/>
            <a:chExt cx="2547942" cy="3370800"/>
          </a:xfrm>
        </p:grpSpPr>
        <p:pic>
          <p:nvPicPr>
            <p:cNvPr id="21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1037" y="3070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433437" y="3222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585837" y="3375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38237" y="35276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90637" y="36800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43037" y="3832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7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95437" y="3984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347837" y="4137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5056" y="343824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88987456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21;p2"/>
          <p:cNvGrpSpPr>
            <a:grpSpLocks noChangeAspect="1"/>
          </p:cNvGrpSpPr>
          <p:nvPr/>
        </p:nvGrpSpPr>
        <p:grpSpPr>
          <a:xfrm>
            <a:off x="2914170" y="4064400"/>
            <a:ext cx="1492714" cy="2322000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passando no corredor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18;p2"/>
          <p:cNvGrpSpPr>
            <a:grpSpLocks noChangeAspect="1"/>
          </p:cNvGrpSpPr>
          <p:nvPr/>
        </p:nvGrpSpPr>
        <p:grpSpPr>
          <a:xfrm>
            <a:off x="7835283" y="4072208"/>
            <a:ext cx="1492714" cy="2322000"/>
            <a:chOff x="3030642" y="3718895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>
            <a:grpSpLocks noChangeAspect="1"/>
          </p:cNvGrpSpPr>
          <p:nvPr/>
        </p:nvGrpSpPr>
        <p:grpSpPr>
          <a:xfrm>
            <a:off x="4532405" y="4075747"/>
            <a:ext cx="1492714" cy="2322000"/>
            <a:chOff x="8737044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8;p2"/>
          <p:cNvGrpSpPr>
            <a:grpSpLocks noChangeAspect="1"/>
          </p:cNvGrpSpPr>
          <p:nvPr/>
        </p:nvGrpSpPr>
        <p:grpSpPr>
          <a:xfrm>
            <a:off x="6150640" y="4064400"/>
            <a:ext cx="1492714" cy="2322000"/>
            <a:chOff x="5325504" y="4042996"/>
            <a:chExt cx="1620000" cy="2520000"/>
          </a:xfrm>
        </p:grpSpPr>
        <p:sp>
          <p:nvSpPr>
            <p:cNvPr id="32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443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passando no corredor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293193" y="40644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9455153" y="40644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45631" y="40644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935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29663" y="40644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0392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00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As superfícies próximas ao paciente também podem estar contaminadas com microrganismos: faz parte das Boas Práticas de Cuidado realizar a higiene de mãos antes de tocá-las. Por esse motivo, mesmo que você toque apenas em superfícies ou equipamentos, é necessário higienizar as mãos.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" name="Google Shape;118;p2"/>
          <p:cNvGrpSpPr>
            <a:grpSpLocks noChangeAspect="1"/>
          </p:cNvGrpSpPr>
          <p:nvPr/>
        </p:nvGrpSpPr>
        <p:grpSpPr>
          <a:xfrm>
            <a:off x="1293193" y="4064400"/>
            <a:ext cx="1492714" cy="2322000"/>
            <a:chOff x="3030642" y="3718895"/>
            <a:chExt cx="1620000" cy="2520000"/>
          </a:xfrm>
        </p:grpSpPr>
        <p:sp>
          <p:nvSpPr>
            <p:cNvPr id="45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46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121;p2"/>
          <p:cNvGrpSpPr>
            <a:grpSpLocks noChangeAspect="1"/>
          </p:cNvGrpSpPr>
          <p:nvPr/>
        </p:nvGrpSpPr>
        <p:grpSpPr>
          <a:xfrm>
            <a:off x="9455153" y="4064400"/>
            <a:ext cx="1492714" cy="2322000"/>
            <a:chOff x="5284618" y="4062945"/>
            <a:chExt cx="1620000" cy="2520000"/>
          </a:xfrm>
        </p:grpSpPr>
        <p:sp>
          <p:nvSpPr>
            <p:cNvPr id="48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49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124;p2"/>
          <p:cNvGrpSpPr>
            <a:grpSpLocks noChangeAspect="1"/>
          </p:cNvGrpSpPr>
          <p:nvPr/>
        </p:nvGrpSpPr>
        <p:grpSpPr>
          <a:xfrm>
            <a:off x="6145631" y="4064400"/>
            <a:ext cx="1492714" cy="2322000"/>
            <a:chOff x="8737044" y="4062945"/>
            <a:chExt cx="1620000" cy="2520000"/>
          </a:xfrm>
        </p:grpSpPr>
        <p:sp>
          <p:nvSpPr>
            <p:cNvPr id="51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52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935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128;p2"/>
          <p:cNvGrpSpPr>
            <a:grpSpLocks noChangeAspect="1"/>
          </p:cNvGrpSpPr>
          <p:nvPr/>
        </p:nvGrpSpPr>
        <p:grpSpPr>
          <a:xfrm>
            <a:off x="4529663" y="4064400"/>
            <a:ext cx="1492714" cy="2322000"/>
            <a:chOff x="5325504" y="4042996"/>
            <a:chExt cx="1620000" cy="2520000"/>
          </a:xfrm>
        </p:grpSpPr>
        <p:sp>
          <p:nvSpPr>
            <p:cNvPr id="55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56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0392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3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12498474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entra no quarto com os materiais necessários para realizar uma troca de fralda e higiene íntima, apoia os materiais na mesa auxiliar e explica ao paciente o procedimento. Você fará o procedimento sozinho.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Quais os cuidados necessários a partir deste momento. 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18" name="Google Shape;118;p2"/>
          <p:cNvGrpSpPr>
            <a:grpSpLocks noChangeAspect="1"/>
          </p:cNvGrpSpPr>
          <p:nvPr/>
        </p:nvGrpSpPr>
        <p:grpSpPr>
          <a:xfrm>
            <a:off x="6244342" y="3960000"/>
            <a:ext cx="1492714" cy="2322000"/>
            <a:chOff x="3030642" y="3718895"/>
            <a:chExt cx="1620000" cy="2520000"/>
          </a:xfrm>
        </p:grpSpPr>
        <p:sp>
          <p:nvSpPr>
            <p:cNvPr id="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20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121;p2"/>
          <p:cNvGrpSpPr>
            <a:grpSpLocks noChangeAspect="1"/>
          </p:cNvGrpSpPr>
          <p:nvPr/>
        </p:nvGrpSpPr>
        <p:grpSpPr>
          <a:xfrm>
            <a:off x="8125530" y="3960000"/>
            <a:ext cx="1492714" cy="2322000"/>
            <a:chOff x="5284618" y="4062945"/>
            <a:chExt cx="1620000" cy="2520000"/>
          </a:xfrm>
        </p:grpSpPr>
        <p:sp>
          <p:nvSpPr>
            <p:cNvPr id="34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35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124;p2"/>
          <p:cNvGrpSpPr>
            <a:grpSpLocks noChangeAspect="1"/>
          </p:cNvGrpSpPr>
          <p:nvPr/>
        </p:nvGrpSpPr>
        <p:grpSpPr>
          <a:xfrm>
            <a:off x="2659400" y="3960000"/>
            <a:ext cx="1492714" cy="2322000"/>
            <a:chOff x="8737044" y="4062945"/>
            <a:chExt cx="1620000" cy="2520000"/>
          </a:xfrm>
        </p:grpSpPr>
        <p:sp>
          <p:nvSpPr>
            <p:cNvPr id="37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38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128;p2"/>
          <p:cNvGrpSpPr>
            <a:grpSpLocks noChangeAspect="1"/>
          </p:cNvGrpSpPr>
          <p:nvPr/>
        </p:nvGrpSpPr>
        <p:grpSpPr>
          <a:xfrm>
            <a:off x="4451871" y="3960000"/>
            <a:ext cx="1492714" cy="2322000"/>
            <a:chOff x="5325504" y="4042996"/>
            <a:chExt cx="1620000" cy="2520000"/>
          </a:xfrm>
        </p:grpSpPr>
        <p:sp>
          <p:nvSpPr>
            <p:cNvPr id="41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42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184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entra no quarto com os materiais necessários para realizar uma troca de fralda e higiene íntima, apoia os materiais na mesa auxiliar e explica ao paciente o procedimento. Você fará o procedimento sozinho.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Quais os cuidados necessários a partir deste momento.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9022" y="39600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9138568" y="39600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096764" y="39600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2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485" y="39600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0898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1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4043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6221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74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As luvas de procedimento não substituem a higiene das mãos. Retirar as luvas imediatamente após o risco de contato com o fluido corporal e higienizar as mãos.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118;p2"/>
          <p:cNvGrpSpPr>
            <a:grpSpLocks noChangeAspect="1"/>
          </p:cNvGrpSpPr>
          <p:nvPr/>
        </p:nvGrpSpPr>
        <p:grpSpPr>
          <a:xfrm>
            <a:off x="1539022" y="3960000"/>
            <a:ext cx="1492714" cy="2322000"/>
            <a:chOff x="3030642" y="3718895"/>
            <a:chExt cx="1620000" cy="2520000"/>
          </a:xfrm>
        </p:grpSpPr>
        <p:sp>
          <p:nvSpPr>
            <p:cNvPr id="27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29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21;p2"/>
          <p:cNvGrpSpPr>
            <a:grpSpLocks noChangeAspect="1"/>
          </p:cNvGrpSpPr>
          <p:nvPr/>
        </p:nvGrpSpPr>
        <p:grpSpPr>
          <a:xfrm>
            <a:off x="9138568" y="3960000"/>
            <a:ext cx="1492714" cy="2322000"/>
            <a:chOff x="5284618" y="4062945"/>
            <a:chExt cx="1620000" cy="2520000"/>
          </a:xfrm>
        </p:grpSpPr>
        <p:sp>
          <p:nvSpPr>
            <p:cNvPr id="3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36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124;p2"/>
          <p:cNvGrpSpPr>
            <a:grpSpLocks noChangeAspect="1"/>
          </p:cNvGrpSpPr>
          <p:nvPr/>
        </p:nvGrpSpPr>
        <p:grpSpPr>
          <a:xfrm>
            <a:off x="6096764" y="3960000"/>
            <a:ext cx="1492714" cy="2322000"/>
            <a:chOff x="8737044" y="4062945"/>
            <a:chExt cx="1620000" cy="2520000"/>
          </a:xfrm>
        </p:grpSpPr>
        <p:sp>
          <p:nvSpPr>
            <p:cNvPr id="4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4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2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8" name="Google Shape;128;p2"/>
          <p:cNvGrpSpPr>
            <a:grpSpLocks noChangeAspect="1"/>
          </p:cNvGrpSpPr>
          <p:nvPr/>
        </p:nvGrpSpPr>
        <p:grpSpPr>
          <a:xfrm>
            <a:off x="4579485" y="3960000"/>
            <a:ext cx="1492714" cy="2322000"/>
            <a:chOff x="5325504" y="4042996"/>
            <a:chExt cx="1620000" cy="2520000"/>
          </a:xfrm>
        </p:grpSpPr>
        <p:sp>
          <p:nvSpPr>
            <p:cNvPr id="4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5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0898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4043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3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6221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1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conversar?</a:t>
            </a:r>
          </a:p>
        </p:txBody>
      </p:sp>
      <p:pic>
        <p:nvPicPr>
          <p:cNvPr id="3" name="Picture 2" descr="Dialogue Svg Png Icon Free Download (#77001) - OnlineWebFonts.COM">
            <a:extLst>
              <a:ext uri="{FF2B5EF4-FFF2-40B4-BE49-F238E27FC236}">
                <a16:creationId xmlns:a16="http://schemas.microsoft.com/office/drawing/2014/main" id="{C1603B27-5A5B-6044-2C61-4750D94D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4" y="1997243"/>
            <a:ext cx="2175551" cy="187368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19144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83033"/>
            <a:ext cx="10515600" cy="1645178"/>
          </a:xfrm>
        </p:spPr>
        <p:txBody>
          <a:bodyPr>
            <a:normAutofit/>
          </a:bodyPr>
          <a:lstStyle/>
          <a:p>
            <a:r>
              <a:rPr lang="pt-BR" sz="3200" dirty="0"/>
              <a:t>Se as pessoas sabem o momento correto de higienizar as mãos, por que nem sempre isso acontece na prática diária?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040426"/>
            <a:ext cx="10515600" cy="3288196"/>
          </a:xfrm>
        </p:spPr>
        <p:txBody>
          <a:bodyPr/>
          <a:lstStyle/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 dirty="0"/>
              <a:t>5 minutos para cada equipe conversar a respeito.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/>
              <a:t>2 minutos </a:t>
            </a:r>
            <a:r>
              <a:rPr lang="pt-BR" dirty="0"/>
              <a:t>para um representante compartilhar a reflexão da equipe.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852241-4182-AFC8-B6C3-9A2A9AA1C300}"/>
              </a:ext>
            </a:extLst>
          </p:cNvPr>
          <p:cNvSpPr txBox="1">
            <a:spLocks/>
          </p:cNvSpPr>
          <p:nvPr/>
        </p:nvSpPr>
        <p:spPr>
          <a:xfrm>
            <a:off x="838200" y="341165"/>
            <a:ext cx="10515600" cy="89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9306E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pt-BR" dirty="0"/>
              <a:t>Vamos conversar?</a:t>
            </a:r>
          </a:p>
        </p:txBody>
      </p:sp>
    </p:spTree>
    <p:extLst>
      <p:ext uri="{BB962C8B-B14F-4D97-AF65-F5344CB8AC3E}">
        <p14:creationId xmlns:p14="http://schemas.microsoft.com/office/powerpoint/2010/main" val="33456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1F08CF6-BE68-C141-F7FD-3772F67F6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E428F7F3-C85C-9460-1071-530645F3A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8" name="Google Shape;121;p2">
            <a:extLst>
              <a:ext uri="{FF2B5EF4-FFF2-40B4-BE49-F238E27FC236}">
                <a16:creationId xmlns:a16="http://schemas.microsoft.com/office/drawing/2014/main" id="{79C3313A-8753-5910-A965-DE4B338506FE}"/>
              </a:ext>
            </a:extLst>
          </p:cNvPr>
          <p:cNvGrpSpPr/>
          <p:nvPr/>
        </p:nvGrpSpPr>
        <p:grpSpPr>
          <a:xfrm>
            <a:off x="7121988" y="4042188"/>
            <a:ext cx="1620000" cy="2520000"/>
            <a:chOff x="5284618" y="4062945"/>
            <a:chExt cx="1620000" cy="2520000"/>
          </a:xfrm>
        </p:grpSpPr>
        <p:sp>
          <p:nvSpPr>
            <p:cNvPr id="9" name="Google Shape;122;p2">
              <a:extLst>
                <a:ext uri="{FF2B5EF4-FFF2-40B4-BE49-F238E27FC236}">
                  <a16:creationId xmlns:a16="http://schemas.microsoft.com/office/drawing/2014/main" id="{0765E9B5-A222-7E9D-DB02-158E121E4083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0" name="Google Shape;123;p2">
              <a:extLst>
                <a:ext uri="{FF2B5EF4-FFF2-40B4-BE49-F238E27FC236}">
                  <a16:creationId xmlns:a16="http://schemas.microsoft.com/office/drawing/2014/main" id="{F7AF2FAE-BDDC-4068-FB8E-CF990430BEC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24;p2">
            <a:extLst>
              <a:ext uri="{FF2B5EF4-FFF2-40B4-BE49-F238E27FC236}">
                <a16:creationId xmlns:a16="http://schemas.microsoft.com/office/drawing/2014/main" id="{8A876E32-531E-C3B2-AE19-AD41A45A76AF}"/>
              </a:ext>
            </a:extLst>
          </p:cNvPr>
          <p:cNvGrpSpPr/>
          <p:nvPr/>
        </p:nvGrpSpPr>
        <p:grpSpPr>
          <a:xfrm>
            <a:off x="3356271" y="4035276"/>
            <a:ext cx="1620000" cy="2520000"/>
            <a:chOff x="10366037" y="4062945"/>
            <a:chExt cx="1620000" cy="2520000"/>
          </a:xfrm>
        </p:grpSpPr>
        <p:sp>
          <p:nvSpPr>
            <p:cNvPr id="12" name="Google Shape;125;p2">
              <a:extLst>
                <a:ext uri="{FF2B5EF4-FFF2-40B4-BE49-F238E27FC236}">
                  <a16:creationId xmlns:a16="http://schemas.microsoft.com/office/drawing/2014/main" id="{4B11FCF1-135D-3FF4-47FC-46ADB58D6371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3" name="Google Shape;126;p2">
              <a:extLst>
                <a:ext uri="{FF2B5EF4-FFF2-40B4-BE49-F238E27FC236}">
                  <a16:creationId xmlns:a16="http://schemas.microsoft.com/office/drawing/2014/main" id="{DF4F827B-E21A-A38B-248B-48BC944BE74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32;p2">
            <a:extLst>
              <a:ext uri="{FF2B5EF4-FFF2-40B4-BE49-F238E27FC236}">
                <a16:creationId xmlns:a16="http://schemas.microsoft.com/office/drawing/2014/main" id="{77A34B8D-B079-7A71-17EE-F03AEC78D74A}"/>
              </a:ext>
            </a:extLst>
          </p:cNvPr>
          <p:cNvGrpSpPr/>
          <p:nvPr/>
        </p:nvGrpSpPr>
        <p:grpSpPr>
          <a:xfrm>
            <a:off x="5255745" y="4046326"/>
            <a:ext cx="1620000" cy="2520000"/>
            <a:chOff x="1841052" y="4051697"/>
            <a:chExt cx="1620000" cy="2520000"/>
          </a:xfrm>
        </p:grpSpPr>
        <p:sp>
          <p:nvSpPr>
            <p:cNvPr id="20" name="Google Shape;133;p2">
              <a:extLst>
                <a:ext uri="{FF2B5EF4-FFF2-40B4-BE49-F238E27FC236}">
                  <a16:creationId xmlns:a16="http://schemas.microsoft.com/office/drawing/2014/main" id="{B3A4470D-3CCD-00C3-5D41-9CD9F059D615}"/>
                </a:ext>
              </a:extLst>
            </p:cNvPr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21" name="Google Shape;134;p2">
              <a:extLst>
                <a:ext uri="{FF2B5EF4-FFF2-40B4-BE49-F238E27FC236}">
                  <a16:creationId xmlns:a16="http://schemas.microsoft.com/office/drawing/2014/main" id="{4CA02B90-A984-E6C8-EADA-0EB9DB4F5FF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65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39516" y="4307305"/>
            <a:ext cx="9512968" cy="1925054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marL="408940" marR="824230" algn="ctr">
              <a:spcAft>
                <a:spcPts val="600"/>
              </a:spcAft>
            </a:pPr>
            <a:r>
              <a:rPr lang="pt-B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Se as pessoas sabem o momento correto de higienizar as mãos, porque nem sempre isso acontece na prática diária?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07EFAA6B-5536-ADB9-EE2E-D78262CF1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5562" y="1617987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ensound-tomorrow">
            <a:hlinkClick r:id="" action="ppaction://media"/>
            <a:extLst>
              <a:ext uri="{FF2B5EF4-FFF2-40B4-BE49-F238E27FC236}">
                <a16:creationId xmlns:a16="http://schemas.microsoft.com/office/drawing/2014/main" id="{300FD4B1-465F-CDAA-B824-1AB2322933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8306" y="257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4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1</a:t>
            </a:r>
          </a:p>
        </p:txBody>
      </p:sp>
    </p:spTree>
    <p:extLst>
      <p:ext uri="{BB962C8B-B14F-4D97-AF65-F5344CB8AC3E}">
        <p14:creationId xmlns:p14="http://schemas.microsoft.com/office/powerpoint/2010/main" val="24745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2</a:t>
            </a:r>
          </a:p>
        </p:txBody>
      </p:sp>
    </p:spTree>
    <p:extLst>
      <p:ext uri="{BB962C8B-B14F-4D97-AF65-F5344CB8AC3E}">
        <p14:creationId xmlns:p14="http://schemas.microsoft.com/office/powerpoint/2010/main" val="6615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3</a:t>
            </a:r>
          </a:p>
        </p:txBody>
      </p:sp>
    </p:spTree>
    <p:extLst>
      <p:ext uri="{BB962C8B-B14F-4D97-AF65-F5344CB8AC3E}">
        <p14:creationId xmlns:p14="http://schemas.microsoft.com/office/powerpoint/2010/main" val="2978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4</a:t>
            </a:r>
          </a:p>
        </p:txBody>
      </p:sp>
    </p:spTree>
    <p:extLst>
      <p:ext uri="{BB962C8B-B14F-4D97-AF65-F5344CB8AC3E}">
        <p14:creationId xmlns:p14="http://schemas.microsoft.com/office/powerpoint/2010/main" val="55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24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"/>
          <p:cNvGrpSpPr/>
          <p:nvPr/>
        </p:nvGrpSpPr>
        <p:grpSpPr>
          <a:xfrm>
            <a:off x="5279983" y="4042188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8712624" y="4035276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0504" y="404688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6520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1839031" y="4046326"/>
            <a:ext cx="1620000" cy="2520000"/>
            <a:chOff x="1841052" y="4051697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86;g162e9d7594c_0_39">
            <a:extLst>
              <a:ext uri="{FF2B5EF4-FFF2-40B4-BE49-F238E27FC236}">
                <a16:creationId xmlns:a16="http://schemas.microsoft.com/office/drawing/2014/main" id="{0C0B435B-FE51-EF95-D631-C22D472B99B8}"/>
              </a:ext>
            </a:extLst>
          </p:cNvPr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3" name="Google Shape;89;g162e9d7594c_0_39">
            <a:extLst>
              <a:ext uri="{FF2B5EF4-FFF2-40B4-BE49-F238E27FC236}">
                <a16:creationId xmlns:a16="http://schemas.microsoft.com/office/drawing/2014/main" id="{277B4737-A894-823E-23D5-F9362B16B635}"/>
              </a:ext>
            </a:extLst>
          </p:cNvPr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229" y="403527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6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22614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6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954307"/>
            <a:ext cx="6585285" cy="1519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equipe que coloca as ações na sequência correta e não deixa de higienizar as mãos nas horas certas recebe 1 Ponto de Vitória.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38200" y="3483525"/>
            <a:ext cx="7776411" cy="328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sz="4000" b="1" dirty="0">
                <a:solidFill>
                  <a:srgbClr val="49306E"/>
                </a:solidFill>
                <a:ea typeface="+mj-ea"/>
                <a:cs typeface="+mj-cs"/>
              </a:rPr>
              <a:t>Importante</a:t>
            </a:r>
          </a:p>
          <a:p>
            <a:pPr marL="265113" indent="-265113">
              <a:buClr>
                <a:schemeClr val="bg1"/>
              </a:buClr>
            </a:pPr>
            <a:r>
              <a:rPr lang="pt-BR" dirty="0"/>
              <a:t>Cartas de Higienização das Mãos a mais não invalidam o desafio: a equipe ainda faz ponto.</a:t>
            </a:r>
          </a:p>
          <a:p>
            <a:pPr marL="265113" indent="-265113">
              <a:buClr>
                <a:schemeClr val="bg1"/>
              </a:buClr>
            </a:pPr>
            <a:r>
              <a:rPr lang="pt-BR" b="1" dirty="0">
                <a:solidFill>
                  <a:schemeClr val="bg1"/>
                </a:solidFill>
              </a:rPr>
              <a:t>Mas atenção: as cartas de Higienização das Mãos são limitadas! Evite usar sem necessidade...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635" y="3735498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0290">
            <a:off x="8434628" y="219059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8384">
            <a:off x="9597637" y="244146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4100">
            <a:off x="8422106" y="336993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56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jogar?</a:t>
            </a:r>
          </a:p>
        </p:txBody>
      </p:sp>
      <p:pic>
        <p:nvPicPr>
          <p:cNvPr id="1026" name="Picture 2" descr="play-white-png-icon-5 | Zululami">
            <a:extLst>
              <a:ext uri="{FF2B5EF4-FFF2-40B4-BE49-F238E27FC236}">
                <a16:creationId xmlns:a16="http://schemas.microsoft.com/office/drawing/2014/main" id="{5D6CD72A-0C9F-6B7B-34DD-8D0BFC50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43" y="1339804"/>
            <a:ext cx="3053514" cy="29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20" ma:contentTypeDescription="Crie um novo documento." ma:contentTypeScope="" ma:versionID="24308d20c0c3d627fb7be76a5de88f2c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3af5802b2e47f2500314f291e59f10f0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DFC88D-B43A-4D70-A9CE-EAB997AF379D}"/>
</file>

<file path=customXml/itemProps2.xml><?xml version="1.0" encoding="utf-8"?>
<ds:datastoreItem xmlns:ds="http://schemas.openxmlformats.org/officeDocument/2006/customXml" ds:itemID="{AA581764-B9C8-4848-B50A-55372DA510E9}"/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2956</Words>
  <Application>Microsoft Office PowerPoint</Application>
  <PresentationFormat>Widescreen</PresentationFormat>
  <Paragraphs>300</Paragraphs>
  <Slides>65</Slides>
  <Notes>50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1" baseType="lpstr">
      <vt:lpstr>Calibri</vt:lpstr>
      <vt:lpstr>Wingdings</vt:lpstr>
      <vt:lpstr>Arial</vt:lpstr>
      <vt:lpstr>Bahnschrift SemiLight Condensed</vt:lpstr>
      <vt:lpstr>Tema do Office</vt:lpstr>
      <vt:lpstr>Personalizar design</vt:lpstr>
      <vt:lpstr>Apresentação do PowerPoint</vt:lpstr>
      <vt:lpstr>Objetivo do Jogo</vt:lpstr>
      <vt:lpstr>Objetivo do Jogo</vt:lpstr>
      <vt:lpstr>Cartas de símbolos</vt:lpstr>
      <vt:lpstr>Cartas de higiene de mãos</vt:lpstr>
      <vt:lpstr>Apresentação do PowerPoint</vt:lpstr>
      <vt:lpstr>Apresentação do PowerPoint</vt:lpstr>
      <vt:lpstr>Pontuação</vt:lpstr>
      <vt:lpstr>Vamos jogar?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conversar?</vt:lpstr>
      <vt:lpstr>Se as pessoas sabem o momento correto de higienizar as mãos, por que nem sempre isso acontece na prática diária?</vt:lpstr>
      <vt:lpstr>Se as pessoas sabem o momento correto de higienizar as mãos, porque nem sempre isso acontece na prática diária?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Vila</dc:creator>
  <cp:lastModifiedBy>Claudia Vallone</cp:lastModifiedBy>
  <cp:revision>93</cp:revision>
  <dcterms:created xsi:type="dcterms:W3CDTF">2022-10-07T14:52:17Z</dcterms:created>
  <dcterms:modified xsi:type="dcterms:W3CDTF">2022-11-08T14:29:40Z</dcterms:modified>
</cp:coreProperties>
</file>