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9" r:id="rId5"/>
    <p:sldId id="303" r:id="rId6"/>
    <p:sldId id="292" r:id="rId7"/>
    <p:sldId id="280" r:id="rId8"/>
    <p:sldId id="291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438" y="-1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28/03/2024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3927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28/03/2024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4437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28/03/2024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7426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28/03/2024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8900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28/03/2024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0312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28/03/2024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2943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28/03/2024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688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28/03/2024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822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28/03/2024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4593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28/03/2024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6742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28/03/2024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255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704E9-AD12-4228-A158-320B635C6B0C}" type="datetimeFigureOut">
              <a:rPr lang="pt-BR" smtClean="0"/>
              <a:t>28/03/2024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5139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19116" y="1708890"/>
            <a:ext cx="10317708" cy="3477875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ctr">
            <a:spAutoFit/>
          </a:bodyPr>
          <a:lstStyle/>
          <a:p>
            <a:pPr algn="ctr"/>
            <a:endParaRPr lang="pt-BR" sz="4400">
              <a:solidFill>
                <a:srgbClr val="FF0000"/>
              </a:solidFill>
            </a:endParaRPr>
          </a:p>
          <a:p>
            <a:pPr algn="ctr"/>
            <a:r>
              <a:rPr lang="pt-BR" sz="4400">
                <a:solidFill>
                  <a:srgbClr val="FF0000"/>
                </a:solidFill>
              </a:rPr>
              <a:t>Cartão de confirmação de processo - CCP</a:t>
            </a:r>
          </a:p>
          <a:p>
            <a:pPr algn="ctr"/>
            <a:endParaRPr lang="pt-BR" sz="4400">
              <a:solidFill>
                <a:srgbClr val="FF0000"/>
              </a:solidFill>
            </a:endParaRPr>
          </a:p>
          <a:p>
            <a:pPr algn="ctr"/>
            <a:r>
              <a:rPr lang="pt-BR" sz="4400">
                <a:solidFill>
                  <a:srgbClr val="FF0000"/>
                </a:solidFill>
              </a:rPr>
              <a:t>CVC</a:t>
            </a:r>
          </a:p>
          <a:p>
            <a:pPr algn="ctr"/>
            <a:endParaRPr lang="pt-BR" sz="4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291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23989" y="5201062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Manutenção do CVC </a:t>
            </a:r>
            <a:r>
              <a:rPr lang="pt-BR" sz="727" b="1" dirty="0">
                <a:solidFill>
                  <a:srgbClr val="FF0000"/>
                </a:solidFill>
                <a:latin typeface="Arial" panose="020B0604020202020204" pitchFamily="34" charset="0"/>
              </a:rPr>
              <a:t>Adulto</a:t>
            </a:r>
          </a:p>
        </p:txBody>
      </p:sp>
      <p:sp>
        <p:nvSpPr>
          <p:cNvPr id="3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2823581" y="1600712"/>
            <a:ext cx="3105587" cy="487872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dirty="0">
                <a:solidFill>
                  <a:schemeClr val="bg1"/>
                </a:solidFill>
              </a:rPr>
              <a:t>Conceito de mudança: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pt-BR" sz="1200" b="1" dirty="0">
                <a:solidFill>
                  <a:schemeClr val="bg1"/>
                </a:solidFill>
              </a:rPr>
              <a:t>Avaliar </a:t>
            </a:r>
            <a:r>
              <a:rPr lang="pt-BR" sz="1200" b="1" dirty="0">
                <a:solidFill>
                  <a:srgbClr val="FF0000"/>
                </a:solidFill>
              </a:rPr>
              <a:t>diariamente</a:t>
            </a:r>
            <a:r>
              <a:rPr lang="pt-BR" sz="1200" b="1" dirty="0">
                <a:solidFill>
                  <a:schemeClr val="bg1"/>
                </a:solidFill>
              </a:rPr>
              <a:t> a indicação de 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permanência do CVC​</a:t>
            </a:r>
          </a:p>
        </p:txBody>
      </p:sp>
      <p:sp>
        <p:nvSpPr>
          <p:cNvPr id="4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2867102" y="2246138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>
              <a:buFont typeface="+mj-lt"/>
              <a:buAutoNum type="arabicPeriod"/>
              <a:defRPr/>
            </a:pPr>
            <a:r>
              <a:rPr lang="pt-BR" sz="1050" dirty="0"/>
              <a:t>Está descrito alguma justificativa sobre a permanência do CVC discutido na vista Multi / Huddle / Checklist?</a:t>
            </a:r>
          </a:p>
        </p:txBody>
      </p:sp>
      <p:sp>
        <p:nvSpPr>
          <p:cNvPr id="5" name="Retângulo Arredondado 4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5566076" y="2227228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6" name="Retângulo Arredondado 5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5566076" y="2464354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7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5393493" y="2254137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8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5388898" y="2511591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2800177" y="1202470"/>
            <a:ext cx="3105587" cy="418756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cxnSp>
        <p:nvCxnSpPr>
          <p:cNvPr id="10" name="Conector reto 9"/>
          <p:cNvCxnSpPr/>
          <p:nvPr/>
        </p:nvCxnSpPr>
        <p:spPr>
          <a:xfrm>
            <a:off x="2831265" y="2808434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0" name="Estrela de 5 Pontas 19"/>
          <p:cNvSpPr/>
          <p:nvPr/>
        </p:nvSpPr>
        <p:spPr>
          <a:xfrm>
            <a:off x="5652630" y="1627469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2" name="Retângulo 21"/>
          <p:cNvSpPr/>
          <p:nvPr/>
        </p:nvSpPr>
        <p:spPr>
          <a:xfrm>
            <a:off x="8930185" y="1675602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indent="-228600" algn="ctr">
              <a:buFont typeface="+mj-lt"/>
              <a:buAutoNum type="arabicPeriod"/>
            </a:pPr>
            <a:r>
              <a:rPr lang="pt-BR" sz="1200" b="1">
                <a:solidFill>
                  <a:schemeClr val="bg1"/>
                </a:solidFill>
              </a:rPr>
              <a:t> </a:t>
            </a:r>
          </a:p>
        </p:txBody>
      </p:sp>
      <p:sp>
        <p:nvSpPr>
          <p:cNvPr id="24" name="Retângulo 23"/>
          <p:cNvSpPr/>
          <p:nvPr/>
        </p:nvSpPr>
        <p:spPr>
          <a:xfrm>
            <a:off x="5947262" y="5199459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Manutenção do CVC </a:t>
            </a:r>
            <a:r>
              <a:rPr lang="pt-BR" sz="727" b="1" dirty="0">
                <a:solidFill>
                  <a:srgbClr val="FF0000"/>
                </a:solidFill>
                <a:latin typeface="Arial" panose="020B0604020202020204" pitchFamily="34" charset="0"/>
              </a:rPr>
              <a:t>Adulto</a:t>
            </a:r>
          </a:p>
        </p:txBody>
      </p:sp>
      <p:sp>
        <p:nvSpPr>
          <p:cNvPr id="25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5954538" y="1599108"/>
            <a:ext cx="3105587" cy="487872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dirty="0">
                <a:solidFill>
                  <a:schemeClr val="bg1"/>
                </a:solidFill>
              </a:rPr>
              <a:t>Conceito de mudança: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pt-BR" sz="1200" b="1" dirty="0">
                <a:solidFill>
                  <a:schemeClr val="bg1"/>
                </a:solidFill>
              </a:rPr>
              <a:t>Avaliar </a:t>
            </a:r>
            <a:r>
              <a:rPr lang="pt-BR" sz="1200" b="1" dirty="0">
                <a:solidFill>
                  <a:srgbClr val="FF0000"/>
                </a:solidFill>
              </a:rPr>
              <a:t>diariamente </a:t>
            </a:r>
            <a:r>
              <a:rPr lang="pt-BR" sz="1200" b="1" dirty="0">
                <a:solidFill>
                  <a:schemeClr val="bg1"/>
                </a:solidFill>
              </a:rPr>
              <a:t>a indicação de 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permanência do CVC​</a:t>
            </a:r>
          </a:p>
        </p:txBody>
      </p:sp>
      <p:sp>
        <p:nvSpPr>
          <p:cNvPr id="26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5990375" y="2244534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>
              <a:buFont typeface="+mj-lt"/>
              <a:buAutoNum type="arabicPeriod"/>
              <a:defRPr/>
            </a:pPr>
            <a:r>
              <a:rPr lang="pt-BR" sz="1050" dirty="0"/>
              <a:t>Está descrito alguma justificativa sobre a permanência do CVC discutido na vista Multi / Huddle?</a:t>
            </a:r>
          </a:p>
        </p:txBody>
      </p:sp>
      <p:sp>
        <p:nvSpPr>
          <p:cNvPr id="27" name="Retângulo Arredondado 26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8689349" y="2225624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8" name="Retângulo Arredondado 27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8689349" y="2462751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9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516766" y="2252533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30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8512172" y="2509987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5947262" y="1200866"/>
            <a:ext cx="3105587" cy="418756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cxnSp>
        <p:nvCxnSpPr>
          <p:cNvPr id="32" name="Conector reto 31"/>
          <p:cNvCxnSpPr/>
          <p:nvPr/>
        </p:nvCxnSpPr>
        <p:spPr>
          <a:xfrm>
            <a:off x="5954538" y="2806829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3" name="Estrela de 5 Pontas 32"/>
          <p:cNvSpPr/>
          <p:nvPr/>
        </p:nvSpPr>
        <p:spPr>
          <a:xfrm>
            <a:off x="8775903" y="1625865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</p:spTree>
    <p:extLst>
      <p:ext uri="{BB962C8B-B14F-4D97-AF65-F5344CB8AC3E}">
        <p14:creationId xmlns:p14="http://schemas.microsoft.com/office/powerpoint/2010/main" val="3691469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tângulo 21"/>
          <p:cNvSpPr/>
          <p:nvPr/>
        </p:nvSpPr>
        <p:spPr>
          <a:xfrm>
            <a:off x="8930185" y="1675602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indent="-228600" algn="ctr">
              <a:buFont typeface="+mj-lt"/>
              <a:buAutoNum type="arabicPeriod"/>
            </a:pPr>
            <a:r>
              <a:rPr lang="pt-BR" sz="1200" b="1">
                <a:solidFill>
                  <a:schemeClr val="bg1"/>
                </a:solidFill>
              </a:rPr>
              <a:t> </a:t>
            </a:r>
          </a:p>
        </p:txBody>
      </p:sp>
      <p:grpSp>
        <p:nvGrpSpPr>
          <p:cNvPr id="12" name="Agrupar 11"/>
          <p:cNvGrpSpPr/>
          <p:nvPr/>
        </p:nvGrpSpPr>
        <p:grpSpPr>
          <a:xfrm rot="5400000">
            <a:off x="4202807" y="892051"/>
            <a:ext cx="4202815" cy="6250295"/>
            <a:chOff x="6795881" y="216794"/>
            <a:chExt cx="4202815" cy="6250295"/>
          </a:xfrm>
        </p:grpSpPr>
        <p:sp>
          <p:nvSpPr>
            <p:cNvPr id="35" name="Retângulo 34"/>
            <p:cNvSpPr/>
            <p:nvPr/>
          </p:nvSpPr>
          <p:spPr>
            <a:xfrm rot="16200000">
              <a:off x="9343791" y="4804011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>
                  <a:latin typeface="Arial" panose="020B0604020202020204" pitchFamily="34" charset="0"/>
                </a:rPr>
                <a:t>Pacote de Manutenção do CVC</a:t>
              </a:r>
            </a:p>
          </p:txBody>
        </p:sp>
        <p:sp>
          <p:nvSpPr>
            <p:cNvPr id="36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 rot="16200000">
              <a:off x="5917943" y="4622233"/>
              <a:ext cx="3105587" cy="553228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>
                  <a:solidFill>
                    <a:schemeClr val="bg1"/>
                  </a:solidFill>
                </a:rPr>
                <a:t>Conceito de mudança:</a:t>
              </a:r>
            </a:p>
            <a:p>
              <a:pPr marL="228600" indent="-228600" algn="ctr">
                <a:buFont typeface="+mj-lt"/>
                <a:buAutoNum type="arabicPeriod" startAt="2"/>
              </a:pPr>
              <a:r>
                <a:rPr lang="pt-BR" sz="1200" b="1">
                  <a:solidFill>
                    <a:schemeClr val="bg1"/>
                  </a:solidFill>
                </a:rPr>
                <a:t>Aderir a técnica asséptica no </a:t>
              </a:r>
            </a:p>
            <a:p>
              <a:pPr algn="ctr"/>
              <a:r>
                <a:rPr lang="pt-BR" sz="1200" b="1">
                  <a:solidFill>
                    <a:schemeClr val="bg1"/>
                  </a:solidFill>
                </a:rPr>
                <a:t>manuseio do cateter​ </a:t>
              </a:r>
            </a:p>
          </p:txBody>
        </p:sp>
        <p:sp>
          <p:nvSpPr>
            <p:cNvPr id="37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 rot="16200000">
              <a:off x="6780929" y="4899719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50"/>
                <a:t>Higienizou as mãos antes de tocar no cateter?</a:t>
              </a:r>
              <a:endParaRPr lang="pt-BR"/>
            </a:p>
          </p:txBody>
        </p:sp>
        <p:sp>
          <p:nvSpPr>
            <p:cNvPr id="38" name="Retângulo Arredondado 3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 rot="16200000">
              <a:off x="7765103" y="3464609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39" name="Retângulo Arredondado 3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 rot="16200000">
              <a:off x="8000575" y="3466263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0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 rot="16200000">
              <a:off x="7803107" y="3705157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41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 rot="16200000">
              <a:off x="8050241" y="3720071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42" name="Retângulo 41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 rot="16200000">
              <a:off x="7336869" y="2806799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3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 rot="16200000">
              <a:off x="7296548" y="4899719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2"/>
              </a:pPr>
              <a:r>
                <a:rPr lang="pt-BR" sz="1050"/>
                <a:t>Utilizou técnica estéril para abrir os materiais?</a:t>
              </a:r>
              <a:endParaRPr lang="pt-BR"/>
            </a:p>
          </p:txBody>
        </p:sp>
        <p:cxnSp>
          <p:nvCxnSpPr>
            <p:cNvPr id="44" name="Conector reto 43"/>
            <p:cNvCxnSpPr/>
            <p:nvPr/>
          </p:nvCxnSpPr>
          <p:spPr>
            <a:xfrm rot="16200000">
              <a:off x="6743290" y="490072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45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 rot="16200000">
              <a:off x="8001350" y="4753599"/>
              <a:ext cx="2562700" cy="86428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lvl="0" indent="-228600">
                <a:buFont typeface="+mj-lt"/>
                <a:buAutoNum type="arabicPeriod" startAt="3"/>
                <a:defRPr/>
              </a:pPr>
              <a:r>
                <a:rPr lang="pt-BR" sz="1050"/>
                <a:t>Realizou a limpeza  do CVC em movimentos circulares envolvendo a ponta do cateter por 10 segundos imediatamente antes de utilizar o cateter?</a:t>
              </a:r>
              <a:endParaRPr lang="pt-BR"/>
            </a:p>
          </p:txBody>
        </p:sp>
        <p:sp>
          <p:nvSpPr>
            <p:cNvPr id="46" name="Retângulo Arredondado 45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 rot="16200000">
              <a:off x="8298411" y="3464608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7" name="Retângulo Arredondado 46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 rot="16200000">
              <a:off x="8561179" y="3466263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8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 rot="16200000">
              <a:off x="8336415" y="3705157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49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 rot="16200000">
              <a:off x="8583549" y="3720071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50" name="Retângulo Arredondado 49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 rot="16200000">
              <a:off x="8861880" y="3467318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1" name="Retângulo Arredondado 50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 rot="16200000">
              <a:off x="9110507" y="3468973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2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 rot="16200000">
              <a:off x="8968124" y="3707867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53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 rot="16200000">
              <a:off x="9160173" y="3722781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54" name="Conector reto 53"/>
            <p:cNvCxnSpPr/>
            <p:nvPr/>
          </p:nvCxnSpPr>
          <p:spPr>
            <a:xfrm rot="16200000">
              <a:off x="7303162" y="4897090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5" name="Conector reto 54"/>
            <p:cNvCxnSpPr/>
            <p:nvPr/>
          </p:nvCxnSpPr>
          <p:spPr>
            <a:xfrm rot="16200000">
              <a:off x="8135559" y="4906106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56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 rot="16200000">
              <a:off x="8669445" y="4932653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lvl="0" indent="-228600">
                <a:buFont typeface="+mj-lt"/>
                <a:buAutoNum type="arabicPeriod" startAt="4"/>
                <a:defRPr/>
              </a:pPr>
              <a:r>
                <a:rPr lang="pt-BR" sz="1050"/>
                <a:t>Caso tenha que desconectar o equipo, protegeu a ponta do equipo com tampa estéril ?</a:t>
              </a:r>
              <a:endParaRPr lang="pt-BR"/>
            </a:p>
          </p:txBody>
        </p:sp>
        <p:sp>
          <p:nvSpPr>
            <p:cNvPr id="57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 rot="16200000">
              <a:off x="9193270" y="4950763"/>
              <a:ext cx="2592899" cy="40885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lvl="0" indent="-228600">
                <a:buFont typeface="+mj-lt"/>
                <a:buAutoNum type="arabicPeriod" startAt="5"/>
                <a:defRPr/>
              </a:pPr>
              <a:r>
                <a:rPr lang="pt-BR" sz="1050"/>
                <a:t>Colocou nova tampa vedante? </a:t>
              </a:r>
            </a:p>
            <a:p>
              <a:pPr lvl="0">
                <a:defRPr/>
              </a:pPr>
              <a:r>
                <a:rPr lang="pt-BR" sz="1050" b="1"/>
                <a:t>Não se aplica para o sistema fechado </a:t>
              </a:r>
              <a:r>
                <a:rPr lang="pt-BR" sz="1600" b="1">
                  <a:latin typeface="Yu Gothic Medium" panose="020B0500000000000000" pitchFamily="34" charset="-128"/>
                  <a:ea typeface="Yu Gothic Medium" panose="020B0500000000000000" pitchFamily="34" charset="-128"/>
                </a:rPr>
                <a:t>⃞</a:t>
              </a:r>
              <a:endParaRPr lang="pt-BR" b="1"/>
            </a:p>
          </p:txBody>
        </p:sp>
        <p:sp>
          <p:nvSpPr>
            <p:cNvPr id="58" name="Retângulo Arredondado 5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 rot="16200000">
              <a:off x="9671308" y="3470246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9" name="Retângulo Arredondado 5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 rot="16200000">
              <a:off x="9934076" y="3471901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60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 rot="16200000">
              <a:off x="9709312" y="3710795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61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 rot="16200000">
              <a:off x="9956446" y="3725709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62" name="Retângulo Arredondado 61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 rot="16200000">
              <a:off x="10234777" y="3472956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63" name="Retângulo Arredondado 62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 rot="16200000">
              <a:off x="10483404" y="3474611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64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 rot="16200000">
              <a:off x="10341021" y="3713505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65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 rot="16200000">
              <a:off x="10533070" y="3728419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66" name="Conector reto 65"/>
            <p:cNvCxnSpPr/>
            <p:nvPr/>
          </p:nvCxnSpPr>
          <p:spPr>
            <a:xfrm rot="16200000">
              <a:off x="8676059" y="4902728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67" name="Retângulo 66"/>
            <p:cNvSpPr/>
            <p:nvPr/>
          </p:nvSpPr>
          <p:spPr>
            <a:xfrm rot="16200000">
              <a:off x="9343791" y="1674752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>
                  <a:latin typeface="Arial" panose="020B0604020202020204" pitchFamily="34" charset="0"/>
                </a:rPr>
                <a:t>Pacote de Manutenção do CVC</a:t>
              </a:r>
            </a:p>
          </p:txBody>
        </p:sp>
        <p:sp>
          <p:nvSpPr>
            <p:cNvPr id="68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 rot="16200000">
              <a:off x="5917943" y="1492974"/>
              <a:ext cx="3105587" cy="553228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>
                  <a:solidFill>
                    <a:schemeClr val="bg1"/>
                  </a:solidFill>
                </a:rPr>
                <a:t>Conceito de mudança:</a:t>
              </a:r>
            </a:p>
            <a:p>
              <a:pPr marL="228600" indent="-228600" algn="ctr">
                <a:buFont typeface="+mj-lt"/>
                <a:buAutoNum type="arabicPeriod" startAt="2"/>
              </a:pPr>
              <a:r>
                <a:rPr lang="pt-BR" sz="1200" b="1">
                  <a:solidFill>
                    <a:schemeClr val="bg1"/>
                  </a:solidFill>
                </a:rPr>
                <a:t>Aderir a técnica asséptica no </a:t>
              </a:r>
            </a:p>
            <a:p>
              <a:pPr algn="ctr"/>
              <a:r>
                <a:rPr lang="pt-BR" sz="1200" b="1">
                  <a:solidFill>
                    <a:schemeClr val="bg1"/>
                  </a:solidFill>
                </a:rPr>
                <a:t>manuseio do cateter​ </a:t>
              </a:r>
            </a:p>
          </p:txBody>
        </p:sp>
        <p:sp>
          <p:nvSpPr>
            <p:cNvPr id="69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 rot="16200000">
              <a:off x="6780929" y="1770460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50"/>
                <a:t>Higienizou as mãos antes de tocar no cateter?</a:t>
              </a:r>
              <a:endParaRPr lang="pt-BR"/>
            </a:p>
          </p:txBody>
        </p:sp>
        <p:sp>
          <p:nvSpPr>
            <p:cNvPr id="70" name="Retângulo Arredondado 69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 rot="16200000">
              <a:off x="7765103" y="335350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1" name="Retângulo Arredondado 70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 rot="16200000">
              <a:off x="8000575" y="337005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2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 rot="16200000">
              <a:off x="7803107" y="575898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73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 rot="16200000">
              <a:off x="8050241" y="590812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74" name="Retângulo 73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 rot="16200000">
              <a:off x="7336869" y="-316918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5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 rot="16200000">
              <a:off x="7296548" y="1770460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2"/>
              </a:pPr>
              <a:r>
                <a:rPr lang="pt-BR" sz="1050"/>
                <a:t>Utilizou técnica estéril para abrir os materiais?</a:t>
              </a:r>
              <a:endParaRPr lang="pt-BR"/>
            </a:p>
          </p:txBody>
        </p:sp>
        <p:cxnSp>
          <p:nvCxnSpPr>
            <p:cNvPr id="76" name="Conector reto 75"/>
            <p:cNvCxnSpPr/>
            <p:nvPr/>
          </p:nvCxnSpPr>
          <p:spPr>
            <a:xfrm rot="16200000">
              <a:off x="6743290" y="1771468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77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 rot="16200000">
              <a:off x="8001350" y="1624340"/>
              <a:ext cx="2562700" cy="86428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lvl="0" indent="-228600">
                <a:buFont typeface="+mj-lt"/>
                <a:buAutoNum type="arabicPeriod" startAt="3"/>
                <a:defRPr/>
              </a:pPr>
              <a:r>
                <a:rPr lang="pt-BR" sz="1050"/>
                <a:t>Realizou a limpeza  do CVC em movimentos circulares envolvendo a ponta do cateter por 10 segundos imediatamente antes de utilizar o cateter?</a:t>
              </a:r>
              <a:endParaRPr lang="pt-BR"/>
            </a:p>
          </p:txBody>
        </p:sp>
        <p:sp>
          <p:nvSpPr>
            <p:cNvPr id="78" name="Retângulo Arredondado 7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 rot="16200000">
              <a:off x="8298411" y="335350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9" name="Retângulo Arredondado 7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 rot="16200000">
              <a:off x="8561179" y="337005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0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 rot="16200000">
              <a:off x="8336415" y="575898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81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 rot="16200000">
              <a:off x="8583549" y="590812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82" name="Retângulo Arredondado 81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 rot="16200000">
              <a:off x="8861880" y="338060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3" name="Retângulo Arredondado 82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 rot="16200000">
              <a:off x="9110507" y="339715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4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 rot="16200000">
              <a:off x="8968124" y="578608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85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 rot="16200000">
              <a:off x="9160173" y="593522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86" name="Conector reto 85"/>
            <p:cNvCxnSpPr/>
            <p:nvPr/>
          </p:nvCxnSpPr>
          <p:spPr>
            <a:xfrm rot="16200000">
              <a:off x="7303162" y="1767831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7" name="Conector reto 86"/>
            <p:cNvCxnSpPr/>
            <p:nvPr/>
          </p:nvCxnSpPr>
          <p:spPr>
            <a:xfrm rot="16200000">
              <a:off x="8135559" y="177684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88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 rot="16200000">
              <a:off x="8669445" y="1803394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lvl="0" indent="-228600">
                <a:buFont typeface="+mj-lt"/>
                <a:buAutoNum type="arabicPeriod" startAt="4"/>
                <a:defRPr/>
              </a:pPr>
              <a:r>
                <a:rPr lang="pt-BR" sz="1050"/>
                <a:t>Caso tenha que desconectar o equipo, protegeu a ponta do equipo com tampa estéril ?</a:t>
              </a:r>
              <a:endParaRPr lang="pt-BR"/>
            </a:p>
          </p:txBody>
        </p:sp>
        <p:sp>
          <p:nvSpPr>
            <p:cNvPr id="89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 rot="16200000">
              <a:off x="9193270" y="1821504"/>
              <a:ext cx="2592899" cy="40885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lvl="0" indent="-228600">
                <a:buFont typeface="+mj-lt"/>
                <a:buAutoNum type="arabicPeriod" startAt="5"/>
                <a:defRPr/>
              </a:pPr>
              <a:r>
                <a:rPr lang="pt-BR" sz="1050"/>
                <a:t>Colocou nova tampa vedante? </a:t>
              </a:r>
            </a:p>
            <a:p>
              <a:pPr lvl="0">
                <a:defRPr/>
              </a:pPr>
              <a:r>
                <a:rPr lang="pt-BR" sz="1050" b="1"/>
                <a:t>Não se aplica para o sistema fechado </a:t>
              </a:r>
              <a:r>
                <a:rPr lang="pt-BR" sz="1600" b="1">
                  <a:latin typeface="Yu Gothic Medium" panose="020B0500000000000000" pitchFamily="34" charset="-128"/>
                  <a:ea typeface="Yu Gothic Medium" panose="020B0500000000000000" pitchFamily="34" charset="-128"/>
                </a:rPr>
                <a:t>⃞</a:t>
              </a:r>
              <a:endParaRPr lang="pt-BR" b="1"/>
            </a:p>
          </p:txBody>
        </p:sp>
        <p:sp>
          <p:nvSpPr>
            <p:cNvPr id="90" name="Retângulo Arredondado 89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 rot="16200000">
              <a:off x="9671308" y="340988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1" name="Retângulo Arredondado 90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 rot="16200000">
              <a:off x="9934076" y="342643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2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 rot="16200000">
              <a:off x="9709312" y="581536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93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 rot="16200000">
              <a:off x="9956446" y="596450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94" name="Retângulo Arredondado 93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 rot="16200000">
              <a:off x="10234777" y="343698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5" name="Retângulo Arredondado 9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 rot="16200000">
              <a:off x="10483404" y="345352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6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 rot="16200000">
              <a:off x="10341021" y="584246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97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 rot="16200000">
              <a:off x="10533070" y="599160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98" name="Conector reto 97"/>
            <p:cNvCxnSpPr/>
            <p:nvPr/>
          </p:nvCxnSpPr>
          <p:spPr>
            <a:xfrm rot="16200000">
              <a:off x="8676059" y="1773469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</p:spTree>
    <p:extLst>
      <p:ext uri="{BB962C8B-B14F-4D97-AF65-F5344CB8AC3E}">
        <p14:creationId xmlns:p14="http://schemas.microsoft.com/office/powerpoint/2010/main" val="732287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r 1"/>
          <p:cNvGrpSpPr/>
          <p:nvPr/>
        </p:nvGrpSpPr>
        <p:grpSpPr>
          <a:xfrm>
            <a:off x="2904082" y="1447885"/>
            <a:ext cx="6255580" cy="4207005"/>
            <a:chOff x="2553979" y="1689185"/>
            <a:chExt cx="6255580" cy="4207005"/>
          </a:xfrm>
        </p:grpSpPr>
        <p:sp>
          <p:nvSpPr>
            <p:cNvPr id="4" name="CaixaDeTexto 22">
              <a:extLst>
                <a:ext uri="{FF2B5EF4-FFF2-40B4-BE49-F238E27FC236}">
                  <a16:creationId xmlns:a16="http://schemas.microsoft.com/office/drawing/2014/main" id="{1848880C-F601-4D04-9CAF-EC3F55EF3ED7}"/>
                </a:ext>
              </a:extLst>
            </p:cNvPr>
            <p:cNvSpPr txBox="1"/>
            <p:nvPr/>
          </p:nvSpPr>
          <p:spPr>
            <a:xfrm>
              <a:off x="2597093" y="3428049"/>
              <a:ext cx="2521796" cy="80010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defPPr>
                <a:defRPr lang="pt-BR"/>
              </a:defPPr>
              <a:lvl1pPr marL="228600" lvl="0" indent="-228600" defTabSz="914385" fontAlgn="b">
                <a:buFont typeface="+mj-lt"/>
                <a:buAutoNum type="arabicPeriod"/>
                <a:defRPr sz="1050"/>
              </a:lvl1pPr>
              <a:lvl2pPr indent="0">
                <a:defRPr sz="1100"/>
              </a:lvl2pPr>
              <a:lvl3pPr indent="0">
                <a:defRPr sz="1100"/>
              </a:lvl3pPr>
              <a:lvl4pPr indent="0">
                <a:defRPr sz="1100"/>
              </a:lvl4pPr>
              <a:lvl5pPr indent="0">
                <a:defRPr sz="1100"/>
              </a:lvl5pPr>
              <a:lvl6pPr indent="0">
                <a:defRPr sz="1100"/>
              </a:lvl6pPr>
              <a:lvl7pPr indent="0">
                <a:defRPr sz="1100"/>
              </a:lvl7pPr>
              <a:lvl8pPr indent="0">
                <a:defRPr sz="1100"/>
              </a:lvl8pPr>
              <a:lvl9pPr indent="0">
                <a:defRPr sz="1100"/>
              </a:lvl9pPr>
            </a:lstStyle>
            <a:p>
              <a:pPr>
                <a:buFont typeface="+mj-lt"/>
                <a:buAutoNum type="arabicPeriod" startAt="2"/>
              </a:pPr>
              <a:r>
                <a:rPr lang="pt-BR" dirty="0"/>
                <a:t>Datou o sistema de forma visível?</a:t>
              </a:r>
            </a:p>
            <a:p>
              <a:pPr>
                <a:buFont typeface="+mj-lt"/>
                <a:buAutoNum type="arabicPeriod" startAt="2"/>
              </a:pPr>
              <a:endParaRPr lang="pt-BR" dirty="0"/>
            </a:p>
          </p:txBody>
        </p:sp>
        <p:sp>
          <p:nvSpPr>
            <p:cNvPr id="5" name="Retângulo 4"/>
            <p:cNvSpPr/>
            <p:nvPr/>
          </p:nvSpPr>
          <p:spPr>
            <a:xfrm>
              <a:off x="2553979" y="5691967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Manutenção do CVC </a:t>
              </a:r>
              <a:r>
                <a:rPr lang="pt-BR" sz="727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Adulto </a:t>
              </a:r>
            </a:p>
          </p:txBody>
        </p:sp>
        <p:sp>
          <p:nvSpPr>
            <p:cNvPr id="6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2561255" y="2091616"/>
              <a:ext cx="3105587" cy="774754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 dirty="0">
                  <a:solidFill>
                    <a:schemeClr val="bg1"/>
                  </a:solidFill>
                </a:rPr>
                <a:t>Conceito de mudança:</a:t>
              </a:r>
            </a:p>
            <a:p>
              <a:pPr algn="ctr"/>
              <a:r>
                <a:rPr lang="pt-BR" sz="1200" b="1" dirty="0">
                  <a:solidFill>
                    <a:schemeClr val="bg1"/>
                  </a:solidFill>
                </a:rPr>
                <a:t>3.  Realizar a manutenção do sistema de infusão </a:t>
              </a:r>
              <a:r>
                <a:rPr lang="pt-BR" sz="1200" b="1" dirty="0">
                  <a:solidFill>
                    <a:srgbClr val="FF0000"/>
                  </a:solidFill>
                </a:rPr>
                <a:t>(equipos e conectores) </a:t>
              </a:r>
            </a:p>
          </p:txBody>
        </p:sp>
        <p:sp>
          <p:nvSpPr>
            <p:cNvPr id="8" name="Retângulo Arredondado 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296066" y="2915884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" name="Retângulo Arredondado 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296066" y="3162536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23484" y="2942794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11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18889" y="3190722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2553979" y="1693375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13" name="Conector reto 12"/>
            <p:cNvCxnSpPr/>
            <p:nvPr/>
          </p:nvCxnSpPr>
          <p:spPr>
            <a:xfrm>
              <a:off x="2561255" y="3449465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3" name="Estrela de 5 Pontas 22"/>
            <p:cNvSpPr/>
            <p:nvPr/>
          </p:nvSpPr>
          <p:spPr>
            <a:xfrm>
              <a:off x="5382621" y="2118374"/>
              <a:ext cx="180460" cy="158184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5" name="Retângulo Arredondado 24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281514" y="3522191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6" name="Retângulo Arredondado 25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281514" y="3806943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7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08932" y="3568151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28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04337" y="3806554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cxnSp>
          <p:nvCxnSpPr>
            <p:cNvPr id="29" name="Conector reto 28"/>
            <p:cNvCxnSpPr/>
            <p:nvPr/>
          </p:nvCxnSpPr>
          <p:spPr>
            <a:xfrm>
              <a:off x="2560351" y="410339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30" name="CaixaDeTexto 22">
              <a:extLst>
                <a:ext uri="{FF2B5EF4-FFF2-40B4-BE49-F238E27FC236}">
                  <a16:creationId xmlns:a16="http://schemas.microsoft.com/office/drawing/2014/main" id="{1848880C-F601-4D04-9CAF-EC3F55EF3ED7}"/>
                </a:ext>
              </a:extLst>
            </p:cNvPr>
            <p:cNvSpPr txBox="1"/>
            <p:nvPr/>
          </p:nvSpPr>
          <p:spPr>
            <a:xfrm>
              <a:off x="5701776" y="3434193"/>
              <a:ext cx="2521796" cy="80010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defPPr>
                <a:defRPr lang="pt-BR"/>
              </a:defPPr>
              <a:lvl1pPr marL="228600" lvl="0" indent="-228600" defTabSz="914385" fontAlgn="b">
                <a:buFont typeface="+mj-lt"/>
                <a:buAutoNum type="arabicPeriod"/>
                <a:defRPr sz="1050"/>
              </a:lvl1pPr>
              <a:lvl2pPr indent="0">
                <a:defRPr sz="1100"/>
              </a:lvl2pPr>
              <a:lvl3pPr indent="0">
                <a:defRPr sz="1100"/>
              </a:lvl3pPr>
              <a:lvl4pPr indent="0">
                <a:defRPr sz="1100"/>
              </a:lvl4pPr>
              <a:lvl5pPr indent="0">
                <a:defRPr sz="1100"/>
              </a:lvl5pPr>
              <a:lvl6pPr indent="0">
                <a:defRPr sz="1100"/>
              </a:lvl6pPr>
              <a:lvl7pPr indent="0">
                <a:defRPr sz="1100"/>
              </a:lvl7pPr>
              <a:lvl8pPr indent="0">
                <a:defRPr sz="1100"/>
              </a:lvl8pPr>
              <a:lvl9pPr indent="0">
                <a:defRPr sz="1100"/>
              </a:lvl9pPr>
            </a:lstStyle>
            <a:p>
              <a:pPr>
                <a:buFont typeface="+mj-lt"/>
                <a:buAutoNum type="arabicPeriod" startAt="2"/>
              </a:pPr>
              <a:r>
                <a:rPr lang="pt-BR" dirty="0"/>
                <a:t>Datou o sistema de forma visível?</a:t>
              </a:r>
            </a:p>
            <a:p>
              <a:pPr>
                <a:buFont typeface="+mj-lt"/>
                <a:buAutoNum type="arabicPeriod" startAt="2"/>
              </a:pPr>
              <a:endParaRPr lang="pt-BR" dirty="0"/>
            </a:p>
          </p:txBody>
        </p:sp>
        <p:sp>
          <p:nvSpPr>
            <p:cNvPr id="31" name="Retângulo 30"/>
            <p:cNvSpPr/>
            <p:nvPr/>
          </p:nvSpPr>
          <p:spPr>
            <a:xfrm>
              <a:off x="5696696" y="5687777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Manutenção do CVC </a:t>
              </a:r>
              <a:r>
                <a:rPr lang="pt-BR" sz="727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Adulto</a:t>
              </a:r>
            </a:p>
          </p:txBody>
        </p:sp>
        <p:sp>
          <p:nvSpPr>
            <p:cNvPr id="32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5703972" y="2087426"/>
              <a:ext cx="3105587" cy="774754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 dirty="0">
                  <a:solidFill>
                    <a:schemeClr val="bg1"/>
                  </a:solidFill>
                </a:rPr>
                <a:t>Conceito de mudança:</a:t>
              </a:r>
            </a:p>
            <a:p>
              <a:pPr algn="ctr"/>
              <a:r>
                <a:rPr lang="pt-BR" sz="1200" b="1" dirty="0">
                  <a:solidFill>
                    <a:schemeClr val="bg1"/>
                  </a:solidFill>
                </a:rPr>
                <a:t>3.  Realizar a manutenção do sistema de infusão </a:t>
              </a:r>
              <a:r>
                <a:rPr lang="pt-BR" sz="1200" b="1" dirty="0">
                  <a:solidFill>
                    <a:srgbClr val="FF0000"/>
                  </a:solidFill>
                </a:rPr>
                <a:t>(equipos e conectores) </a:t>
              </a:r>
            </a:p>
          </p:txBody>
        </p:sp>
        <p:sp>
          <p:nvSpPr>
            <p:cNvPr id="34" name="Retângulo Arredondado 33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438783" y="2892644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35" name="Retângulo Arredondado 3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38783" y="3139296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36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256676" y="2910029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37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42556" y="3157957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38" name="Retângulo 37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696696" y="1689185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39" name="Conector reto 38"/>
            <p:cNvCxnSpPr/>
            <p:nvPr/>
          </p:nvCxnSpPr>
          <p:spPr>
            <a:xfrm>
              <a:off x="5703972" y="3445275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40" name="Estrela de 5 Pontas 39"/>
            <p:cNvSpPr/>
            <p:nvPr/>
          </p:nvSpPr>
          <p:spPr>
            <a:xfrm>
              <a:off x="8525338" y="2114184"/>
              <a:ext cx="180460" cy="158184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1" name="Retângulo Arredondado 40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424231" y="3518001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2" name="Retângulo Arredondado 41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24231" y="3802753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3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251649" y="3544911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44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47054" y="3802364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45" name="Conector reto 44"/>
            <p:cNvCxnSpPr/>
            <p:nvPr/>
          </p:nvCxnSpPr>
          <p:spPr>
            <a:xfrm>
              <a:off x="5703068" y="409920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Retângulo Arredondado 25">
            <a:extLst>
              <a:ext uri="{FF2B5EF4-FFF2-40B4-BE49-F238E27FC236}">
                <a16:creationId xmlns:a16="http://schemas.microsoft.com/office/drawing/2014/main" id="{12EA04A3-1094-90C3-395A-0C7E0B3C97A2}"/>
              </a:ext>
            </a:extLst>
          </p:cNvPr>
          <p:cNvSpPr/>
          <p:nvPr/>
        </p:nvSpPr>
        <p:spPr>
          <a:xfrm>
            <a:off x="5631617" y="4233975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5" name="Retângulo Arredondado 25">
            <a:extLst>
              <a:ext uri="{FF2B5EF4-FFF2-40B4-BE49-F238E27FC236}">
                <a16:creationId xmlns:a16="http://schemas.microsoft.com/office/drawing/2014/main" id="{3FD8B904-9CA7-7B9F-5A52-1981AD4F8F2E}"/>
              </a:ext>
            </a:extLst>
          </p:cNvPr>
          <p:cNvSpPr/>
          <p:nvPr/>
        </p:nvSpPr>
        <p:spPr>
          <a:xfrm>
            <a:off x="5631616" y="3956615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7" name="CaixaDeTexto 11">
            <a:extLst>
              <a:ext uri="{FF2B5EF4-FFF2-40B4-BE49-F238E27FC236}">
                <a16:creationId xmlns:a16="http://schemas.microsoft.com/office/drawing/2014/main" id="{FF4D467D-4E39-E9B0-0C0A-1807A615DFFA}"/>
              </a:ext>
            </a:extLst>
          </p:cNvPr>
          <p:cNvSpPr txBox="1"/>
          <p:nvPr/>
        </p:nvSpPr>
        <p:spPr>
          <a:xfrm>
            <a:off x="5434247" y="4246175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18" name="CaixaDeTexto 10">
            <a:extLst>
              <a:ext uri="{FF2B5EF4-FFF2-40B4-BE49-F238E27FC236}">
                <a16:creationId xmlns:a16="http://schemas.microsoft.com/office/drawing/2014/main" id="{9B9F770F-325D-7BB2-CE4D-E41AAF57F5A4}"/>
              </a:ext>
            </a:extLst>
          </p:cNvPr>
          <p:cNvSpPr txBox="1"/>
          <p:nvPr/>
        </p:nvSpPr>
        <p:spPr>
          <a:xfrm>
            <a:off x="5437972" y="3994273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20" name="Retângulo Arredondado 25">
            <a:extLst>
              <a:ext uri="{FF2B5EF4-FFF2-40B4-BE49-F238E27FC236}">
                <a16:creationId xmlns:a16="http://schemas.microsoft.com/office/drawing/2014/main" id="{EFD54BE1-0BC0-5376-42E0-B2E678C544D5}"/>
              </a:ext>
            </a:extLst>
          </p:cNvPr>
          <p:cNvSpPr/>
          <p:nvPr/>
        </p:nvSpPr>
        <p:spPr>
          <a:xfrm>
            <a:off x="8772971" y="4003155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1" name="Retângulo Arredondado 25">
            <a:extLst>
              <a:ext uri="{FF2B5EF4-FFF2-40B4-BE49-F238E27FC236}">
                <a16:creationId xmlns:a16="http://schemas.microsoft.com/office/drawing/2014/main" id="{E830E3BA-9F4A-7DEC-B7D5-62F436339513}"/>
              </a:ext>
            </a:extLst>
          </p:cNvPr>
          <p:cNvSpPr/>
          <p:nvPr/>
        </p:nvSpPr>
        <p:spPr>
          <a:xfrm>
            <a:off x="8782496" y="4271726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2" name="CaixaDeTexto 10">
            <a:extLst>
              <a:ext uri="{FF2B5EF4-FFF2-40B4-BE49-F238E27FC236}">
                <a16:creationId xmlns:a16="http://schemas.microsoft.com/office/drawing/2014/main" id="{CDA34180-4EDF-8184-33F5-1A7DE772FF43}"/>
              </a:ext>
            </a:extLst>
          </p:cNvPr>
          <p:cNvSpPr txBox="1"/>
          <p:nvPr/>
        </p:nvSpPr>
        <p:spPr>
          <a:xfrm>
            <a:off x="8558893" y="4032426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24" name="CaixaDeTexto 11">
            <a:extLst>
              <a:ext uri="{FF2B5EF4-FFF2-40B4-BE49-F238E27FC236}">
                <a16:creationId xmlns:a16="http://schemas.microsoft.com/office/drawing/2014/main" id="{912A7D64-A6C3-5BD9-7D90-5C20C619C633}"/>
              </a:ext>
            </a:extLst>
          </p:cNvPr>
          <p:cNvSpPr txBox="1"/>
          <p:nvPr/>
        </p:nvSpPr>
        <p:spPr>
          <a:xfrm>
            <a:off x="8560402" y="4322001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46" name="CaixaDeTexto 9">
            <a:extLst>
              <a:ext uri="{FF2B5EF4-FFF2-40B4-BE49-F238E27FC236}">
                <a16:creationId xmlns:a16="http://schemas.microsoft.com/office/drawing/2014/main" id="{70EC0CD5-5134-5280-084C-2F853C47592B}"/>
              </a:ext>
            </a:extLst>
          </p:cNvPr>
          <p:cNvSpPr txBox="1"/>
          <p:nvPr/>
        </p:nvSpPr>
        <p:spPr>
          <a:xfrm>
            <a:off x="2934595" y="3937567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defPPr>
              <a:defRPr lang="pt-BR"/>
            </a:defPPr>
            <a:lvl1pPr marL="228600" lvl="0" indent="-228600" defTabSz="914385" fontAlgn="b">
              <a:buFont typeface="+mj-lt"/>
              <a:buAutoNum type="arabicPeriod"/>
              <a:defRPr sz="1050"/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pPr>
              <a:buFont typeface="+mj-lt"/>
              <a:buAutoNum type="arabicPeriod" startAt="3"/>
            </a:pPr>
            <a:r>
              <a:rPr lang="pt-BR" dirty="0"/>
              <a:t>Realizou a troca do sistema no prazo preconizado?</a:t>
            </a:r>
          </a:p>
        </p:txBody>
      </p:sp>
      <p:sp>
        <p:nvSpPr>
          <p:cNvPr id="47" name="CaixaDeTexto 22">
            <a:extLst>
              <a:ext uri="{FF2B5EF4-FFF2-40B4-BE49-F238E27FC236}">
                <a16:creationId xmlns:a16="http://schemas.microsoft.com/office/drawing/2014/main" id="{E0803613-0EEB-293F-43E9-7382A4B4B7F2}"/>
              </a:ext>
            </a:extLst>
          </p:cNvPr>
          <p:cNvSpPr txBox="1"/>
          <p:nvPr/>
        </p:nvSpPr>
        <p:spPr>
          <a:xfrm>
            <a:off x="2914107" y="2549503"/>
            <a:ext cx="2643474" cy="80010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defPPr>
              <a:defRPr lang="pt-BR"/>
            </a:defPPr>
            <a:lvl1pPr marL="228600" lvl="0" indent="-228600" defTabSz="914385" fontAlgn="b">
              <a:buFont typeface="+mj-lt"/>
              <a:buAutoNum type="arabicPeriod"/>
              <a:defRPr sz="1050"/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r>
              <a:rPr lang="pt-BR" dirty="0">
                <a:solidFill>
                  <a:srgbClr val="FF0000"/>
                </a:solidFill>
              </a:rPr>
              <a:t>Os Equipos e/ou  conectores estão livres de sujidade ou presença de sangue?</a:t>
            </a:r>
          </a:p>
          <a:p>
            <a:pPr>
              <a:buFont typeface="+mj-lt"/>
              <a:buAutoNum type="arabicPeriod" startAt="3"/>
            </a:pPr>
            <a:endParaRPr lang="pt-BR" dirty="0"/>
          </a:p>
        </p:txBody>
      </p:sp>
      <p:sp>
        <p:nvSpPr>
          <p:cNvPr id="48" name="CaixaDeTexto 22">
            <a:extLst>
              <a:ext uri="{FF2B5EF4-FFF2-40B4-BE49-F238E27FC236}">
                <a16:creationId xmlns:a16="http://schemas.microsoft.com/office/drawing/2014/main" id="{B40553CC-B5DB-09F8-4960-D90E3F583336}"/>
              </a:ext>
            </a:extLst>
          </p:cNvPr>
          <p:cNvSpPr txBox="1"/>
          <p:nvPr/>
        </p:nvSpPr>
        <p:spPr>
          <a:xfrm>
            <a:off x="6060059" y="2549369"/>
            <a:ext cx="2643474" cy="80010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defPPr>
              <a:defRPr lang="pt-BR"/>
            </a:defPPr>
            <a:lvl1pPr marL="228600" lvl="0" indent="-228600" defTabSz="914385" fontAlgn="b">
              <a:buFont typeface="+mj-lt"/>
              <a:buAutoNum type="arabicPeriod"/>
              <a:defRPr sz="1050"/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r>
              <a:rPr lang="pt-BR" dirty="0">
                <a:solidFill>
                  <a:srgbClr val="FF0000"/>
                </a:solidFill>
              </a:rPr>
              <a:t>Os Equipos e/ou  conectores estão livres de sujidade ou presença de sangue?</a:t>
            </a:r>
          </a:p>
          <a:p>
            <a:pPr>
              <a:buFont typeface="+mj-lt"/>
              <a:buAutoNum type="arabicPeriod" startAt="3"/>
            </a:pPr>
            <a:endParaRPr lang="pt-BR" dirty="0"/>
          </a:p>
        </p:txBody>
      </p:sp>
      <p:sp>
        <p:nvSpPr>
          <p:cNvPr id="49" name="CaixaDeTexto 9">
            <a:extLst>
              <a:ext uri="{FF2B5EF4-FFF2-40B4-BE49-F238E27FC236}">
                <a16:creationId xmlns:a16="http://schemas.microsoft.com/office/drawing/2014/main" id="{07638256-2C12-D12B-0A11-397C4EA59438}"/>
              </a:ext>
            </a:extLst>
          </p:cNvPr>
          <p:cNvSpPr txBox="1"/>
          <p:nvPr/>
        </p:nvSpPr>
        <p:spPr>
          <a:xfrm>
            <a:off x="6027771" y="3923079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defPPr>
              <a:defRPr lang="pt-BR"/>
            </a:defPPr>
            <a:lvl1pPr marL="228600" lvl="0" indent="-228600" defTabSz="914385" fontAlgn="b">
              <a:buFont typeface="+mj-lt"/>
              <a:buAutoNum type="arabicPeriod"/>
              <a:defRPr sz="1050"/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pPr>
              <a:buFont typeface="+mj-lt"/>
              <a:buAutoNum type="arabicPeriod" startAt="3"/>
            </a:pPr>
            <a:r>
              <a:rPr lang="pt-BR" dirty="0"/>
              <a:t>Realizou a troca do sistema no prazo preconizado?</a:t>
            </a:r>
          </a:p>
        </p:txBody>
      </p:sp>
    </p:spTree>
    <p:extLst>
      <p:ext uri="{BB962C8B-B14F-4D97-AF65-F5344CB8AC3E}">
        <p14:creationId xmlns:p14="http://schemas.microsoft.com/office/powerpoint/2010/main" val="1616651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Agrupar 51"/>
          <p:cNvGrpSpPr/>
          <p:nvPr/>
        </p:nvGrpSpPr>
        <p:grpSpPr>
          <a:xfrm>
            <a:off x="2636958" y="1970269"/>
            <a:ext cx="6240613" cy="4202815"/>
            <a:chOff x="2392908" y="1824898"/>
            <a:chExt cx="6240613" cy="4202815"/>
          </a:xfrm>
        </p:grpSpPr>
        <p:sp>
          <p:nvSpPr>
            <p:cNvPr id="53" name="Retângulo 52"/>
            <p:cNvSpPr/>
            <p:nvPr/>
          </p:nvSpPr>
          <p:spPr>
            <a:xfrm>
              <a:off x="2392908" y="5823490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>
                  <a:latin typeface="Arial" panose="020B0604020202020204" pitchFamily="34" charset="0"/>
                </a:rPr>
                <a:t>Pacote de Manutenção do CVC</a:t>
              </a:r>
            </a:p>
          </p:txBody>
        </p:sp>
        <p:sp>
          <p:nvSpPr>
            <p:cNvPr id="54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2400184" y="2223139"/>
              <a:ext cx="3105587" cy="55786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200">
                  <a:solidFill>
                    <a:schemeClr val="bg1"/>
                  </a:solidFill>
                </a:rPr>
                <a:t>Conceito de mudança:</a:t>
              </a:r>
            </a:p>
            <a:p>
              <a:pPr algn="ctr"/>
              <a:r>
                <a:rPr lang="pt-BR" sz="1200" b="1">
                  <a:solidFill>
                    <a:schemeClr val="bg1"/>
                  </a:solidFill>
                </a:rPr>
                <a:t>4. Avaliar as condições do curativo </a:t>
              </a:r>
              <a:endParaRPr lang="pt-BR" sz="1200" b="1">
                <a:solidFill>
                  <a:schemeClr val="bg1"/>
                </a:solidFill>
                <a:cs typeface="Calibri"/>
              </a:endParaRPr>
            </a:p>
          </p:txBody>
        </p:sp>
        <p:sp>
          <p:nvSpPr>
            <p:cNvPr id="55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436021" y="2837652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50" dirty="0"/>
                <a:t> Curativo está totalmente aderido à pele e a inserção protegida pelo curativo?</a:t>
              </a:r>
            </a:p>
          </p:txBody>
        </p:sp>
        <p:sp>
          <p:nvSpPr>
            <p:cNvPr id="56" name="Retângulo Arredondado 55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134995" y="2796708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7" name="Retângulo Arredondado 56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134995" y="3033835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8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4962413" y="2823618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59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4957818" y="3081071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60" name="Retângulo 59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2392908" y="1824898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62" name="Conector reto 61"/>
            <p:cNvCxnSpPr/>
            <p:nvPr/>
          </p:nvCxnSpPr>
          <p:spPr>
            <a:xfrm>
              <a:off x="2400184" y="3322829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63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426251" y="3327274"/>
              <a:ext cx="2562700" cy="54385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2"/>
              </a:pPr>
              <a:r>
                <a:rPr lang="pt-BR" sz="1050" dirty="0"/>
                <a:t>Curativo sem sujidade, umidade ou presença de sangue?</a:t>
              </a:r>
            </a:p>
          </p:txBody>
        </p:sp>
        <p:sp>
          <p:nvSpPr>
            <p:cNvPr id="64" name="Retângulo Arredondado 63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134995" y="3407135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65" name="Retângulo Arredondado 6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134995" y="3728148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66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4962413" y="3434045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67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4957818" y="3691498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68" name="Retângulo Arredondado 6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132285" y="4120073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69" name="Retângulo Arredondado 6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132285" y="4384496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0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4959703" y="4215223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71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4955108" y="4431732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72" name="Conector reto 71"/>
            <p:cNvCxnSpPr/>
            <p:nvPr/>
          </p:nvCxnSpPr>
          <p:spPr>
            <a:xfrm>
              <a:off x="2392908" y="4026586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73" name="Conector reto 72"/>
            <p:cNvCxnSpPr/>
            <p:nvPr/>
          </p:nvCxnSpPr>
          <p:spPr>
            <a:xfrm>
              <a:off x="2394805" y="4695364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74" name="Estrela de 5 Pontas 73"/>
            <p:cNvSpPr/>
            <p:nvPr/>
          </p:nvSpPr>
          <p:spPr>
            <a:xfrm>
              <a:off x="5221550" y="2249897"/>
              <a:ext cx="180460" cy="158184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5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399874" y="4009288"/>
              <a:ext cx="2562700" cy="54385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3"/>
              </a:pPr>
              <a:r>
                <a:rPr lang="pt-BR" sz="1050" dirty="0"/>
                <a:t>Curativo com data de troca na validade?</a:t>
              </a:r>
            </a:p>
          </p:txBody>
        </p:sp>
        <p:sp>
          <p:nvSpPr>
            <p:cNvPr id="76" name="Retângulo Arredondado 75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137354" y="4790276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7" name="Retângulo Arredondado 76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137354" y="5054699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8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4964772" y="4885426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79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4960177" y="5101935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80" name="Conector reto 79"/>
            <p:cNvCxnSpPr/>
            <p:nvPr/>
          </p:nvCxnSpPr>
          <p:spPr>
            <a:xfrm>
              <a:off x="2399874" y="536556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81" name="Retângulo 80"/>
            <p:cNvSpPr/>
            <p:nvPr/>
          </p:nvSpPr>
          <p:spPr>
            <a:xfrm>
              <a:off x="5520658" y="5823490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>
                  <a:latin typeface="Arial" panose="020B0604020202020204" pitchFamily="34" charset="0"/>
                </a:rPr>
                <a:t>Pacote de Manutenção do CVC</a:t>
              </a:r>
            </a:p>
          </p:txBody>
        </p:sp>
        <p:sp>
          <p:nvSpPr>
            <p:cNvPr id="82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5527934" y="2223139"/>
              <a:ext cx="3105587" cy="55786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200">
                  <a:solidFill>
                    <a:schemeClr val="bg1"/>
                  </a:solidFill>
                </a:rPr>
                <a:t>Conceito de mudança:</a:t>
              </a:r>
            </a:p>
            <a:p>
              <a:pPr algn="ctr"/>
              <a:r>
                <a:rPr lang="pt-BR" sz="1200" b="1">
                  <a:solidFill>
                    <a:schemeClr val="bg1"/>
                  </a:solidFill>
                </a:rPr>
                <a:t>4. Avaliar as condições do curativo </a:t>
              </a:r>
              <a:endParaRPr lang="pt-BR" sz="1200" b="1">
                <a:solidFill>
                  <a:schemeClr val="bg1"/>
                </a:solidFill>
                <a:cs typeface="Calibri"/>
              </a:endParaRPr>
            </a:p>
          </p:txBody>
        </p:sp>
        <p:sp>
          <p:nvSpPr>
            <p:cNvPr id="83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5563771" y="2837652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50"/>
                <a:t> Curativo está totalmente aderido à pele e a inserção protegida pelo curativo?</a:t>
              </a:r>
            </a:p>
          </p:txBody>
        </p:sp>
        <p:sp>
          <p:nvSpPr>
            <p:cNvPr id="84" name="Retângulo Arredondado 83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262745" y="2796708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5" name="Retângulo Arredondado 8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262745" y="3033835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6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090163" y="2823618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87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085568" y="3081071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88" name="Retângulo 87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520658" y="1824898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90" name="Conector reto 89"/>
            <p:cNvCxnSpPr/>
            <p:nvPr/>
          </p:nvCxnSpPr>
          <p:spPr>
            <a:xfrm>
              <a:off x="5527934" y="3322829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92" name="Retângulo Arredondado 91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262745" y="3407135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3" name="Retângulo Arredondado 92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262745" y="3671558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4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090163" y="3434045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95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085568" y="3691498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96" name="Retângulo Arredondado 95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260035" y="4120073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7" name="Retângulo Arredondado 96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260035" y="4384496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8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087453" y="4215223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99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082858" y="4431732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100" name="Conector reto 99"/>
            <p:cNvCxnSpPr/>
            <p:nvPr/>
          </p:nvCxnSpPr>
          <p:spPr>
            <a:xfrm>
              <a:off x="5520658" y="4026586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01" name="Conector reto 100"/>
            <p:cNvCxnSpPr/>
            <p:nvPr/>
          </p:nvCxnSpPr>
          <p:spPr>
            <a:xfrm>
              <a:off x="5522555" y="4695364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02" name="Estrela de 5 Pontas 101"/>
            <p:cNvSpPr/>
            <p:nvPr/>
          </p:nvSpPr>
          <p:spPr>
            <a:xfrm>
              <a:off x="8349300" y="2249897"/>
              <a:ext cx="180460" cy="158184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4" name="Retângulo Arredondado 103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265104" y="4790276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5" name="Retângulo Arredondado 10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265104" y="5054699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6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092522" y="4885426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07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087927" y="5101935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108" name="Conector reto 107"/>
            <p:cNvCxnSpPr/>
            <p:nvPr/>
          </p:nvCxnSpPr>
          <p:spPr>
            <a:xfrm>
              <a:off x="5527624" y="536556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CaixaDeTexto 9">
            <a:extLst>
              <a:ext uri="{FF2B5EF4-FFF2-40B4-BE49-F238E27FC236}">
                <a16:creationId xmlns:a16="http://schemas.microsoft.com/office/drawing/2014/main" id="{C0BD2B19-9004-88EC-2714-B12A4A7756D9}"/>
              </a:ext>
            </a:extLst>
          </p:cNvPr>
          <p:cNvSpPr txBox="1"/>
          <p:nvPr/>
        </p:nvSpPr>
        <p:spPr>
          <a:xfrm>
            <a:off x="2629261" y="5062816"/>
            <a:ext cx="2871512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 startAt="4"/>
              <a:defRPr/>
            </a:pPr>
            <a:r>
              <a:rPr lang="pt-BR" sz="1050" dirty="0"/>
              <a:t>Inserção do cateter sem presença de sinais flogísticos? </a:t>
            </a:r>
          </a:p>
          <a:p>
            <a:pPr>
              <a:defRPr/>
            </a:pPr>
            <a:r>
              <a:rPr lang="pt-BR" sz="1050" dirty="0"/>
              <a:t>        </a:t>
            </a:r>
          </a:p>
          <a:p>
            <a:pPr>
              <a:defRPr/>
            </a:pPr>
            <a:r>
              <a:rPr lang="pt-BR" sz="1050" b="1" dirty="0"/>
              <a:t>Se curativo convencional - Não se aplica </a:t>
            </a:r>
            <a:r>
              <a:rPr lang="pt-BR" b="1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⃞</a:t>
            </a:r>
            <a:endParaRPr lang="pt-BR" b="1" dirty="0"/>
          </a:p>
          <a:p>
            <a:pPr marL="228600" indent="-228600">
              <a:buFont typeface="+mj-lt"/>
              <a:buAutoNum type="arabicPeriod" startAt="4"/>
              <a:defRPr/>
            </a:pPr>
            <a:endParaRPr lang="pt-BR" b="1" dirty="0"/>
          </a:p>
        </p:txBody>
      </p:sp>
      <p:sp>
        <p:nvSpPr>
          <p:cNvPr id="119" name="CaixaDeTexto 10">
            <a:extLst>
              <a:ext uri="{FF2B5EF4-FFF2-40B4-BE49-F238E27FC236}">
                <a16:creationId xmlns:a16="http://schemas.microsoft.com/office/drawing/2014/main" id="{07916D36-3534-FAE1-D97C-D521936FC3E0}"/>
              </a:ext>
            </a:extLst>
          </p:cNvPr>
          <p:cNvSpPr txBox="1"/>
          <p:nvPr/>
        </p:nvSpPr>
        <p:spPr>
          <a:xfrm>
            <a:off x="6427291" y="5632396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 dirty="0"/>
          </a:p>
        </p:txBody>
      </p:sp>
      <p:sp>
        <p:nvSpPr>
          <p:cNvPr id="120" name="CaixaDeTexto 11">
            <a:extLst>
              <a:ext uri="{FF2B5EF4-FFF2-40B4-BE49-F238E27FC236}">
                <a16:creationId xmlns:a16="http://schemas.microsoft.com/office/drawing/2014/main" id="{A235401F-B0B8-0BA7-F355-9764160C7C93}"/>
              </a:ext>
            </a:extLst>
          </p:cNvPr>
          <p:cNvSpPr txBox="1"/>
          <p:nvPr/>
        </p:nvSpPr>
        <p:spPr>
          <a:xfrm>
            <a:off x="6719052" y="5676261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 dirty="0"/>
          </a:p>
        </p:txBody>
      </p:sp>
      <p:sp>
        <p:nvSpPr>
          <p:cNvPr id="121" name="CaixaDeTexto 9">
            <a:extLst>
              <a:ext uri="{FF2B5EF4-FFF2-40B4-BE49-F238E27FC236}">
                <a16:creationId xmlns:a16="http://schemas.microsoft.com/office/drawing/2014/main" id="{483D1923-47A6-E36E-3828-C70459A46D70}"/>
              </a:ext>
            </a:extLst>
          </p:cNvPr>
          <p:cNvSpPr txBox="1"/>
          <p:nvPr/>
        </p:nvSpPr>
        <p:spPr>
          <a:xfrm>
            <a:off x="5774800" y="3463110"/>
            <a:ext cx="2562700" cy="54385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 startAt="2"/>
            </a:pPr>
            <a:r>
              <a:rPr lang="pt-BR" sz="1050" dirty="0"/>
              <a:t>Curativo sem sujidade, umidade ou presença de sangue?</a:t>
            </a:r>
          </a:p>
        </p:txBody>
      </p:sp>
      <p:sp>
        <p:nvSpPr>
          <p:cNvPr id="122" name="CaixaDeTexto 9">
            <a:extLst>
              <a:ext uri="{FF2B5EF4-FFF2-40B4-BE49-F238E27FC236}">
                <a16:creationId xmlns:a16="http://schemas.microsoft.com/office/drawing/2014/main" id="{497955AA-2113-6132-EB68-F6D97B59BF09}"/>
              </a:ext>
            </a:extLst>
          </p:cNvPr>
          <p:cNvSpPr txBox="1"/>
          <p:nvPr/>
        </p:nvSpPr>
        <p:spPr>
          <a:xfrm>
            <a:off x="5807821" y="4193515"/>
            <a:ext cx="2562700" cy="54385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 startAt="3"/>
            </a:pPr>
            <a:r>
              <a:rPr lang="pt-BR" sz="1050" dirty="0"/>
              <a:t>Curativo com data de troca na validade?</a:t>
            </a:r>
          </a:p>
        </p:txBody>
      </p:sp>
      <p:sp>
        <p:nvSpPr>
          <p:cNvPr id="123" name="CaixaDeTexto 9">
            <a:extLst>
              <a:ext uri="{FF2B5EF4-FFF2-40B4-BE49-F238E27FC236}">
                <a16:creationId xmlns:a16="http://schemas.microsoft.com/office/drawing/2014/main" id="{38F45E93-EAD1-39F5-F11E-D5B9CA0BBBC3}"/>
              </a:ext>
            </a:extLst>
          </p:cNvPr>
          <p:cNvSpPr txBox="1"/>
          <p:nvPr/>
        </p:nvSpPr>
        <p:spPr>
          <a:xfrm>
            <a:off x="5771364" y="5051656"/>
            <a:ext cx="2871512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 startAt="4"/>
              <a:defRPr/>
            </a:pPr>
            <a:r>
              <a:rPr lang="pt-BR" sz="1050" dirty="0"/>
              <a:t>Inserção do cateter sem presença de sinais flogísticos? </a:t>
            </a:r>
          </a:p>
          <a:p>
            <a:pPr>
              <a:defRPr/>
            </a:pPr>
            <a:r>
              <a:rPr lang="pt-BR" sz="1050" dirty="0"/>
              <a:t>        </a:t>
            </a:r>
          </a:p>
          <a:p>
            <a:pPr>
              <a:defRPr/>
            </a:pPr>
            <a:r>
              <a:rPr lang="pt-BR" sz="1050" b="1" dirty="0"/>
              <a:t>Se curativo convencional - Não se aplica </a:t>
            </a:r>
            <a:r>
              <a:rPr lang="pt-BR" b="1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⃞</a:t>
            </a:r>
            <a:endParaRPr lang="pt-BR" b="1" dirty="0"/>
          </a:p>
          <a:p>
            <a:pPr marL="228600" indent="-228600">
              <a:buFont typeface="+mj-lt"/>
              <a:buAutoNum type="arabicPeriod" startAt="4"/>
              <a:defRPr/>
            </a:pP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9623904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A25395DAD2818478FB24D5BA0BD8325" ma:contentTypeVersion="20" ma:contentTypeDescription="Crie um novo documento." ma:contentTypeScope="" ma:versionID="24308d20c0c3d627fb7be76a5de88f2c">
  <xsd:schema xmlns:xsd="http://www.w3.org/2001/XMLSchema" xmlns:xs="http://www.w3.org/2001/XMLSchema" xmlns:p="http://schemas.microsoft.com/office/2006/metadata/properties" xmlns:ns1="http://schemas.microsoft.com/sharepoint/v3" xmlns:ns2="7595665d-dcec-4a93-a94d-ada035ade8e0" xmlns:ns3="ba8db9e7-06ab-4fc3-8870-ae78930b596c" targetNamespace="http://schemas.microsoft.com/office/2006/metadata/properties" ma:root="true" ma:fieldsID="3af5802b2e47f2500314f291e59f10f0" ns1:_="" ns2:_="" ns3:_="">
    <xsd:import namespace="http://schemas.microsoft.com/sharepoint/v3"/>
    <xsd:import namespace="7595665d-dcec-4a93-a94d-ada035ade8e0"/>
    <xsd:import namespace="ba8db9e7-06ab-4fc3-8870-ae78930b59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Propriedades da Política de Conformidade Unificada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Ação de Interface do Usuário da Política de Conformidade Unificada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95665d-dcec-4a93-a94d-ada035ade8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4" nillable="true" ma:taxonomy="true" ma:internalName="lcf76f155ced4ddcb4097134ff3c332f" ma:taxonomyFieldName="MediaServiceImageTags" ma:displayName="Marcações de imagem" ma:readOnly="false" ma:fieldId="{5cf76f15-5ced-4ddc-b409-7134ff3c332f}" ma:taxonomyMulti="true" ma:sspId="af7ba5c7-e7e8-46ad-a5c3-76d2e405b1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8db9e7-06ab-4fc3-8870-ae78930b596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16b67270-77c6-4e53-9086-b260307a8d5e}" ma:internalName="TaxCatchAll" ma:showField="CatchAllData" ma:web="ba8db9e7-06ab-4fc3-8870-ae78930b59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7595665d-dcec-4a93-a94d-ada035ade8e0">
      <Terms xmlns="http://schemas.microsoft.com/office/infopath/2007/PartnerControls"/>
    </lcf76f155ced4ddcb4097134ff3c332f>
    <TaxCatchAll xmlns="ba8db9e7-06ab-4fc3-8870-ae78930b596c" xsi:nil="true"/>
  </documentManagement>
</p:properties>
</file>

<file path=customXml/itemProps1.xml><?xml version="1.0" encoding="utf-8"?>
<ds:datastoreItem xmlns:ds="http://schemas.openxmlformats.org/officeDocument/2006/customXml" ds:itemID="{FBB3E731-7FE6-4B0D-8670-290E69083A89}"/>
</file>

<file path=customXml/itemProps2.xml><?xml version="1.0" encoding="utf-8"?>
<ds:datastoreItem xmlns:ds="http://schemas.openxmlformats.org/officeDocument/2006/customXml" ds:itemID="{CD1AFD1C-D052-4969-A293-B69DD37A3C3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CC9C15-6D93-4857-A138-F5D802846CBE}">
  <ds:schemaRefs>
    <ds:schemaRef ds:uri="7595665d-dcec-4a93-a94d-ada035ade8e0"/>
    <ds:schemaRef ds:uri="ba8db9e7-06ab-4fc3-8870-ae78930b596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550</Words>
  <Application>Microsoft Office PowerPoint</Application>
  <PresentationFormat>Widescreen</PresentationFormat>
  <Paragraphs>118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Yu Gothic Medium</vt:lpstr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Patricia Araujo Soares</dc:creator>
  <cp:lastModifiedBy>Natalia Nardoni</cp:lastModifiedBy>
  <cp:revision>8</cp:revision>
  <dcterms:created xsi:type="dcterms:W3CDTF">2021-09-16T18:58:12Z</dcterms:created>
  <dcterms:modified xsi:type="dcterms:W3CDTF">2024-03-28T18:43:46Z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0x010100DA25395DAD2818478FB24D5BA0BD8325</vt:lpwstr>
  </property>
</Properties>
</file>