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9" r:id="rId5"/>
    <p:sldId id="303" r:id="rId6"/>
    <p:sldId id="292" r:id="rId7"/>
    <p:sldId id="280" r:id="rId8"/>
    <p:sldId id="291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C00C35-1082-788F-571E-8A2B1BB996F1}" v="77" dt="2024-04-26T13:51:48.0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60" y="-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lia.nardoni@bp.org.br" userId="S::urn:spo:guest#natalia.nardoni@bp.org.br::" providerId="AD" clId="Web-{14C00C35-1082-788F-571E-8A2B1BB996F1}"/>
    <pc:docChg chg="modSld">
      <pc:chgData name="natalia.nardoni@bp.org.br" userId="S::urn:spo:guest#natalia.nardoni@bp.org.br::" providerId="AD" clId="Web-{14C00C35-1082-788F-571E-8A2B1BB996F1}" dt="2024-04-26T13:51:48.082" v="73" actId="20577"/>
      <pc:docMkLst>
        <pc:docMk/>
      </pc:docMkLst>
      <pc:sldChg chg="modSp">
        <pc:chgData name="natalia.nardoni@bp.org.br" userId="S::urn:spo:guest#natalia.nardoni@bp.org.br::" providerId="AD" clId="Web-{14C00C35-1082-788F-571E-8A2B1BB996F1}" dt="2024-04-26T13:51:48.082" v="73" actId="20577"/>
        <pc:sldMkLst>
          <pc:docMk/>
          <pc:sldMk cId="732287582" sldId="292"/>
        </pc:sldMkLst>
        <pc:spChg chg="mod">
          <ac:chgData name="natalia.nardoni@bp.org.br" userId="S::urn:spo:guest#natalia.nardoni@bp.org.br::" providerId="AD" clId="Web-{14C00C35-1082-788F-571E-8A2B1BB996F1}" dt="2024-04-26T13:51:48.082" v="73" actId="20577"/>
          <ac:spMkLst>
            <pc:docMk/>
            <pc:sldMk cId="732287582" sldId="292"/>
            <ac:spMk id="37" creationId="{00000000-0008-0000-0000-00000A000000}"/>
          </ac:spMkLst>
        </pc:spChg>
        <pc:spChg chg="mod">
          <ac:chgData name="natalia.nardoni@bp.org.br" userId="S::urn:spo:guest#natalia.nardoni@bp.org.br::" providerId="AD" clId="Web-{14C00C35-1082-788F-571E-8A2B1BB996F1}" dt="2024-04-26T13:38:56.901" v="42" actId="20577"/>
          <ac:spMkLst>
            <pc:docMk/>
            <pc:sldMk cId="732287582" sldId="292"/>
            <ac:spMk id="43" creationId="{00000000-0008-0000-0000-00000A000000}"/>
          </ac:spMkLst>
        </pc:spChg>
        <pc:grpChg chg="mod">
          <ac:chgData name="natalia.nardoni@bp.org.br" userId="S::urn:spo:guest#natalia.nardoni@bp.org.br::" providerId="AD" clId="Web-{14C00C35-1082-788F-571E-8A2B1BB996F1}" dt="2024-04-26T13:47:33.746" v="70" actId="1076"/>
          <ac:grpSpMkLst>
            <pc:docMk/>
            <pc:sldMk cId="732287582" sldId="292"/>
            <ac:grpSpMk id="12" creationId="{00000000-0000-0000-0000-000000000000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3927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4437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7426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8900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0312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294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68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822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459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742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255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5139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19116" y="1708890"/>
            <a:ext cx="10317708" cy="3477875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4400">
              <a:solidFill>
                <a:srgbClr val="FF0000"/>
              </a:solidFill>
            </a:endParaRPr>
          </a:p>
          <a:p>
            <a:pPr algn="ctr"/>
            <a:r>
              <a:rPr lang="pt-BR" sz="4400">
                <a:solidFill>
                  <a:srgbClr val="FF0000"/>
                </a:solidFill>
              </a:rPr>
              <a:t>Cartão de confirmação de processo - CCP</a:t>
            </a:r>
          </a:p>
          <a:p>
            <a:pPr algn="ctr"/>
            <a:endParaRPr lang="pt-BR" sz="4400">
              <a:solidFill>
                <a:srgbClr val="FF0000"/>
              </a:solidFill>
            </a:endParaRPr>
          </a:p>
          <a:p>
            <a:pPr algn="ctr"/>
            <a:r>
              <a:rPr lang="pt-BR" sz="4400">
                <a:solidFill>
                  <a:srgbClr val="FF0000"/>
                </a:solidFill>
              </a:rPr>
              <a:t>CVC</a:t>
            </a:r>
          </a:p>
          <a:p>
            <a:pPr algn="ctr"/>
            <a:endParaRPr lang="pt-BR" sz="4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291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23989" y="5201062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>
                <a:latin typeface="Arial" panose="020B0604020202020204" pitchFamily="34" charset="0"/>
              </a:rPr>
              <a:t>Pacote de Manutenção do CVC </a:t>
            </a:r>
            <a:r>
              <a:rPr lang="pt-BR" sz="727" b="1">
                <a:solidFill>
                  <a:srgbClr val="FF0000"/>
                </a:solidFill>
                <a:latin typeface="Arial" panose="020B0604020202020204" pitchFamily="34" charset="0"/>
              </a:rPr>
              <a:t>Adulto</a:t>
            </a:r>
          </a:p>
        </p:txBody>
      </p:sp>
      <p:sp>
        <p:nvSpPr>
          <p:cNvPr id="3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2823581" y="1227729"/>
            <a:ext cx="3105587" cy="581318"/>
          </a:xfrm>
          <a:prstGeom prst="rect">
            <a:avLst/>
          </a:prstGeom>
          <a:solidFill>
            <a:srgbClr val="00B05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>
                <a:solidFill>
                  <a:schemeClr val="bg1"/>
                </a:solidFill>
              </a:rPr>
              <a:t>Conceito de mudança: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pt-BR" sz="1200" b="1" dirty="0">
                <a:solidFill>
                  <a:schemeClr val="bg1"/>
                </a:solidFill>
              </a:rPr>
              <a:t>Avaliar </a:t>
            </a:r>
            <a:r>
              <a:rPr lang="pt-BR" sz="1200" b="1" dirty="0">
                <a:solidFill>
                  <a:srgbClr val="FF0000"/>
                </a:solidFill>
                <a:highlight>
                  <a:srgbClr val="FFFF00"/>
                </a:highlight>
              </a:rPr>
              <a:t>diariamente</a:t>
            </a:r>
            <a:r>
              <a:rPr lang="pt-BR" sz="1200" b="1" dirty="0">
                <a:solidFill>
                  <a:schemeClr val="bg1"/>
                </a:solidFill>
                <a:highlight>
                  <a:srgbClr val="FFFF00"/>
                </a:highlight>
              </a:rPr>
              <a:t> </a:t>
            </a:r>
            <a:r>
              <a:rPr lang="pt-BR" sz="1200" b="1" dirty="0">
                <a:solidFill>
                  <a:schemeClr val="bg1"/>
                </a:solidFill>
              </a:rPr>
              <a:t>a indicação de 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permanência do CVC​</a:t>
            </a:r>
          </a:p>
        </p:txBody>
      </p:sp>
      <p:sp>
        <p:nvSpPr>
          <p:cNvPr id="4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2914787" y="2042123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0" indent="-228600">
              <a:buFont typeface="+mj-lt"/>
              <a:buAutoNum type="arabicPeriod"/>
              <a:defRPr/>
            </a:pPr>
            <a:r>
              <a:rPr lang="pt-BR" sz="1050" dirty="0"/>
              <a:t>Está descrito alguma justificativa sobre a permanência do CVC discutido na visita </a:t>
            </a:r>
            <a:r>
              <a:rPr lang="pt-BR" sz="1050" dirty="0" err="1"/>
              <a:t>Multi</a:t>
            </a:r>
            <a:r>
              <a:rPr lang="pt-BR" sz="1050" dirty="0"/>
              <a:t> / </a:t>
            </a:r>
            <a:r>
              <a:rPr lang="pt-BR" sz="1050" dirty="0" err="1"/>
              <a:t>Huddle</a:t>
            </a:r>
            <a:r>
              <a:rPr lang="pt-BR" sz="1050" dirty="0"/>
              <a:t> / Checklist?</a:t>
            </a:r>
          </a:p>
        </p:txBody>
      </p:sp>
      <p:sp>
        <p:nvSpPr>
          <p:cNvPr id="5" name="Retângulo Arredondado 4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5566076" y="2070812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6" name="Retângulo Arredondado 5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5566076" y="2356066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7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5393493" y="2133817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8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5388898" y="2415335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2800177" y="1202470"/>
            <a:ext cx="3105587" cy="41875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cxnSp>
        <p:nvCxnSpPr>
          <p:cNvPr id="10" name="Conector reto 9"/>
          <p:cNvCxnSpPr/>
          <p:nvPr/>
        </p:nvCxnSpPr>
        <p:spPr>
          <a:xfrm>
            <a:off x="2831265" y="2808434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0" name="Estrela de 5 Pontas 19"/>
          <p:cNvSpPr/>
          <p:nvPr/>
        </p:nvSpPr>
        <p:spPr>
          <a:xfrm>
            <a:off x="5655823" y="1294531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2" name="Retângulo 21"/>
          <p:cNvSpPr/>
          <p:nvPr/>
        </p:nvSpPr>
        <p:spPr>
          <a:xfrm>
            <a:off x="8930185" y="1675602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 algn="ctr">
              <a:buFont typeface="+mj-lt"/>
              <a:buAutoNum type="arabicPeriod"/>
            </a:pPr>
            <a:r>
              <a:rPr lang="pt-BR" sz="1200" b="1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5947262" y="5199459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>
                <a:latin typeface="Arial" panose="020B0604020202020204" pitchFamily="34" charset="0"/>
              </a:rPr>
              <a:t>Pacote de Manutenção do CVC </a:t>
            </a:r>
            <a:r>
              <a:rPr lang="pt-BR" sz="727" b="1">
                <a:solidFill>
                  <a:srgbClr val="FF0000"/>
                </a:solidFill>
                <a:latin typeface="Arial" panose="020B0604020202020204" pitchFamily="34" charset="0"/>
              </a:rPr>
              <a:t>Adulto</a:t>
            </a:r>
          </a:p>
        </p:txBody>
      </p:sp>
      <p:sp>
        <p:nvSpPr>
          <p:cNvPr id="25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5954538" y="1226117"/>
            <a:ext cx="3105587" cy="605167"/>
          </a:xfrm>
          <a:prstGeom prst="rect">
            <a:avLst/>
          </a:prstGeom>
          <a:solidFill>
            <a:srgbClr val="FF000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>
                <a:solidFill>
                  <a:schemeClr val="bg1"/>
                </a:solidFill>
              </a:rPr>
              <a:t>Conceito de mudança: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pt-BR" sz="1200" b="1" dirty="0">
                <a:solidFill>
                  <a:schemeClr val="bg1"/>
                </a:solidFill>
              </a:rPr>
              <a:t>Avaliar </a:t>
            </a:r>
            <a:r>
              <a:rPr lang="pt-BR" sz="1200" b="1" dirty="0">
                <a:solidFill>
                  <a:srgbClr val="FF0000"/>
                </a:solidFill>
                <a:highlight>
                  <a:srgbClr val="FFFF00"/>
                </a:highlight>
              </a:rPr>
              <a:t>diariamente</a:t>
            </a:r>
            <a:r>
              <a:rPr lang="pt-BR" sz="1200" b="1" dirty="0">
                <a:solidFill>
                  <a:srgbClr val="FF0000"/>
                </a:solidFill>
              </a:rPr>
              <a:t> </a:t>
            </a:r>
            <a:r>
              <a:rPr lang="pt-BR" sz="1200" b="1" dirty="0">
                <a:solidFill>
                  <a:schemeClr val="bg1"/>
                </a:solidFill>
              </a:rPr>
              <a:t>a indicação de 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permanência do CVC​</a:t>
            </a:r>
          </a:p>
        </p:txBody>
      </p:sp>
      <p:sp>
        <p:nvSpPr>
          <p:cNvPr id="26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6009122" y="1993283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/>
              <a:defRPr/>
            </a:pPr>
            <a:r>
              <a:rPr lang="pt-BR" sz="1050" dirty="0"/>
              <a:t>Está descrito alguma justificativa sobre a permanência do CVC discutido na visita </a:t>
            </a:r>
            <a:r>
              <a:rPr lang="pt-BR" sz="1050" dirty="0" err="1"/>
              <a:t>Multi</a:t>
            </a:r>
            <a:r>
              <a:rPr lang="pt-BR" sz="1050" dirty="0"/>
              <a:t> / </a:t>
            </a:r>
            <a:r>
              <a:rPr lang="pt-BR" sz="1050" dirty="0" err="1"/>
              <a:t>Huddle</a:t>
            </a:r>
            <a:r>
              <a:rPr lang="pt-BR" sz="1050" dirty="0"/>
              <a:t> / Checklist?</a:t>
            </a:r>
          </a:p>
        </p:txBody>
      </p:sp>
      <p:sp>
        <p:nvSpPr>
          <p:cNvPr id="27" name="Retângulo Arredondado 26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8689349" y="2021080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8" name="Retângulo Arredondado 27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8689349" y="2342432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9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516766" y="2084088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30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8512172" y="2365606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5947262" y="1200866"/>
            <a:ext cx="3105587" cy="41875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cxnSp>
        <p:nvCxnSpPr>
          <p:cNvPr id="32" name="Conector reto 31"/>
          <p:cNvCxnSpPr/>
          <p:nvPr/>
        </p:nvCxnSpPr>
        <p:spPr>
          <a:xfrm>
            <a:off x="5954538" y="2806829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3" name="Estrela de 5 Pontas 32"/>
          <p:cNvSpPr/>
          <p:nvPr/>
        </p:nvSpPr>
        <p:spPr>
          <a:xfrm>
            <a:off x="8785797" y="1266287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</p:spTree>
    <p:extLst>
      <p:ext uri="{BB962C8B-B14F-4D97-AF65-F5344CB8AC3E}">
        <p14:creationId xmlns:p14="http://schemas.microsoft.com/office/powerpoint/2010/main" val="3691469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ângulo 21"/>
          <p:cNvSpPr/>
          <p:nvPr/>
        </p:nvSpPr>
        <p:spPr>
          <a:xfrm>
            <a:off x="8930185" y="1675602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 algn="ctr">
              <a:buFont typeface="+mj-lt"/>
              <a:buAutoNum type="arabicPeriod"/>
            </a:pPr>
            <a:r>
              <a:rPr lang="pt-BR" sz="1200" b="1">
                <a:solidFill>
                  <a:schemeClr val="bg1"/>
                </a:solidFill>
              </a:rPr>
              <a:t> </a:t>
            </a:r>
          </a:p>
        </p:txBody>
      </p:sp>
      <p:grpSp>
        <p:nvGrpSpPr>
          <p:cNvPr id="12" name="Agrupar 11"/>
          <p:cNvGrpSpPr/>
          <p:nvPr/>
        </p:nvGrpSpPr>
        <p:grpSpPr>
          <a:xfrm rot="5400000">
            <a:off x="3057336" y="236445"/>
            <a:ext cx="4140001" cy="6213577"/>
            <a:chOff x="6795185" y="267440"/>
            <a:chExt cx="4015477" cy="6213577"/>
          </a:xfrm>
        </p:grpSpPr>
        <p:sp>
          <p:nvSpPr>
            <p:cNvPr id="35" name="Retângulo 34"/>
            <p:cNvSpPr/>
            <p:nvPr/>
          </p:nvSpPr>
          <p:spPr>
            <a:xfrm rot="16200000">
              <a:off x="9144655" y="4817563"/>
              <a:ext cx="3105587" cy="2042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>
                  <a:latin typeface="Arial" panose="020B0604020202020204" pitchFamily="34" charset="0"/>
                </a:rPr>
                <a:t>Pacote de Manutenção do CVC </a:t>
              </a:r>
              <a:r>
                <a:rPr lang="pt-BR" sz="727" b="1">
                  <a:solidFill>
                    <a:srgbClr val="FF0000"/>
                  </a:solidFill>
                  <a:latin typeface="Arial" panose="020B0604020202020204" pitchFamily="34" charset="0"/>
                </a:rPr>
                <a:t>Adulto</a:t>
              </a:r>
              <a:endParaRPr lang="pt-BR" sz="727" b="1">
                <a:latin typeface="Arial" panose="020B0604020202020204" pitchFamily="34" charset="0"/>
              </a:endParaRPr>
            </a:p>
          </p:txBody>
        </p:sp>
        <p:sp>
          <p:nvSpPr>
            <p:cNvPr id="36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 rot="16200000">
              <a:off x="5539489" y="4610218"/>
              <a:ext cx="3105587" cy="553172"/>
            </a:xfrm>
            <a:prstGeom prst="rect">
              <a:avLst/>
            </a:prstGeom>
            <a:solidFill>
              <a:srgbClr val="00B050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 dirty="0">
                  <a:solidFill>
                    <a:schemeClr val="bg1"/>
                  </a:solidFill>
                </a:rPr>
                <a:t>Conceito de mudança:</a:t>
              </a:r>
            </a:p>
            <a:p>
              <a:pPr marL="228600" indent="-228600" algn="ctr">
                <a:buFont typeface="+mj-lt"/>
                <a:buAutoNum type="arabicPeriod" startAt="2"/>
              </a:pPr>
              <a:r>
                <a:rPr lang="pt-BR" sz="1200" b="1" dirty="0">
                  <a:solidFill>
                    <a:schemeClr val="bg1"/>
                  </a:solidFill>
                </a:rPr>
                <a:t>Aderir a técnica asséptica no </a:t>
              </a:r>
            </a:p>
            <a:p>
              <a:pPr algn="ctr"/>
              <a:r>
                <a:rPr lang="pt-BR" sz="1200" b="1" dirty="0">
                  <a:solidFill>
                    <a:schemeClr val="bg1"/>
                  </a:solidFill>
                </a:rPr>
                <a:t>manuseio do cateter​ </a:t>
              </a:r>
            </a:p>
          </p:txBody>
        </p:sp>
        <p:sp>
          <p:nvSpPr>
            <p:cNvPr id="37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 rot="16200000">
              <a:off x="6947013" y="4852926"/>
              <a:ext cx="2562700" cy="46942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dirty="0">
                  <a:solidFill>
                    <a:srgbClr val="FF0000"/>
                  </a:solidFill>
                  <a:ea typeface="+mn-lt"/>
                  <a:cs typeface="+mn-lt"/>
                </a:rPr>
                <a:t>2. Higienizou as mãos imediatamente antes de tocar no cateter?</a:t>
              </a:r>
              <a:endParaRPr lang="pt-BR" dirty="0">
                <a:solidFill>
                  <a:srgbClr val="FF0000"/>
                </a:solidFill>
                <a:cs typeface="Calibri" panose="020F0502020204030204"/>
              </a:endParaRPr>
            </a:p>
            <a:p>
              <a:pPr marL="228600" indent="-228600">
                <a:buAutoNum type="arabicPeriod"/>
              </a:pPr>
              <a:endParaRPr lang="pt-BR" sz="1050" dirty="0">
                <a:solidFill>
                  <a:srgbClr val="000000"/>
                </a:solidFill>
                <a:cs typeface="Calibri"/>
              </a:endParaRPr>
            </a:p>
          </p:txBody>
        </p:sp>
        <p:sp>
          <p:nvSpPr>
            <p:cNvPr id="38" name="Retângulo Arredondado 3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 rot="16200000">
              <a:off x="7368311" y="3487552"/>
              <a:ext cx="295753" cy="208667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 dirty="0"/>
            </a:p>
          </p:txBody>
        </p:sp>
        <p:sp>
          <p:nvSpPr>
            <p:cNvPr id="39" name="Retângulo Arredondado 38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 rot="16200000">
              <a:off x="7632968" y="3490342"/>
              <a:ext cx="295753" cy="205357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0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 rot="16200000">
              <a:off x="7412453" y="3751821"/>
              <a:ext cx="216692" cy="15180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41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 rot="16200000">
              <a:off x="7685377" y="3767041"/>
              <a:ext cx="216692" cy="13116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42" name="Retângulo 41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 rot="16200000">
              <a:off x="7272923" y="2915639"/>
              <a:ext cx="3060000" cy="4015476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3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 rot="16200000">
              <a:off x="6331699" y="4848539"/>
              <a:ext cx="2562700" cy="46942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50" dirty="0">
                  <a:solidFill>
                    <a:srgbClr val="FF0000"/>
                  </a:solidFill>
                </a:rPr>
                <a:t>1. </a:t>
              </a:r>
              <a:r>
                <a:rPr lang="pt-BR" sz="1050" dirty="0"/>
                <a:t>Utilizou técnica </a:t>
              </a:r>
              <a:r>
                <a:rPr lang="pt-BR" sz="1050" dirty="0">
                  <a:solidFill>
                    <a:srgbClr val="FF0000"/>
                  </a:solidFill>
                </a:rPr>
                <a:t>asséptica</a:t>
              </a:r>
              <a:r>
                <a:rPr lang="pt-BR" sz="1050" dirty="0"/>
                <a:t> para abrir os materiais?</a:t>
              </a:r>
              <a:endParaRPr lang="pt-BR" dirty="0">
                <a:cs typeface="Calibri" panose="020F0502020204030204"/>
              </a:endParaRPr>
            </a:p>
          </p:txBody>
        </p:sp>
        <p:cxnSp>
          <p:nvCxnSpPr>
            <p:cNvPr id="44" name="Conector reto 43"/>
            <p:cNvCxnSpPr/>
            <p:nvPr/>
          </p:nvCxnSpPr>
          <p:spPr>
            <a:xfrm rot="16200000">
              <a:off x="6376035" y="4922783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5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 rot="16200000">
              <a:off x="7487969" y="4648113"/>
              <a:ext cx="2801617" cy="86419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lvl="0" indent="-228600">
                <a:buFont typeface="+mj-lt"/>
                <a:buAutoNum type="arabicPeriod" startAt="3"/>
                <a:defRPr/>
              </a:pPr>
              <a:r>
                <a:rPr lang="pt-BR" sz="1050" dirty="0"/>
                <a:t>Realizou a</a:t>
              </a:r>
              <a:r>
                <a:rPr lang="pt-BR" sz="1050" dirty="0">
                  <a:solidFill>
                    <a:srgbClr val="FF0000"/>
                  </a:solidFill>
                </a:rPr>
                <a:t> desinfecção </a:t>
              </a:r>
              <a:r>
                <a:rPr lang="pt-BR" sz="1050" dirty="0"/>
                <a:t>em movimentos circulares envolvendo a ponta e a </a:t>
              </a:r>
              <a:r>
                <a:rPr lang="pt-BR" sz="1050" dirty="0">
                  <a:solidFill>
                    <a:srgbClr val="FF0000"/>
                  </a:solidFill>
                </a:rPr>
                <a:t>lateral</a:t>
              </a:r>
              <a:r>
                <a:rPr lang="pt-BR" sz="1050" dirty="0"/>
                <a:t>  dos </a:t>
              </a:r>
              <a:r>
                <a:rPr lang="pt-BR" sz="1050" dirty="0">
                  <a:solidFill>
                    <a:srgbClr val="FF0000"/>
                  </a:solidFill>
                </a:rPr>
                <a:t>conectores</a:t>
              </a:r>
              <a:r>
                <a:rPr lang="pt-BR" sz="1050" dirty="0"/>
                <a:t> por 10 segundos imediatamente antes  de utilizá-lo?</a:t>
              </a:r>
              <a:endParaRPr lang="pt-BR" dirty="0"/>
            </a:p>
          </p:txBody>
        </p:sp>
        <p:sp>
          <p:nvSpPr>
            <p:cNvPr id="46" name="Retângulo Arredondado 45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 rot="16200000">
              <a:off x="7968844" y="3488679"/>
              <a:ext cx="295753" cy="208667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 dirty="0"/>
            </a:p>
          </p:txBody>
        </p:sp>
        <p:sp>
          <p:nvSpPr>
            <p:cNvPr id="47" name="Retângulo Arredondado 46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 rot="16200000">
              <a:off x="8243249" y="3490341"/>
              <a:ext cx="295753" cy="205357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8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 rot="16200000">
              <a:off x="8016083" y="3753272"/>
              <a:ext cx="216692" cy="15180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49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 rot="16200000">
              <a:off x="8263196" y="3756176"/>
              <a:ext cx="216692" cy="13116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50" name="Retângulo Arredondado 49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 rot="16200000">
              <a:off x="8577475" y="3484374"/>
              <a:ext cx="295753" cy="208667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1" name="Retângulo Arredondado 50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 rot="16200000">
              <a:off x="8852542" y="3490248"/>
              <a:ext cx="295753" cy="205357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 dirty="0"/>
            </a:p>
          </p:txBody>
        </p:sp>
        <p:sp>
          <p:nvSpPr>
            <p:cNvPr id="52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 rot="16200000">
              <a:off x="8622232" y="3743941"/>
              <a:ext cx="216692" cy="15180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53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 rot="16200000">
              <a:off x="8878885" y="3761393"/>
              <a:ext cx="216692" cy="13116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cxnSp>
          <p:nvCxnSpPr>
            <p:cNvPr id="54" name="Conector reto 53"/>
            <p:cNvCxnSpPr/>
            <p:nvPr/>
          </p:nvCxnSpPr>
          <p:spPr>
            <a:xfrm rot="16200000">
              <a:off x="6999324" y="489708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5" name="Conector reto 54"/>
            <p:cNvCxnSpPr/>
            <p:nvPr/>
          </p:nvCxnSpPr>
          <p:spPr>
            <a:xfrm rot="16200000">
              <a:off x="7669292" y="4912146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57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 rot="16200000">
              <a:off x="8836510" y="4936674"/>
              <a:ext cx="2592899" cy="40881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lvl="0" indent="-228600">
                <a:buFont typeface="+mj-lt"/>
                <a:buAutoNum type="arabicPeriod" startAt="5"/>
                <a:defRPr/>
              </a:pPr>
              <a:r>
                <a:rPr lang="pt-BR" sz="1050" dirty="0"/>
                <a:t>Colocou </a:t>
              </a:r>
              <a:r>
                <a:rPr lang="pt-BR" sz="1050" b="1" dirty="0">
                  <a:solidFill>
                    <a:srgbClr val="FF0000"/>
                  </a:solidFill>
                </a:rPr>
                <a:t>nova tampa </a:t>
              </a:r>
              <a:r>
                <a:rPr lang="pt-BR" sz="1050" b="1" dirty="0" err="1">
                  <a:solidFill>
                    <a:srgbClr val="FF0000"/>
                  </a:solidFill>
                </a:rPr>
                <a:t>oclusora</a:t>
              </a:r>
              <a:r>
                <a:rPr lang="pt-BR" sz="1050" b="1" dirty="0">
                  <a:solidFill>
                    <a:srgbClr val="FF0000"/>
                  </a:solidFill>
                </a:rPr>
                <a:t> estéril</a:t>
              </a:r>
              <a:r>
                <a:rPr lang="pt-BR" sz="1050" dirty="0"/>
                <a:t>? </a:t>
              </a:r>
            </a:p>
            <a:p>
              <a:pPr lvl="0">
                <a:defRPr/>
              </a:pPr>
              <a:r>
                <a:rPr lang="pt-BR" sz="1050" b="1" dirty="0"/>
                <a:t>Não se aplica para o sistema fechado    </a:t>
              </a:r>
              <a:r>
                <a:rPr lang="pt-BR" sz="1600" b="1" dirty="0">
                  <a:latin typeface="Yu Gothic Medium" panose="020B0500000000000000" pitchFamily="34" charset="-128"/>
                  <a:ea typeface="Yu Gothic Medium" panose="020B0500000000000000" pitchFamily="34" charset="-128"/>
                </a:rPr>
                <a:t>⃞</a:t>
              </a:r>
              <a:endParaRPr lang="pt-BR" b="1" dirty="0"/>
            </a:p>
          </p:txBody>
        </p:sp>
        <p:sp>
          <p:nvSpPr>
            <p:cNvPr id="58" name="Retângulo Arredondado 5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 rot="16200000">
              <a:off x="9234632" y="3477766"/>
              <a:ext cx="295753" cy="208667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 dirty="0"/>
            </a:p>
          </p:txBody>
        </p:sp>
        <p:sp>
          <p:nvSpPr>
            <p:cNvPr id="59" name="Retângulo Arredondado 58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 rot="16200000">
              <a:off x="9506109" y="3481942"/>
              <a:ext cx="295753" cy="205357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 dirty="0"/>
            </a:p>
          </p:txBody>
        </p:sp>
        <p:sp>
          <p:nvSpPr>
            <p:cNvPr id="60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 rot="16200000">
              <a:off x="9270198" y="3725329"/>
              <a:ext cx="216692" cy="15180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61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 rot="16200000">
              <a:off x="9540167" y="3742764"/>
              <a:ext cx="216692" cy="13116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cxnSp>
          <p:nvCxnSpPr>
            <p:cNvPr id="66" name="Conector reto 65"/>
            <p:cNvCxnSpPr/>
            <p:nvPr/>
          </p:nvCxnSpPr>
          <p:spPr>
            <a:xfrm rot="16200000">
              <a:off x="8346634" y="490261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67" name="Retângulo 66"/>
            <p:cNvSpPr/>
            <p:nvPr/>
          </p:nvSpPr>
          <p:spPr>
            <a:xfrm rot="16200000">
              <a:off x="9155123" y="1721249"/>
              <a:ext cx="3105587" cy="2042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>
                  <a:latin typeface="Arial" panose="020B0604020202020204" pitchFamily="34" charset="0"/>
                </a:rPr>
                <a:t>Pacote de Manutenção do CVC </a:t>
              </a:r>
              <a:r>
                <a:rPr lang="pt-BR" sz="727" b="1">
                  <a:solidFill>
                    <a:srgbClr val="FF0000"/>
                  </a:solidFill>
                  <a:latin typeface="Arial" panose="020B0604020202020204" pitchFamily="34" charset="0"/>
                </a:rPr>
                <a:t>Adulto</a:t>
              </a:r>
              <a:endParaRPr lang="pt-BR" sz="727" b="1">
                <a:latin typeface="Arial" panose="020B0604020202020204" pitchFamily="34" charset="0"/>
              </a:endParaRPr>
            </a:p>
          </p:txBody>
        </p:sp>
        <p:sp>
          <p:nvSpPr>
            <p:cNvPr id="68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 rot="16200000">
              <a:off x="5539494" y="1572642"/>
              <a:ext cx="3105587" cy="553172"/>
            </a:xfrm>
            <a:prstGeom prst="rect">
              <a:avLst/>
            </a:prstGeom>
            <a:solidFill>
              <a:srgbClr val="FF0000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 dirty="0">
                  <a:solidFill>
                    <a:schemeClr val="bg1"/>
                  </a:solidFill>
                </a:rPr>
                <a:t>Conceito de mudança:</a:t>
              </a:r>
            </a:p>
            <a:p>
              <a:pPr marL="228600" indent="-228600" algn="ctr">
                <a:buFont typeface="+mj-lt"/>
                <a:buAutoNum type="arabicPeriod" startAt="2"/>
              </a:pPr>
              <a:r>
                <a:rPr lang="pt-BR" sz="1200" b="1" dirty="0">
                  <a:solidFill>
                    <a:schemeClr val="bg1"/>
                  </a:solidFill>
                </a:rPr>
                <a:t>Aderir a técnica asséptica no </a:t>
              </a:r>
            </a:p>
            <a:p>
              <a:pPr algn="ctr"/>
              <a:r>
                <a:rPr lang="pt-BR" sz="1200" b="1" dirty="0">
                  <a:solidFill>
                    <a:schemeClr val="bg1"/>
                  </a:solidFill>
                </a:rPr>
                <a:t>manuseio do cateter​ </a:t>
              </a:r>
            </a:p>
          </p:txBody>
        </p:sp>
        <p:sp>
          <p:nvSpPr>
            <p:cNvPr id="70" name="Retângulo Arredondado 69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 rot="16200000">
              <a:off x="7608892" y="408017"/>
              <a:ext cx="295753" cy="208667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71" name="Retângulo Arredondado 70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 rot="16200000">
              <a:off x="7353269" y="421707"/>
              <a:ext cx="295753" cy="205357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72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 rot="16200000">
              <a:off x="7410156" y="661744"/>
              <a:ext cx="216692" cy="15180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73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 rot="16200000">
              <a:off x="7626839" y="674215"/>
              <a:ext cx="216692" cy="13116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74" name="Retângulo 73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 rot="16200000">
              <a:off x="7272924" y="-169504"/>
              <a:ext cx="3060000" cy="4015476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 dirty="0"/>
            </a:p>
          </p:txBody>
        </p:sp>
        <p:sp>
          <p:nvSpPr>
            <p:cNvPr id="75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 rot="16200000">
              <a:off x="6860404" y="1813599"/>
              <a:ext cx="2562700" cy="46942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2"/>
              </a:pPr>
              <a:r>
                <a:rPr lang="pt-BR" sz="1050" dirty="0"/>
                <a:t>Utilizou técnica</a:t>
              </a:r>
              <a:r>
                <a:rPr lang="pt-BR" sz="1050" dirty="0">
                  <a:solidFill>
                    <a:srgbClr val="FF0000"/>
                  </a:solidFill>
                </a:rPr>
                <a:t> asséptica </a:t>
              </a:r>
              <a:r>
                <a:rPr lang="pt-BR" sz="1050" dirty="0"/>
                <a:t>para abrir os materiais?</a:t>
              </a:r>
              <a:endParaRPr lang="pt-BR" dirty="0"/>
            </a:p>
          </p:txBody>
        </p:sp>
        <p:cxnSp>
          <p:nvCxnSpPr>
            <p:cNvPr id="76" name="Conector reto 75"/>
            <p:cNvCxnSpPr/>
            <p:nvPr/>
          </p:nvCxnSpPr>
          <p:spPr>
            <a:xfrm rot="16200000">
              <a:off x="6373186" y="1814838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78" name="Retângulo Arredondado 7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 rot="16200000">
              <a:off x="7933831" y="407544"/>
              <a:ext cx="295753" cy="208667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79" name="Retângulo Arredondado 78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 rot="16200000">
              <a:off x="8205805" y="409209"/>
              <a:ext cx="295753" cy="205357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 dirty="0"/>
            </a:p>
          </p:txBody>
        </p:sp>
        <p:sp>
          <p:nvSpPr>
            <p:cNvPr id="80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 rot="16200000">
              <a:off x="7948496" y="660119"/>
              <a:ext cx="216692" cy="1518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81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 rot="16200000">
              <a:off x="8228194" y="663011"/>
              <a:ext cx="216692" cy="13116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82" name="Retângulo Arredondado 81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 rot="16200000">
              <a:off x="8579159" y="398458"/>
              <a:ext cx="295753" cy="208667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 dirty="0"/>
            </a:p>
          </p:txBody>
        </p:sp>
        <p:sp>
          <p:nvSpPr>
            <p:cNvPr id="83" name="Retângulo Arredondado 82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 rot="16200000">
              <a:off x="8839769" y="400125"/>
              <a:ext cx="295753" cy="205357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4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 rot="16200000">
              <a:off x="8626320" y="654969"/>
              <a:ext cx="216692" cy="1518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85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 rot="16200000">
              <a:off x="8860826" y="662877"/>
              <a:ext cx="216692" cy="13116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cxnSp>
          <p:nvCxnSpPr>
            <p:cNvPr id="86" name="Conector reto 85"/>
            <p:cNvCxnSpPr/>
            <p:nvPr/>
          </p:nvCxnSpPr>
          <p:spPr>
            <a:xfrm rot="16200000">
              <a:off x="6994466" y="1827991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87" name="Conector reto 86"/>
            <p:cNvCxnSpPr/>
            <p:nvPr/>
          </p:nvCxnSpPr>
          <p:spPr>
            <a:xfrm rot="16200000">
              <a:off x="7678466" y="1837008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90" name="Retângulo Arredondado 89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 rot="16200000">
              <a:off x="9226850" y="401145"/>
              <a:ext cx="295753" cy="208667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 dirty="0"/>
            </a:p>
          </p:txBody>
        </p:sp>
        <p:sp>
          <p:nvSpPr>
            <p:cNvPr id="91" name="Retângulo Arredondado 90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 rot="16200000">
              <a:off x="9489581" y="402815"/>
              <a:ext cx="295753" cy="205357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 dirty="0"/>
            </a:p>
          </p:txBody>
        </p:sp>
        <p:sp>
          <p:nvSpPr>
            <p:cNvPr id="92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 rot="16200000">
              <a:off x="9276527" y="653717"/>
              <a:ext cx="216692" cy="15180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93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 rot="16200000">
              <a:off x="9511969" y="668623"/>
              <a:ext cx="216692" cy="13116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94" name="Retângulo Arredondado 93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 rot="16200000">
              <a:off x="9918639" y="399348"/>
              <a:ext cx="295753" cy="208667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5" name="Retângulo Arredondado 94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 rot="16200000">
              <a:off x="10178911" y="401012"/>
              <a:ext cx="295753" cy="205357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 dirty="0"/>
            </a:p>
          </p:txBody>
        </p:sp>
        <p:sp>
          <p:nvSpPr>
            <p:cNvPr id="96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 rot="16200000">
              <a:off x="9956679" y="657009"/>
              <a:ext cx="216692" cy="15180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97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 rot="16200000">
              <a:off x="10207022" y="663277"/>
              <a:ext cx="216692" cy="13116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cxnSp>
          <p:nvCxnSpPr>
            <p:cNvPr id="98" name="Conector reto 97"/>
            <p:cNvCxnSpPr/>
            <p:nvPr/>
          </p:nvCxnSpPr>
          <p:spPr>
            <a:xfrm rot="16200000">
              <a:off x="8356100" y="1821596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4" name="CaixaDeTexto 9">
            <a:extLst>
              <a:ext uri="{FF2B5EF4-FFF2-40B4-BE49-F238E27FC236}">
                <a16:creationId xmlns:a16="http://schemas.microsoft.com/office/drawing/2014/main" id="{C0FB63F8-06F5-2858-5C45-A746A79532FF}"/>
              </a:ext>
            </a:extLst>
          </p:cNvPr>
          <p:cNvSpPr txBox="1"/>
          <p:nvPr/>
        </p:nvSpPr>
        <p:spPr>
          <a:xfrm>
            <a:off x="5123385" y="1861630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/>
            </a:pPr>
            <a:r>
              <a:rPr lang="pt-BR" sz="1050" dirty="0"/>
              <a:t>Higienizou as mãos </a:t>
            </a:r>
            <a:r>
              <a:rPr lang="pt-BR" sz="1050" dirty="0">
                <a:solidFill>
                  <a:srgbClr val="FF0000"/>
                </a:solidFill>
              </a:rPr>
              <a:t>imediatamente </a:t>
            </a:r>
            <a:r>
              <a:rPr lang="pt-BR" sz="1050" dirty="0"/>
              <a:t> antes de tocar no cateter?</a:t>
            </a:r>
            <a:endParaRPr lang="pt-BR" dirty="0"/>
          </a:p>
        </p:txBody>
      </p:sp>
      <p:sp>
        <p:nvSpPr>
          <p:cNvPr id="7" name="Retângulo Arredondado 57">
            <a:extLst>
              <a:ext uri="{FF2B5EF4-FFF2-40B4-BE49-F238E27FC236}">
                <a16:creationId xmlns:a16="http://schemas.microsoft.com/office/drawing/2014/main" id="{4C68D25F-07CE-6A18-A09B-B42F89790AD7}"/>
              </a:ext>
            </a:extLst>
          </p:cNvPr>
          <p:cNvSpPr/>
          <p:nvPr/>
        </p:nvSpPr>
        <p:spPr>
          <a:xfrm>
            <a:off x="4680512" y="4549170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8" name="Retângulo Arredondado 58">
            <a:extLst>
              <a:ext uri="{FF2B5EF4-FFF2-40B4-BE49-F238E27FC236}">
                <a16:creationId xmlns:a16="http://schemas.microsoft.com/office/drawing/2014/main" id="{F1A72737-5FFB-1F89-E356-C58F76418524}"/>
              </a:ext>
            </a:extLst>
          </p:cNvPr>
          <p:cNvSpPr/>
          <p:nvPr/>
        </p:nvSpPr>
        <p:spPr>
          <a:xfrm>
            <a:off x="4690217" y="4826274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9" name="CaixaDeTexto 10">
            <a:extLst>
              <a:ext uri="{FF2B5EF4-FFF2-40B4-BE49-F238E27FC236}">
                <a16:creationId xmlns:a16="http://schemas.microsoft.com/office/drawing/2014/main" id="{47EB9D85-396B-BAD5-A352-39F6811E209C}"/>
              </a:ext>
            </a:extLst>
          </p:cNvPr>
          <p:cNvSpPr txBox="1"/>
          <p:nvPr/>
        </p:nvSpPr>
        <p:spPr>
          <a:xfrm>
            <a:off x="4521346" y="4551569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0" name="CaixaDeTexto 11">
            <a:extLst>
              <a:ext uri="{FF2B5EF4-FFF2-40B4-BE49-F238E27FC236}">
                <a16:creationId xmlns:a16="http://schemas.microsoft.com/office/drawing/2014/main" id="{752090EB-F2D9-0E8C-9250-2450AFC22D8A}"/>
              </a:ext>
            </a:extLst>
          </p:cNvPr>
          <p:cNvSpPr txBox="1"/>
          <p:nvPr/>
        </p:nvSpPr>
        <p:spPr>
          <a:xfrm>
            <a:off x="4517559" y="4861385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11" name="CaixaDeTexto 9">
            <a:extLst>
              <a:ext uri="{FF2B5EF4-FFF2-40B4-BE49-F238E27FC236}">
                <a16:creationId xmlns:a16="http://schemas.microsoft.com/office/drawing/2014/main" id="{827623D1-D9C7-5390-D8A5-39335D5CC26B}"/>
              </a:ext>
            </a:extLst>
          </p:cNvPr>
          <p:cNvSpPr txBox="1"/>
          <p:nvPr/>
        </p:nvSpPr>
        <p:spPr>
          <a:xfrm>
            <a:off x="1949398" y="3697909"/>
            <a:ext cx="2835838" cy="82893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0" indent="-228600">
              <a:buFont typeface="+mj-lt"/>
              <a:buAutoNum type="arabicPeriod" startAt="4"/>
              <a:defRPr/>
            </a:pPr>
            <a:r>
              <a:rPr lang="pt-BR" sz="1050" dirty="0"/>
              <a:t>Realizou a desinfecção</a:t>
            </a:r>
            <a:r>
              <a:rPr lang="pt-BR" sz="1050" dirty="0">
                <a:solidFill>
                  <a:srgbClr val="FF0000"/>
                </a:solidFill>
              </a:rPr>
              <a:t> </a:t>
            </a:r>
            <a:r>
              <a:rPr lang="pt-BR" sz="1050" dirty="0"/>
              <a:t>em movimentos circulares envolvendo a ponta e a </a:t>
            </a:r>
            <a:r>
              <a:rPr lang="pt-BR" sz="1050" dirty="0">
                <a:solidFill>
                  <a:srgbClr val="FF0000"/>
                </a:solidFill>
              </a:rPr>
              <a:t>lateral</a:t>
            </a:r>
            <a:r>
              <a:rPr lang="pt-BR" sz="1050" dirty="0"/>
              <a:t>  dos </a:t>
            </a:r>
            <a:r>
              <a:rPr lang="pt-BR" sz="1050" dirty="0">
                <a:solidFill>
                  <a:srgbClr val="FF0000"/>
                </a:solidFill>
              </a:rPr>
              <a:t>conectores</a:t>
            </a:r>
            <a:r>
              <a:rPr lang="pt-BR" sz="1050" dirty="0"/>
              <a:t> por 10 segundos imediatamente  </a:t>
            </a:r>
            <a:r>
              <a:rPr lang="pt-BR" sz="1050" dirty="0">
                <a:solidFill>
                  <a:srgbClr val="FF0000"/>
                </a:solidFill>
              </a:rPr>
              <a:t>após </a:t>
            </a:r>
            <a:r>
              <a:rPr lang="pt-BR" sz="1050" dirty="0"/>
              <a:t>utilizá-lo?</a:t>
            </a:r>
          </a:p>
        </p:txBody>
      </p:sp>
      <p:sp>
        <p:nvSpPr>
          <p:cNvPr id="2" name="CaixaDeTexto 9">
            <a:extLst>
              <a:ext uri="{FF2B5EF4-FFF2-40B4-BE49-F238E27FC236}">
                <a16:creationId xmlns:a16="http://schemas.microsoft.com/office/drawing/2014/main" id="{FE229B8D-7DF2-1FDF-5E17-33B9A4F2DE9D}"/>
              </a:ext>
            </a:extLst>
          </p:cNvPr>
          <p:cNvSpPr txBox="1"/>
          <p:nvPr/>
        </p:nvSpPr>
        <p:spPr>
          <a:xfrm>
            <a:off x="5055245" y="3092477"/>
            <a:ext cx="2801617" cy="71253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0" indent="-228600">
              <a:buFont typeface="+mj-lt"/>
              <a:buAutoNum type="arabicPeriod" startAt="3"/>
              <a:defRPr/>
            </a:pPr>
            <a:r>
              <a:rPr lang="pt-BR" sz="1050" dirty="0"/>
              <a:t>Realizou a</a:t>
            </a:r>
            <a:r>
              <a:rPr lang="pt-BR" sz="1050" dirty="0">
                <a:solidFill>
                  <a:srgbClr val="FF0000"/>
                </a:solidFill>
              </a:rPr>
              <a:t> desinfecção </a:t>
            </a:r>
            <a:r>
              <a:rPr lang="pt-BR" sz="1050" dirty="0"/>
              <a:t>em movimentos circulares envolvendo a ponta e a </a:t>
            </a:r>
            <a:r>
              <a:rPr lang="pt-BR" sz="1050" dirty="0">
                <a:solidFill>
                  <a:srgbClr val="FF0000"/>
                </a:solidFill>
              </a:rPr>
              <a:t>lateral</a:t>
            </a:r>
            <a:r>
              <a:rPr lang="pt-BR" sz="1050" dirty="0"/>
              <a:t>  dos </a:t>
            </a:r>
            <a:r>
              <a:rPr lang="pt-BR" sz="1050" dirty="0">
                <a:solidFill>
                  <a:srgbClr val="FF0000"/>
                </a:solidFill>
              </a:rPr>
              <a:t>conectores</a:t>
            </a:r>
            <a:r>
              <a:rPr lang="pt-BR" sz="1050" dirty="0"/>
              <a:t> por 10 segundos imediatamente antes  de utilizá-lo?</a:t>
            </a:r>
            <a:endParaRPr lang="pt-BR" dirty="0"/>
          </a:p>
        </p:txBody>
      </p:sp>
      <p:sp>
        <p:nvSpPr>
          <p:cNvPr id="3" name="CaixaDeTexto 9">
            <a:extLst>
              <a:ext uri="{FF2B5EF4-FFF2-40B4-BE49-F238E27FC236}">
                <a16:creationId xmlns:a16="http://schemas.microsoft.com/office/drawing/2014/main" id="{D1C75BD3-EAF4-B7F8-1A6D-3B0FFC0A4D71}"/>
              </a:ext>
            </a:extLst>
          </p:cNvPr>
          <p:cNvSpPr txBox="1"/>
          <p:nvPr/>
        </p:nvSpPr>
        <p:spPr>
          <a:xfrm>
            <a:off x="5054957" y="3708266"/>
            <a:ext cx="2835838" cy="82893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0" indent="-228600">
              <a:buFont typeface="+mj-lt"/>
              <a:buAutoNum type="arabicPeriod" startAt="4"/>
              <a:defRPr/>
            </a:pPr>
            <a:r>
              <a:rPr lang="pt-BR" sz="1050" dirty="0"/>
              <a:t>Realizou a desinfecção</a:t>
            </a:r>
            <a:r>
              <a:rPr lang="pt-BR" sz="1050" dirty="0">
                <a:solidFill>
                  <a:srgbClr val="FF0000"/>
                </a:solidFill>
              </a:rPr>
              <a:t> </a:t>
            </a:r>
            <a:r>
              <a:rPr lang="pt-BR" sz="1050" dirty="0"/>
              <a:t>em movimentos circulares envolvendo a ponta e a </a:t>
            </a:r>
            <a:r>
              <a:rPr lang="pt-BR" sz="1050" dirty="0">
                <a:solidFill>
                  <a:srgbClr val="FF0000"/>
                </a:solidFill>
              </a:rPr>
              <a:t>lateral</a:t>
            </a:r>
            <a:r>
              <a:rPr lang="pt-BR" sz="1050" dirty="0"/>
              <a:t>  dos </a:t>
            </a:r>
            <a:r>
              <a:rPr lang="pt-BR" sz="1050" dirty="0">
                <a:solidFill>
                  <a:srgbClr val="FF0000"/>
                </a:solidFill>
              </a:rPr>
              <a:t>conectores</a:t>
            </a:r>
            <a:r>
              <a:rPr lang="pt-BR" sz="1050" dirty="0"/>
              <a:t> por 10 segundos imediatamente  </a:t>
            </a:r>
            <a:r>
              <a:rPr lang="pt-BR" sz="1050" dirty="0">
                <a:solidFill>
                  <a:srgbClr val="FF0000"/>
                </a:solidFill>
              </a:rPr>
              <a:t>após </a:t>
            </a:r>
            <a:r>
              <a:rPr lang="pt-BR" sz="1050" dirty="0"/>
              <a:t>utilizá-lo?</a:t>
            </a:r>
          </a:p>
        </p:txBody>
      </p:sp>
      <p:sp>
        <p:nvSpPr>
          <p:cNvPr id="13" name="CaixaDeTexto 9">
            <a:extLst>
              <a:ext uri="{FF2B5EF4-FFF2-40B4-BE49-F238E27FC236}">
                <a16:creationId xmlns:a16="http://schemas.microsoft.com/office/drawing/2014/main" id="{A538AE49-A2D7-7852-87D6-1CF87D3D4DF4}"/>
              </a:ext>
            </a:extLst>
          </p:cNvPr>
          <p:cNvSpPr txBox="1"/>
          <p:nvPr/>
        </p:nvSpPr>
        <p:spPr>
          <a:xfrm>
            <a:off x="5062130" y="4506016"/>
            <a:ext cx="2592899" cy="42149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0" indent="-228600">
              <a:buFont typeface="+mj-lt"/>
              <a:buAutoNum type="arabicPeriod" startAt="5"/>
              <a:defRPr/>
            </a:pPr>
            <a:r>
              <a:rPr lang="pt-BR" sz="1050" dirty="0"/>
              <a:t>Colocou </a:t>
            </a:r>
            <a:r>
              <a:rPr lang="pt-BR" sz="1050" b="1" dirty="0">
                <a:solidFill>
                  <a:srgbClr val="FF0000"/>
                </a:solidFill>
              </a:rPr>
              <a:t>nova tampa </a:t>
            </a:r>
            <a:r>
              <a:rPr lang="pt-BR" sz="1050" b="1" dirty="0" err="1">
                <a:solidFill>
                  <a:srgbClr val="FF0000"/>
                </a:solidFill>
              </a:rPr>
              <a:t>oclusora</a:t>
            </a:r>
            <a:r>
              <a:rPr lang="pt-BR" sz="1050" b="1" dirty="0">
                <a:solidFill>
                  <a:srgbClr val="FF0000"/>
                </a:solidFill>
              </a:rPr>
              <a:t> estéril</a:t>
            </a:r>
            <a:r>
              <a:rPr lang="pt-BR" sz="1050" dirty="0"/>
              <a:t>? </a:t>
            </a:r>
          </a:p>
          <a:p>
            <a:pPr lvl="0">
              <a:defRPr/>
            </a:pPr>
            <a:r>
              <a:rPr lang="pt-BR" sz="1050" b="1" dirty="0"/>
              <a:t>Não se aplica para o sistema fechado    </a:t>
            </a:r>
            <a:r>
              <a:rPr lang="pt-BR" sz="1600" b="1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⃞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732287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/>
          <p:cNvGrpSpPr/>
          <p:nvPr/>
        </p:nvGrpSpPr>
        <p:grpSpPr>
          <a:xfrm>
            <a:off x="2783762" y="1435853"/>
            <a:ext cx="6120000" cy="4140000"/>
            <a:chOff x="2553979" y="1689185"/>
            <a:chExt cx="6255580" cy="4207005"/>
          </a:xfrm>
        </p:grpSpPr>
        <p:sp>
          <p:nvSpPr>
            <p:cNvPr id="4" name="CaixaDeTexto 22">
              <a:extLst>
                <a:ext uri="{FF2B5EF4-FFF2-40B4-BE49-F238E27FC236}">
                  <a16:creationId xmlns:a16="http://schemas.microsoft.com/office/drawing/2014/main" id="{1848880C-F601-4D04-9CAF-EC3F55EF3ED7}"/>
                </a:ext>
              </a:extLst>
            </p:cNvPr>
            <p:cNvSpPr txBox="1"/>
            <p:nvPr/>
          </p:nvSpPr>
          <p:spPr>
            <a:xfrm>
              <a:off x="2597093" y="3428049"/>
              <a:ext cx="2521796" cy="80010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defPPr>
                <a:defRPr lang="pt-BR"/>
              </a:defPPr>
              <a:lvl1pPr marL="228600" lvl="0" indent="-228600" defTabSz="914385" fontAlgn="b">
                <a:buFont typeface="+mj-lt"/>
                <a:buAutoNum type="arabicPeriod"/>
                <a:defRPr sz="1050"/>
              </a:lvl1pPr>
              <a:lvl2pPr indent="0">
                <a:defRPr sz="1100"/>
              </a:lvl2pPr>
              <a:lvl3pPr indent="0">
                <a:defRPr sz="1100"/>
              </a:lvl3pPr>
              <a:lvl4pPr indent="0">
                <a:defRPr sz="1100"/>
              </a:lvl4pPr>
              <a:lvl5pPr indent="0">
                <a:defRPr sz="1100"/>
              </a:lvl5pPr>
              <a:lvl6pPr indent="0">
                <a:defRPr sz="1100"/>
              </a:lvl6pPr>
              <a:lvl7pPr indent="0">
                <a:defRPr sz="1100"/>
              </a:lvl7pPr>
              <a:lvl8pPr indent="0">
                <a:defRPr sz="1100"/>
              </a:lvl8pPr>
              <a:lvl9pPr indent="0">
                <a:defRPr sz="1100"/>
              </a:lvl9pPr>
            </a:lstStyle>
            <a:p>
              <a:pPr>
                <a:buFont typeface="+mj-lt"/>
                <a:buAutoNum type="arabicPeriod" startAt="2"/>
              </a:pPr>
              <a:r>
                <a:rPr lang="pt-BR"/>
                <a:t>Datou o sistema de forma visível?</a:t>
              </a:r>
            </a:p>
            <a:p>
              <a:pPr>
                <a:buFont typeface="+mj-lt"/>
                <a:buAutoNum type="arabicPeriod" startAt="2"/>
              </a:pPr>
              <a:endParaRPr lang="pt-BR"/>
            </a:p>
          </p:txBody>
        </p:sp>
        <p:sp>
          <p:nvSpPr>
            <p:cNvPr id="5" name="Retângulo 4"/>
            <p:cNvSpPr/>
            <p:nvPr/>
          </p:nvSpPr>
          <p:spPr>
            <a:xfrm>
              <a:off x="2553979" y="5691967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>
                  <a:latin typeface="Arial" panose="020B0604020202020204" pitchFamily="34" charset="0"/>
                </a:rPr>
                <a:t>Pacote de Manutenção do CVC </a:t>
              </a:r>
              <a:r>
                <a:rPr lang="pt-BR" sz="727" b="1">
                  <a:solidFill>
                    <a:srgbClr val="FF0000"/>
                  </a:solidFill>
                  <a:latin typeface="Arial" panose="020B0604020202020204" pitchFamily="34" charset="0"/>
                </a:rPr>
                <a:t>Adulto </a:t>
              </a:r>
            </a:p>
          </p:txBody>
        </p:sp>
        <p:sp>
          <p:nvSpPr>
            <p:cNvPr id="6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2561255" y="1712592"/>
              <a:ext cx="3105587" cy="774754"/>
            </a:xfrm>
            <a:prstGeom prst="rect">
              <a:avLst/>
            </a:prstGeom>
            <a:solidFill>
              <a:srgbClr val="00B050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 dirty="0">
                  <a:solidFill>
                    <a:schemeClr val="bg1"/>
                  </a:solidFill>
                </a:rPr>
                <a:t>Conceito de mudança:</a:t>
              </a:r>
            </a:p>
            <a:p>
              <a:pPr algn="ctr"/>
              <a:r>
                <a:rPr lang="pt-BR" sz="1200" b="1" dirty="0">
                  <a:solidFill>
                    <a:schemeClr val="bg1"/>
                  </a:solidFill>
                </a:rPr>
                <a:t>3.  Realizar a manutenção do sistema de infusão </a:t>
              </a:r>
              <a:r>
                <a:rPr lang="pt-BR" sz="1200" b="1" dirty="0">
                  <a:solidFill>
                    <a:srgbClr val="FF0000"/>
                  </a:solidFill>
                </a:rPr>
                <a:t>(equipos e conectores) </a:t>
              </a:r>
            </a:p>
          </p:txBody>
        </p:sp>
        <p:sp>
          <p:nvSpPr>
            <p:cNvPr id="8" name="Retângulo Arredondado 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296066" y="2622442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" name="Retângulo Arredondado 8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296066" y="2869094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23484" y="2686036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11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18889" y="2933964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2553979" y="1693375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13" name="Conector reto 12"/>
            <p:cNvCxnSpPr/>
            <p:nvPr/>
          </p:nvCxnSpPr>
          <p:spPr>
            <a:xfrm>
              <a:off x="2561255" y="3363878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3" name="Estrela de 5 Pontas 22"/>
            <p:cNvSpPr/>
            <p:nvPr/>
          </p:nvSpPr>
          <p:spPr>
            <a:xfrm>
              <a:off x="5382621" y="1776033"/>
              <a:ext cx="180460" cy="15818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5" name="Retângulo Arredondado 24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281514" y="3522191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6" name="Retângulo Arredondado 25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281514" y="3806943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7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08932" y="3568151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28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04337" y="3806554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29" name="Conector reto 28"/>
            <p:cNvCxnSpPr/>
            <p:nvPr/>
          </p:nvCxnSpPr>
          <p:spPr>
            <a:xfrm>
              <a:off x="2560351" y="410339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0" name="CaixaDeTexto 22">
              <a:extLst>
                <a:ext uri="{FF2B5EF4-FFF2-40B4-BE49-F238E27FC236}">
                  <a16:creationId xmlns:a16="http://schemas.microsoft.com/office/drawing/2014/main" id="{1848880C-F601-4D04-9CAF-EC3F55EF3ED7}"/>
                </a:ext>
              </a:extLst>
            </p:cNvPr>
            <p:cNvSpPr txBox="1"/>
            <p:nvPr/>
          </p:nvSpPr>
          <p:spPr>
            <a:xfrm>
              <a:off x="5701776" y="3434193"/>
              <a:ext cx="2521796" cy="80010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defPPr>
                <a:defRPr lang="pt-BR"/>
              </a:defPPr>
              <a:lvl1pPr marL="228600" lvl="0" indent="-228600" defTabSz="914385" fontAlgn="b">
                <a:buFont typeface="+mj-lt"/>
                <a:buAutoNum type="arabicPeriod"/>
                <a:defRPr sz="1050"/>
              </a:lvl1pPr>
              <a:lvl2pPr indent="0">
                <a:defRPr sz="1100"/>
              </a:lvl2pPr>
              <a:lvl3pPr indent="0">
                <a:defRPr sz="1100"/>
              </a:lvl3pPr>
              <a:lvl4pPr indent="0">
                <a:defRPr sz="1100"/>
              </a:lvl4pPr>
              <a:lvl5pPr indent="0">
                <a:defRPr sz="1100"/>
              </a:lvl5pPr>
              <a:lvl6pPr indent="0">
                <a:defRPr sz="1100"/>
              </a:lvl6pPr>
              <a:lvl7pPr indent="0">
                <a:defRPr sz="1100"/>
              </a:lvl7pPr>
              <a:lvl8pPr indent="0">
                <a:defRPr sz="1100"/>
              </a:lvl8pPr>
              <a:lvl9pPr indent="0">
                <a:defRPr sz="1100"/>
              </a:lvl9pPr>
            </a:lstStyle>
            <a:p>
              <a:pPr>
                <a:buFont typeface="+mj-lt"/>
                <a:buAutoNum type="arabicPeriod" startAt="2"/>
              </a:pPr>
              <a:r>
                <a:rPr lang="pt-BR"/>
                <a:t>Datou o sistema de forma visível?</a:t>
              </a:r>
            </a:p>
            <a:p>
              <a:pPr>
                <a:buFont typeface="+mj-lt"/>
                <a:buAutoNum type="arabicPeriod" startAt="2"/>
              </a:pPr>
              <a:endParaRPr lang="pt-BR"/>
            </a:p>
          </p:txBody>
        </p:sp>
        <p:sp>
          <p:nvSpPr>
            <p:cNvPr id="31" name="Retângulo 30"/>
            <p:cNvSpPr/>
            <p:nvPr/>
          </p:nvSpPr>
          <p:spPr>
            <a:xfrm>
              <a:off x="5696696" y="5687777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>
                  <a:latin typeface="Arial" panose="020B0604020202020204" pitchFamily="34" charset="0"/>
                </a:rPr>
                <a:t>Pacote de Manutenção do CVC </a:t>
              </a:r>
              <a:r>
                <a:rPr lang="pt-BR" sz="727" b="1">
                  <a:solidFill>
                    <a:srgbClr val="FF0000"/>
                  </a:solidFill>
                  <a:latin typeface="Arial" panose="020B0604020202020204" pitchFamily="34" charset="0"/>
                </a:rPr>
                <a:t>Adulto</a:t>
              </a:r>
            </a:p>
          </p:txBody>
        </p:sp>
        <p:sp>
          <p:nvSpPr>
            <p:cNvPr id="32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5703972" y="1708399"/>
              <a:ext cx="3105587" cy="774754"/>
            </a:xfrm>
            <a:prstGeom prst="rect">
              <a:avLst/>
            </a:prstGeom>
            <a:solidFill>
              <a:srgbClr val="FF0000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 dirty="0">
                  <a:solidFill>
                    <a:schemeClr val="bg1"/>
                  </a:solidFill>
                </a:rPr>
                <a:t>Conceito de mudança:</a:t>
              </a:r>
            </a:p>
            <a:p>
              <a:pPr algn="ctr"/>
              <a:r>
                <a:rPr lang="pt-BR" sz="1200" b="1" dirty="0">
                  <a:solidFill>
                    <a:schemeClr val="bg1"/>
                  </a:solidFill>
                </a:rPr>
                <a:t>3.  Realizar a manutenção do sistema de infusão </a:t>
              </a:r>
              <a:r>
                <a:rPr lang="pt-BR" sz="1200" b="1" dirty="0">
                  <a:solidFill>
                    <a:srgbClr val="FF0000"/>
                  </a:solidFill>
                  <a:highlight>
                    <a:srgbClr val="FFFF00"/>
                  </a:highlight>
                </a:rPr>
                <a:t>(equipos e conectores) </a:t>
              </a:r>
            </a:p>
          </p:txBody>
        </p:sp>
        <p:sp>
          <p:nvSpPr>
            <p:cNvPr id="34" name="Retângulo Arredondado 33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438783" y="2648114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35" name="Retângulo Arredondado 34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438783" y="2894766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36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256676" y="2702177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37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242556" y="2950105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38" name="Retângulo 37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5696696" y="1689185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39" name="Conector reto 38"/>
            <p:cNvCxnSpPr/>
            <p:nvPr/>
          </p:nvCxnSpPr>
          <p:spPr>
            <a:xfrm>
              <a:off x="5703972" y="3371915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0" name="Estrela de 5 Pontas 39"/>
            <p:cNvSpPr/>
            <p:nvPr/>
          </p:nvSpPr>
          <p:spPr>
            <a:xfrm>
              <a:off x="8525338" y="1747392"/>
              <a:ext cx="180460" cy="15818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1" name="Retângulo Arredondado 40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424231" y="3518001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2" name="Retângulo Arredondado 41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424231" y="3802753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3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251649" y="3544911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44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247054" y="3802364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45" name="Conector reto 44"/>
            <p:cNvCxnSpPr/>
            <p:nvPr/>
          </p:nvCxnSpPr>
          <p:spPr>
            <a:xfrm>
              <a:off x="5703068" y="409920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Retângulo Arredondado 25">
            <a:extLst>
              <a:ext uri="{FF2B5EF4-FFF2-40B4-BE49-F238E27FC236}">
                <a16:creationId xmlns:a16="http://schemas.microsoft.com/office/drawing/2014/main" id="{12EA04A3-1094-90C3-395A-0C7E0B3C97A2}"/>
              </a:ext>
            </a:extLst>
          </p:cNvPr>
          <p:cNvSpPr/>
          <p:nvPr/>
        </p:nvSpPr>
        <p:spPr>
          <a:xfrm>
            <a:off x="5463174" y="4233975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5" name="Retângulo Arredondado 25">
            <a:extLst>
              <a:ext uri="{FF2B5EF4-FFF2-40B4-BE49-F238E27FC236}">
                <a16:creationId xmlns:a16="http://schemas.microsoft.com/office/drawing/2014/main" id="{3FD8B904-9CA7-7B9F-5A52-1981AD4F8F2E}"/>
              </a:ext>
            </a:extLst>
          </p:cNvPr>
          <p:cNvSpPr/>
          <p:nvPr/>
        </p:nvSpPr>
        <p:spPr>
          <a:xfrm>
            <a:off x="5463168" y="3956615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7" name="CaixaDeTexto 11">
            <a:extLst>
              <a:ext uri="{FF2B5EF4-FFF2-40B4-BE49-F238E27FC236}">
                <a16:creationId xmlns:a16="http://schemas.microsoft.com/office/drawing/2014/main" id="{FF4D467D-4E39-E9B0-0C0A-1807A615DFFA}"/>
              </a:ext>
            </a:extLst>
          </p:cNvPr>
          <p:cNvSpPr txBox="1"/>
          <p:nvPr/>
        </p:nvSpPr>
        <p:spPr>
          <a:xfrm>
            <a:off x="5277831" y="4246175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18" name="CaixaDeTexto 10">
            <a:extLst>
              <a:ext uri="{FF2B5EF4-FFF2-40B4-BE49-F238E27FC236}">
                <a16:creationId xmlns:a16="http://schemas.microsoft.com/office/drawing/2014/main" id="{9B9F770F-325D-7BB2-CE4D-E41AAF57F5A4}"/>
              </a:ext>
            </a:extLst>
          </p:cNvPr>
          <p:cNvSpPr txBox="1"/>
          <p:nvPr/>
        </p:nvSpPr>
        <p:spPr>
          <a:xfrm>
            <a:off x="5269524" y="3994273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20" name="Retângulo Arredondado 25">
            <a:extLst>
              <a:ext uri="{FF2B5EF4-FFF2-40B4-BE49-F238E27FC236}">
                <a16:creationId xmlns:a16="http://schemas.microsoft.com/office/drawing/2014/main" id="{EFD54BE1-0BC0-5376-42E0-B2E678C544D5}"/>
              </a:ext>
            </a:extLst>
          </p:cNvPr>
          <p:cNvSpPr/>
          <p:nvPr/>
        </p:nvSpPr>
        <p:spPr>
          <a:xfrm>
            <a:off x="8532331" y="3991123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1" name="Retângulo Arredondado 25">
            <a:extLst>
              <a:ext uri="{FF2B5EF4-FFF2-40B4-BE49-F238E27FC236}">
                <a16:creationId xmlns:a16="http://schemas.microsoft.com/office/drawing/2014/main" id="{E830E3BA-9F4A-7DEC-B7D5-62F436339513}"/>
              </a:ext>
            </a:extLst>
          </p:cNvPr>
          <p:cNvSpPr/>
          <p:nvPr/>
        </p:nvSpPr>
        <p:spPr>
          <a:xfrm>
            <a:off x="8541856" y="4259694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2" name="CaixaDeTexto 10">
            <a:extLst>
              <a:ext uri="{FF2B5EF4-FFF2-40B4-BE49-F238E27FC236}">
                <a16:creationId xmlns:a16="http://schemas.microsoft.com/office/drawing/2014/main" id="{CDA34180-4EDF-8184-33F5-1A7DE772FF43}"/>
              </a:ext>
            </a:extLst>
          </p:cNvPr>
          <p:cNvSpPr txBox="1"/>
          <p:nvPr/>
        </p:nvSpPr>
        <p:spPr>
          <a:xfrm>
            <a:off x="8354349" y="4020394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24" name="CaixaDeTexto 11">
            <a:extLst>
              <a:ext uri="{FF2B5EF4-FFF2-40B4-BE49-F238E27FC236}">
                <a16:creationId xmlns:a16="http://schemas.microsoft.com/office/drawing/2014/main" id="{912A7D64-A6C3-5BD9-7D90-5C20C619C633}"/>
              </a:ext>
            </a:extLst>
          </p:cNvPr>
          <p:cNvSpPr txBox="1"/>
          <p:nvPr/>
        </p:nvSpPr>
        <p:spPr>
          <a:xfrm>
            <a:off x="8355858" y="4309969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46" name="CaixaDeTexto 9">
            <a:extLst>
              <a:ext uri="{FF2B5EF4-FFF2-40B4-BE49-F238E27FC236}">
                <a16:creationId xmlns:a16="http://schemas.microsoft.com/office/drawing/2014/main" id="{70EC0CD5-5134-5280-084C-2F853C47592B}"/>
              </a:ext>
            </a:extLst>
          </p:cNvPr>
          <p:cNvSpPr txBox="1"/>
          <p:nvPr/>
        </p:nvSpPr>
        <p:spPr>
          <a:xfrm>
            <a:off x="2803646" y="3957662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defPPr>
              <a:defRPr lang="pt-BR"/>
            </a:defPPr>
            <a:lvl1pPr marL="228600" lvl="0" indent="-228600" defTabSz="914385" fontAlgn="b">
              <a:buFont typeface="+mj-lt"/>
              <a:buAutoNum type="arabicPeriod"/>
              <a:defRPr sz="1050"/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pPr>
              <a:buFont typeface="+mj-lt"/>
              <a:buAutoNum type="arabicPeriod" startAt="3"/>
            </a:pPr>
            <a:r>
              <a:rPr lang="pt-BR" dirty="0"/>
              <a:t>Realizou a troca do sistema no prazo preconizado?</a:t>
            </a:r>
          </a:p>
        </p:txBody>
      </p:sp>
      <p:sp>
        <p:nvSpPr>
          <p:cNvPr id="47" name="CaixaDeTexto 22">
            <a:extLst>
              <a:ext uri="{FF2B5EF4-FFF2-40B4-BE49-F238E27FC236}">
                <a16:creationId xmlns:a16="http://schemas.microsoft.com/office/drawing/2014/main" id="{E0803613-0EEB-293F-43E9-7382A4B4B7F2}"/>
              </a:ext>
            </a:extLst>
          </p:cNvPr>
          <p:cNvSpPr txBox="1"/>
          <p:nvPr/>
        </p:nvSpPr>
        <p:spPr>
          <a:xfrm>
            <a:off x="2885980" y="2236831"/>
            <a:ext cx="2643474" cy="80010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defPPr>
              <a:defRPr lang="pt-BR"/>
            </a:defPPr>
            <a:lvl1pPr marL="228600" lvl="0" indent="-228600" defTabSz="914385" fontAlgn="b">
              <a:buFont typeface="+mj-lt"/>
              <a:buAutoNum type="arabicPeriod"/>
              <a:defRPr sz="1050"/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r>
              <a:rPr lang="pt-BR" dirty="0">
                <a:solidFill>
                  <a:srgbClr val="FF0000"/>
                </a:solidFill>
              </a:rPr>
              <a:t>Os Equipos e/ou  conectores estão livres de sujidade ou presença de sangue?</a:t>
            </a:r>
          </a:p>
          <a:p>
            <a:pPr>
              <a:buFont typeface="+mj-lt"/>
              <a:buAutoNum type="arabicPeriod" startAt="3"/>
            </a:pPr>
            <a:endParaRPr lang="pt-BR" dirty="0"/>
          </a:p>
        </p:txBody>
      </p:sp>
      <p:sp>
        <p:nvSpPr>
          <p:cNvPr id="48" name="CaixaDeTexto 22">
            <a:extLst>
              <a:ext uri="{FF2B5EF4-FFF2-40B4-BE49-F238E27FC236}">
                <a16:creationId xmlns:a16="http://schemas.microsoft.com/office/drawing/2014/main" id="{B40553CC-B5DB-09F8-4960-D90E3F583336}"/>
              </a:ext>
            </a:extLst>
          </p:cNvPr>
          <p:cNvSpPr txBox="1"/>
          <p:nvPr/>
        </p:nvSpPr>
        <p:spPr>
          <a:xfrm>
            <a:off x="5965540" y="2222541"/>
            <a:ext cx="2643474" cy="80010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defPPr>
              <a:defRPr lang="pt-BR"/>
            </a:defPPr>
            <a:lvl1pPr marL="228600" lvl="0" indent="-228600" defTabSz="914385" fontAlgn="b">
              <a:buFont typeface="+mj-lt"/>
              <a:buAutoNum type="arabicPeriod"/>
              <a:defRPr sz="1050"/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r>
              <a:rPr lang="pt-BR" dirty="0">
                <a:solidFill>
                  <a:srgbClr val="FF0000"/>
                </a:solidFill>
              </a:rPr>
              <a:t>Os Equipos e/ou  conectores estão livres de sujidade ou presença de sangue?</a:t>
            </a:r>
          </a:p>
          <a:p>
            <a:pPr>
              <a:buFont typeface="+mj-lt"/>
              <a:buAutoNum type="arabicPeriod" startAt="3"/>
            </a:pPr>
            <a:endParaRPr lang="pt-BR" dirty="0"/>
          </a:p>
        </p:txBody>
      </p:sp>
      <p:sp>
        <p:nvSpPr>
          <p:cNvPr id="49" name="CaixaDeTexto 9">
            <a:extLst>
              <a:ext uri="{FF2B5EF4-FFF2-40B4-BE49-F238E27FC236}">
                <a16:creationId xmlns:a16="http://schemas.microsoft.com/office/drawing/2014/main" id="{07638256-2C12-D12B-0A11-397C4EA59438}"/>
              </a:ext>
            </a:extLst>
          </p:cNvPr>
          <p:cNvSpPr txBox="1"/>
          <p:nvPr/>
        </p:nvSpPr>
        <p:spPr>
          <a:xfrm>
            <a:off x="5847933" y="3899178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defPPr>
              <a:defRPr lang="pt-BR"/>
            </a:defPPr>
            <a:lvl1pPr marL="228600" lvl="0" indent="-228600" defTabSz="914385" fontAlgn="b">
              <a:buFont typeface="+mj-lt"/>
              <a:buAutoNum type="arabicPeriod"/>
              <a:defRPr sz="1050"/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pPr>
              <a:buFont typeface="+mj-lt"/>
              <a:buAutoNum type="arabicPeriod" startAt="3"/>
            </a:pPr>
            <a:r>
              <a:rPr lang="pt-BR" dirty="0"/>
              <a:t>Realizou a troca do sistema no prazo preconizado?</a:t>
            </a:r>
          </a:p>
        </p:txBody>
      </p: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58E700B3-9639-EDBD-F823-4584A1B20240}"/>
              </a:ext>
            </a:extLst>
          </p:cNvPr>
          <p:cNvCxnSpPr/>
          <p:nvPr/>
        </p:nvCxnSpPr>
        <p:spPr>
          <a:xfrm>
            <a:off x="2765660" y="4566435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553E4F28-4A34-BCF7-2C48-49061C6A512B}"/>
              </a:ext>
            </a:extLst>
          </p:cNvPr>
          <p:cNvCxnSpPr/>
          <p:nvPr/>
        </p:nvCxnSpPr>
        <p:spPr>
          <a:xfrm>
            <a:off x="5824239" y="4576094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616651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Agrupar 51"/>
          <p:cNvGrpSpPr/>
          <p:nvPr/>
        </p:nvGrpSpPr>
        <p:grpSpPr>
          <a:xfrm>
            <a:off x="2636958" y="1970269"/>
            <a:ext cx="6112865" cy="4140000"/>
            <a:chOff x="2392908" y="1824898"/>
            <a:chExt cx="6233337" cy="4202815"/>
          </a:xfrm>
        </p:grpSpPr>
        <p:sp>
          <p:nvSpPr>
            <p:cNvPr id="53" name="Retângulo 52"/>
            <p:cNvSpPr/>
            <p:nvPr/>
          </p:nvSpPr>
          <p:spPr>
            <a:xfrm>
              <a:off x="2392908" y="5823490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>
                  <a:latin typeface="Arial" panose="020B0604020202020204" pitchFamily="34" charset="0"/>
                </a:rPr>
                <a:t>Pacote de Manutenção do CVC </a:t>
              </a:r>
              <a:r>
                <a:rPr lang="pt-BR" sz="727" b="1">
                  <a:solidFill>
                    <a:srgbClr val="FF0000"/>
                  </a:solidFill>
                  <a:latin typeface="Arial" panose="020B0604020202020204" pitchFamily="34" charset="0"/>
                </a:rPr>
                <a:t>Adulto</a:t>
              </a:r>
              <a:endParaRPr lang="pt-BR" sz="727" b="1">
                <a:latin typeface="Arial" panose="020B0604020202020204" pitchFamily="34" charset="0"/>
              </a:endParaRPr>
            </a:p>
          </p:txBody>
        </p:sp>
        <p:sp>
          <p:nvSpPr>
            <p:cNvPr id="54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2400184" y="1856634"/>
              <a:ext cx="3105587" cy="557860"/>
            </a:xfrm>
            <a:prstGeom prst="rect">
              <a:avLst/>
            </a:prstGeom>
            <a:solidFill>
              <a:srgbClr val="00B050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200" dirty="0">
                  <a:solidFill>
                    <a:schemeClr val="bg1"/>
                  </a:solidFill>
                </a:rPr>
                <a:t>Conceito de mudança:</a:t>
              </a:r>
            </a:p>
            <a:p>
              <a:pPr algn="ctr"/>
              <a:r>
                <a:rPr lang="pt-BR" sz="1200" b="1" dirty="0">
                  <a:solidFill>
                    <a:schemeClr val="bg1"/>
                  </a:solidFill>
                </a:rPr>
                <a:t>4. Avaliar as condições do curativo </a:t>
              </a:r>
              <a:endParaRPr lang="pt-BR" sz="1200" b="1" dirty="0">
                <a:solidFill>
                  <a:schemeClr val="bg1"/>
                </a:solidFill>
                <a:cs typeface="Calibri"/>
              </a:endParaRPr>
            </a:p>
          </p:txBody>
        </p:sp>
        <p:sp>
          <p:nvSpPr>
            <p:cNvPr id="55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436022" y="2569223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50" dirty="0"/>
                <a:t> Curativo está totalmente aderido à pele e a inserção protegida pelo curativo?</a:t>
              </a:r>
            </a:p>
          </p:txBody>
        </p:sp>
        <p:sp>
          <p:nvSpPr>
            <p:cNvPr id="56" name="Retângulo Arredondado 55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134995" y="2552421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7" name="Retângulo Arredondado 56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134995" y="2789548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8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4962413" y="2591546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59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4957818" y="2836786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60" name="Retângulo 59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2392908" y="1824898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62" name="Conector reto 61"/>
            <p:cNvCxnSpPr/>
            <p:nvPr/>
          </p:nvCxnSpPr>
          <p:spPr>
            <a:xfrm>
              <a:off x="2400184" y="3078542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63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436022" y="3193825"/>
              <a:ext cx="2562700" cy="54385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2"/>
              </a:pPr>
              <a:r>
                <a:rPr lang="pt-BR" sz="1050" dirty="0"/>
                <a:t>Curativo sem sujidade, umidade ou presença de sangue?</a:t>
              </a:r>
            </a:p>
          </p:txBody>
        </p:sp>
        <p:sp>
          <p:nvSpPr>
            <p:cNvPr id="64" name="Retângulo Arredondado 63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134995" y="3407135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65" name="Retângulo Arredondado 64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134995" y="3728148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66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4962413" y="3434045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67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4957818" y="3691498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68" name="Retângulo Arredondado 6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132285" y="4120073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69" name="Retângulo Arredondado 68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132285" y="4384496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70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4959703" y="4215223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71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4955108" y="4431732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72" name="Conector reto 71"/>
            <p:cNvCxnSpPr/>
            <p:nvPr/>
          </p:nvCxnSpPr>
          <p:spPr>
            <a:xfrm>
              <a:off x="2392908" y="4026586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3" name="Conector reto 72"/>
            <p:cNvCxnSpPr/>
            <p:nvPr/>
          </p:nvCxnSpPr>
          <p:spPr>
            <a:xfrm>
              <a:off x="2394805" y="4695364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74" name="Estrela de 5 Pontas 73"/>
            <p:cNvSpPr/>
            <p:nvPr/>
          </p:nvSpPr>
          <p:spPr>
            <a:xfrm>
              <a:off x="5221550" y="1895678"/>
              <a:ext cx="180460" cy="15818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75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399874" y="4009288"/>
              <a:ext cx="2562700" cy="54385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3"/>
              </a:pPr>
              <a:r>
                <a:rPr lang="pt-BR" sz="1050"/>
                <a:t>Curativo com data de troca na validade?</a:t>
              </a:r>
            </a:p>
          </p:txBody>
        </p:sp>
        <p:sp>
          <p:nvSpPr>
            <p:cNvPr id="76" name="Retângulo Arredondado 75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137354" y="4790276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77" name="Retângulo Arredondado 76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137354" y="5054699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78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4964772" y="4885426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79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4960177" y="5101935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80" name="Conector reto 79"/>
            <p:cNvCxnSpPr/>
            <p:nvPr/>
          </p:nvCxnSpPr>
          <p:spPr>
            <a:xfrm>
              <a:off x="2399874" y="553533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81" name="Retângulo 80"/>
            <p:cNvSpPr/>
            <p:nvPr/>
          </p:nvSpPr>
          <p:spPr>
            <a:xfrm>
              <a:off x="5520658" y="5823490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>
                  <a:latin typeface="Arial" panose="020B0604020202020204" pitchFamily="34" charset="0"/>
                </a:rPr>
                <a:t>Pacote de Manutenção do CVC </a:t>
              </a:r>
              <a:r>
                <a:rPr lang="pt-BR" sz="727" b="1">
                  <a:solidFill>
                    <a:srgbClr val="FF0000"/>
                  </a:solidFill>
                  <a:latin typeface="Arial" panose="020B0604020202020204" pitchFamily="34" charset="0"/>
                </a:rPr>
                <a:t>Adulto</a:t>
              </a:r>
              <a:endParaRPr lang="pt-BR" sz="727" b="1">
                <a:latin typeface="Arial" panose="020B0604020202020204" pitchFamily="34" charset="0"/>
              </a:endParaRPr>
            </a:p>
          </p:txBody>
        </p:sp>
        <p:sp>
          <p:nvSpPr>
            <p:cNvPr id="82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5517020" y="1844186"/>
              <a:ext cx="3105587" cy="557860"/>
            </a:xfrm>
            <a:prstGeom prst="rect">
              <a:avLst/>
            </a:prstGeom>
            <a:solidFill>
              <a:srgbClr val="FF0000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200" dirty="0">
                  <a:solidFill>
                    <a:schemeClr val="bg1"/>
                  </a:solidFill>
                </a:rPr>
                <a:t>Conceito de mudança:</a:t>
              </a:r>
            </a:p>
            <a:p>
              <a:pPr algn="ctr"/>
              <a:r>
                <a:rPr lang="pt-BR" sz="1200" b="1" dirty="0">
                  <a:solidFill>
                    <a:schemeClr val="bg1"/>
                  </a:solidFill>
                </a:rPr>
                <a:t>4. Avaliar as condições do curativo </a:t>
              </a:r>
              <a:endParaRPr lang="pt-BR" sz="1200" b="1" dirty="0">
                <a:solidFill>
                  <a:schemeClr val="bg1"/>
                </a:solidFill>
                <a:cs typeface="Calibri"/>
              </a:endParaRPr>
            </a:p>
          </p:txBody>
        </p:sp>
        <p:sp>
          <p:nvSpPr>
            <p:cNvPr id="83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5552615" y="2530837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50" dirty="0"/>
                <a:t> Curativo está totalmente aderido à pele e a inserção protegida pelo curativo?</a:t>
              </a:r>
            </a:p>
          </p:txBody>
        </p:sp>
        <p:sp>
          <p:nvSpPr>
            <p:cNvPr id="84" name="Retângulo Arredondado 83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262745" y="2552423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5" name="Retângulo Arredondado 84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262745" y="2789550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6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090163" y="2591542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87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085568" y="2836788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88" name="Retângulo 87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5520658" y="1824898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90" name="Conector reto 89"/>
            <p:cNvCxnSpPr/>
            <p:nvPr/>
          </p:nvCxnSpPr>
          <p:spPr>
            <a:xfrm>
              <a:off x="5527934" y="3078544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92" name="Retângulo Arredondado 91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262745" y="3407135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3" name="Retângulo Arredondado 92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262745" y="3671558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4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090163" y="3434045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95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085568" y="3691498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96" name="Retângulo Arredondado 95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260035" y="4120073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7" name="Retângulo Arredondado 96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260035" y="4384496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8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087453" y="4215223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99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082858" y="4431732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100" name="Conector reto 99"/>
            <p:cNvCxnSpPr/>
            <p:nvPr/>
          </p:nvCxnSpPr>
          <p:spPr>
            <a:xfrm>
              <a:off x="5520658" y="4026586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1" name="Conector reto 100"/>
            <p:cNvCxnSpPr/>
            <p:nvPr/>
          </p:nvCxnSpPr>
          <p:spPr>
            <a:xfrm>
              <a:off x="5522555" y="4695364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02" name="Estrela de 5 Pontas 101"/>
            <p:cNvSpPr/>
            <p:nvPr/>
          </p:nvSpPr>
          <p:spPr>
            <a:xfrm>
              <a:off x="8349300" y="1871252"/>
              <a:ext cx="180460" cy="15818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4" name="Retângulo Arredondado 103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265104" y="4790276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5" name="Retângulo Arredondado 104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265104" y="5054699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6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092522" y="4885426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07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087927" y="5101935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108" name="Conector reto 107"/>
            <p:cNvCxnSpPr/>
            <p:nvPr/>
          </p:nvCxnSpPr>
          <p:spPr>
            <a:xfrm>
              <a:off x="5527624" y="5523123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CaixaDeTexto 9">
            <a:extLst>
              <a:ext uri="{FF2B5EF4-FFF2-40B4-BE49-F238E27FC236}">
                <a16:creationId xmlns:a16="http://schemas.microsoft.com/office/drawing/2014/main" id="{C0BD2B19-9004-88EC-2714-B12A4A7756D9}"/>
              </a:ext>
            </a:extLst>
          </p:cNvPr>
          <p:cNvSpPr txBox="1"/>
          <p:nvPr/>
        </p:nvSpPr>
        <p:spPr>
          <a:xfrm>
            <a:off x="2673547" y="4648645"/>
            <a:ext cx="2723818" cy="109936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 startAt="4"/>
              <a:defRPr/>
            </a:pPr>
            <a:r>
              <a:rPr lang="pt-BR" sz="1050" dirty="0"/>
              <a:t>Inserção do cateter sem presença de sinais flogísticos? </a:t>
            </a:r>
          </a:p>
          <a:p>
            <a:pPr>
              <a:defRPr/>
            </a:pPr>
            <a:r>
              <a:rPr lang="pt-BR" sz="1050" dirty="0"/>
              <a:t>        </a:t>
            </a:r>
          </a:p>
          <a:p>
            <a:pPr>
              <a:defRPr/>
            </a:pPr>
            <a:r>
              <a:rPr lang="pt-BR" sz="1050" b="1" dirty="0"/>
              <a:t>Se curativo convencional - Não se aplica </a:t>
            </a:r>
            <a:r>
              <a:rPr lang="pt-BR" b="1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⃞</a:t>
            </a:r>
            <a:endParaRPr lang="pt-BR" b="1" dirty="0"/>
          </a:p>
        </p:txBody>
      </p:sp>
      <p:sp>
        <p:nvSpPr>
          <p:cNvPr id="119" name="CaixaDeTexto 10">
            <a:extLst>
              <a:ext uri="{FF2B5EF4-FFF2-40B4-BE49-F238E27FC236}">
                <a16:creationId xmlns:a16="http://schemas.microsoft.com/office/drawing/2014/main" id="{07916D36-3534-FAE1-D97C-D521936FC3E0}"/>
              </a:ext>
            </a:extLst>
          </p:cNvPr>
          <p:cNvSpPr txBox="1"/>
          <p:nvPr/>
        </p:nvSpPr>
        <p:spPr>
          <a:xfrm>
            <a:off x="6427291" y="5632396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/>
          </a:p>
        </p:txBody>
      </p:sp>
      <p:sp>
        <p:nvSpPr>
          <p:cNvPr id="120" name="CaixaDeTexto 11">
            <a:extLst>
              <a:ext uri="{FF2B5EF4-FFF2-40B4-BE49-F238E27FC236}">
                <a16:creationId xmlns:a16="http://schemas.microsoft.com/office/drawing/2014/main" id="{A235401F-B0B8-0BA7-F355-9764160C7C93}"/>
              </a:ext>
            </a:extLst>
          </p:cNvPr>
          <p:cNvSpPr txBox="1"/>
          <p:nvPr/>
        </p:nvSpPr>
        <p:spPr>
          <a:xfrm>
            <a:off x="6719052" y="5676261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/>
          </a:p>
        </p:txBody>
      </p:sp>
      <p:sp>
        <p:nvSpPr>
          <p:cNvPr id="121" name="CaixaDeTexto 9">
            <a:extLst>
              <a:ext uri="{FF2B5EF4-FFF2-40B4-BE49-F238E27FC236}">
                <a16:creationId xmlns:a16="http://schemas.microsoft.com/office/drawing/2014/main" id="{483D1923-47A6-E36E-3828-C70459A46D70}"/>
              </a:ext>
            </a:extLst>
          </p:cNvPr>
          <p:cNvSpPr txBox="1"/>
          <p:nvPr/>
        </p:nvSpPr>
        <p:spPr>
          <a:xfrm>
            <a:off x="5785332" y="3318736"/>
            <a:ext cx="2562700" cy="54385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 startAt="2"/>
            </a:pPr>
            <a:r>
              <a:rPr lang="pt-BR" sz="1050" dirty="0"/>
              <a:t>Curativo sem sujidade, umidade ou presença de sangue?</a:t>
            </a:r>
          </a:p>
        </p:txBody>
      </p:sp>
      <p:sp>
        <p:nvSpPr>
          <p:cNvPr id="122" name="CaixaDeTexto 9">
            <a:extLst>
              <a:ext uri="{FF2B5EF4-FFF2-40B4-BE49-F238E27FC236}">
                <a16:creationId xmlns:a16="http://schemas.microsoft.com/office/drawing/2014/main" id="{497955AA-2113-6132-EB68-F6D97B59BF09}"/>
              </a:ext>
            </a:extLst>
          </p:cNvPr>
          <p:cNvSpPr txBox="1"/>
          <p:nvPr/>
        </p:nvSpPr>
        <p:spPr>
          <a:xfrm>
            <a:off x="5807821" y="4193515"/>
            <a:ext cx="2562700" cy="54385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 startAt="3"/>
            </a:pPr>
            <a:r>
              <a:rPr lang="pt-BR" sz="1050"/>
              <a:t>Curativo com data de troca na validade?</a:t>
            </a:r>
          </a:p>
        </p:txBody>
      </p:sp>
      <p:sp>
        <p:nvSpPr>
          <p:cNvPr id="123" name="CaixaDeTexto 9">
            <a:extLst>
              <a:ext uri="{FF2B5EF4-FFF2-40B4-BE49-F238E27FC236}">
                <a16:creationId xmlns:a16="http://schemas.microsoft.com/office/drawing/2014/main" id="{38F45E93-EAD1-39F5-F11E-D5B9CA0BBBC3}"/>
              </a:ext>
            </a:extLst>
          </p:cNvPr>
          <p:cNvSpPr txBox="1"/>
          <p:nvPr/>
        </p:nvSpPr>
        <p:spPr>
          <a:xfrm>
            <a:off x="5779859" y="4626031"/>
            <a:ext cx="2719350" cy="110182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 startAt="4"/>
              <a:defRPr/>
            </a:pPr>
            <a:r>
              <a:rPr lang="pt-BR" sz="1050" dirty="0"/>
              <a:t>Inserção do cateter sem presença de sinais flogísticos? </a:t>
            </a:r>
          </a:p>
          <a:p>
            <a:pPr>
              <a:defRPr/>
            </a:pPr>
            <a:r>
              <a:rPr lang="pt-BR" sz="1050" dirty="0"/>
              <a:t>        </a:t>
            </a:r>
          </a:p>
          <a:p>
            <a:pPr>
              <a:defRPr/>
            </a:pPr>
            <a:r>
              <a:rPr lang="pt-BR" sz="1050" b="1" dirty="0"/>
              <a:t>Se curativo convencional - Não se aplica </a:t>
            </a:r>
            <a:r>
              <a:rPr lang="pt-BR" b="1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⃞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9623904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A25395DAD2818478FB24D5BA0BD8325" ma:contentTypeVersion="20" ma:contentTypeDescription="Crie um novo documento." ma:contentTypeScope="" ma:versionID="24308d20c0c3d627fb7be76a5de88f2c">
  <xsd:schema xmlns:xsd="http://www.w3.org/2001/XMLSchema" xmlns:xs="http://www.w3.org/2001/XMLSchema" xmlns:p="http://schemas.microsoft.com/office/2006/metadata/properties" xmlns:ns1="http://schemas.microsoft.com/sharepoint/v3" xmlns:ns2="7595665d-dcec-4a93-a94d-ada035ade8e0" xmlns:ns3="ba8db9e7-06ab-4fc3-8870-ae78930b596c" targetNamespace="http://schemas.microsoft.com/office/2006/metadata/properties" ma:root="true" ma:fieldsID="3af5802b2e47f2500314f291e59f10f0" ns1:_="" ns2:_="" ns3:_="">
    <xsd:import namespace="http://schemas.microsoft.com/sharepoint/v3"/>
    <xsd:import namespace="7595665d-dcec-4a93-a94d-ada035ade8e0"/>
    <xsd:import namespace="ba8db9e7-06ab-4fc3-8870-ae78930b59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Propriedades da Política de Conformidade Unificada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Ação de Interface do Usuário da Política de Conformidade Unificada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95665d-dcec-4a93-a94d-ada035ade8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Marcações de imagem" ma:readOnly="false" ma:fieldId="{5cf76f15-5ced-4ddc-b409-7134ff3c332f}" ma:taxonomyMulti="true" ma:sspId="af7ba5c7-e7e8-46ad-a5c3-76d2e405b1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8db9e7-06ab-4fc3-8870-ae78930b59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16b67270-77c6-4e53-9086-b260307a8d5e}" ma:internalName="TaxCatchAll" ma:showField="CatchAllData" ma:web="ba8db9e7-06ab-4fc3-8870-ae78930b59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7595665d-dcec-4a93-a94d-ada035ade8e0">
      <Terms xmlns="http://schemas.microsoft.com/office/infopath/2007/PartnerControls"/>
    </lcf76f155ced4ddcb4097134ff3c332f>
    <TaxCatchAll xmlns="ba8db9e7-06ab-4fc3-8870-ae78930b596c" xsi:nil="true"/>
  </documentManagement>
</p:properties>
</file>

<file path=customXml/itemProps1.xml><?xml version="1.0" encoding="utf-8"?>
<ds:datastoreItem xmlns:ds="http://schemas.openxmlformats.org/officeDocument/2006/customXml" ds:itemID="{CD1AFD1C-D052-4969-A293-B69DD37A3C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B3E731-7FE6-4B0D-8670-290E69083A89}">
  <ds:schemaRefs>
    <ds:schemaRef ds:uri="7595665d-dcec-4a93-a94d-ada035ade8e0"/>
    <ds:schemaRef ds:uri="ba8db9e7-06ab-4fc3-8870-ae78930b596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7CC9C15-6D93-4857-A138-F5D802846CBE}">
  <ds:schemaRefs>
    <ds:schemaRef ds:uri="7595665d-dcec-4a93-a94d-ada035ade8e0"/>
    <ds:schemaRef ds:uri="ba8db9e7-06ab-4fc3-8870-ae78930b596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568</Words>
  <Application>Microsoft Office PowerPoint</Application>
  <PresentationFormat>Widescreen</PresentationFormat>
  <Paragraphs>118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Patricia Araujo Soares</dc:creator>
  <cp:lastModifiedBy>Natalia Nardoni</cp:lastModifiedBy>
  <cp:revision>31</cp:revision>
  <dcterms:created xsi:type="dcterms:W3CDTF">2021-09-16T18:58:12Z</dcterms:created>
  <dcterms:modified xsi:type="dcterms:W3CDTF">2024-04-26T13:51:48Z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0x010100DA25395DAD2818478FB24D5BA0BD8325</vt:lpwstr>
  </property>
  <property fmtid="{D5CDD505-2E9C-101B-9397-08002B2CF9AE}" pid="3" name="MediaServiceImageTags">
    <vt:lpwstr/>
  </property>
</Properties>
</file>