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9" r:id="rId5"/>
    <p:sldId id="303" r:id="rId6"/>
    <p:sldId id="292" r:id="rId7"/>
    <p:sldId id="280" r:id="rId8"/>
    <p:sldId id="29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00C35-1082-788F-571E-8A2B1BB996F1}" v="77" dt="2024-04-26T13:51:48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60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.nardoni@bp.org.br" userId="S::urn:spo:guest#natalia.nardoni@bp.org.br::" providerId="AD" clId="Web-{14C00C35-1082-788F-571E-8A2B1BB996F1}"/>
    <pc:docChg chg="modSld">
      <pc:chgData name="natalia.nardoni@bp.org.br" userId="S::urn:spo:guest#natalia.nardoni@bp.org.br::" providerId="AD" clId="Web-{14C00C35-1082-788F-571E-8A2B1BB996F1}" dt="2024-04-26T13:51:48.082" v="73" actId="20577"/>
      <pc:docMkLst>
        <pc:docMk/>
      </pc:docMkLst>
      <pc:sldChg chg="modSp">
        <pc:chgData name="natalia.nardoni@bp.org.br" userId="S::urn:spo:guest#natalia.nardoni@bp.org.br::" providerId="AD" clId="Web-{14C00C35-1082-788F-571E-8A2B1BB996F1}" dt="2024-04-26T13:51:48.082" v="73" actId="20577"/>
        <pc:sldMkLst>
          <pc:docMk/>
          <pc:sldMk cId="732287582" sldId="292"/>
        </pc:sldMkLst>
        <pc:spChg chg="mod">
          <ac:chgData name="natalia.nardoni@bp.org.br" userId="S::urn:spo:guest#natalia.nardoni@bp.org.br::" providerId="AD" clId="Web-{14C00C35-1082-788F-571E-8A2B1BB996F1}" dt="2024-04-26T13:51:48.082" v="73" actId="20577"/>
          <ac:spMkLst>
            <pc:docMk/>
            <pc:sldMk cId="732287582" sldId="292"/>
            <ac:spMk id="37" creationId="{00000000-0008-0000-0000-00000A000000}"/>
          </ac:spMkLst>
        </pc:spChg>
        <pc:spChg chg="mod">
          <ac:chgData name="natalia.nardoni@bp.org.br" userId="S::urn:spo:guest#natalia.nardoni@bp.org.br::" providerId="AD" clId="Web-{14C00C35-1082-788F-571E-8A2B1BB996F1}" dt="2024-04-26T13:38:56.901" v="42" actId="20577"/>
          <ac:spMkLst>
            <pc:docMk/>
            <pc:sldMk cId="732287582" sldId="292"/>
            <ac:spMk id="43" creationId="{00000000-0008-0000-0000-00000A000000}"/>
          </ac:spMkLst>
        </pc:spChg>
        <pc:grpChg chg="mod">
          <ac:chgData name="natalia.nardoni@bp.org.br" userId="S::urn:spo:guest#natalia.nardoni@bp.org.br::" providerId="AD" clId="Web-{14C00C35-1082-788F-571E-8A2B1BB996F1}" dt="2024-04-26T13:47:33.746" v="70" actId="1076"/>
          <ac:grpSpMkLst>
            <pc:docMk/>
            <pc:sldMk cId="732287582" sldId="292"/>
            <ac:grpSpMk id="1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CVC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9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3989" y="520106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Manutenção do CVC </a:t>
            </a:r>
            <a:r>
              <a:rPr lang="pt-BR" sz="727" b="1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3581" y="1227729"/>
            <a:ext cx="3105587" cy="581318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  <a:highlight>
                  <a:srgbClr val="FFFF00"/>
                </a:highlight>
              </a:rPr>
              <a:t>diariamente</a:t>
            </a:r>
            <a:r>
              <a:rPr lang="pt-BR" sz="12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14787" y="204212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visita </a:t>
            </a:r>
            <a:r>
              <a:rPr lang="pt-BR" sz="1050" dirty="0" err="1"/>
              <a:t>Multi</a:t>
            </a:r>
            <a:r>
              <a:rPr lang="pt-BR" sz="1050" dirty="0"/>
              <a:t> / </a:t>
            </a:r>
            <a:r>
              <a:rPr lang="pt-BR" sz="1050" dirty="0" err="1"/>
              <a:t>Huddle</a:t>
            </a:r>
            <a:r>
              <a:rPr lang="pt-BR" sz="1050" dirty="0"/>
              <a:t> / Checklist?</a:t>
            </a:r>
          </a:p>
        </p:txBody>
      </p:sp>
      <p:sp>
        <p:nvSpPr>
          <p:cNvPr id="5" name="Retângulo Arredondad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66076" y="20708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66076" y="235606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93493" y="213381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88898" y="24153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00177" y="1202470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" name="Conector reto 9"/>
          <p:cNvCxnSpPr/>
          <p:nvPr/>
        </p:nvCxnSpPr>
        <p:spPr>
          <a:xfrm>
            <a:off x="2831265" y="280843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655823" y="1294531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947262" y="519945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Manutenção do CVC </a:t>
            </a:r>
            <a:r>
              <a:rPr lang="pt-BR" sz="727" b="1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4538" y="1226117"/>
            <a:ext cx="3105587" cy="605167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  <a:highlight>
                  <a:srgbClr val="FFFF00"/>
                </a:highlight>
              </a:rPr>
              <a:t>diariamente</a:t>
            </a:r>
            <a:r>
              <a:rPr lang="pt-BR" sz="1200" b="1" dirty="0">
                <a:solidFill>
                  <a:srgbClr val="FF0000"/>
                </a:solidFill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2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009122" y="199328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visita </a:t>
            </a:r>
            <a:r>
              <a:rPr lang="pt-BR" sz="1050" dirty="0" err="1"/>
              <a:t>Multi</a:t>
            </a:r>
            <a:r>
              <a:rPr lang="pt-BR" sz="1050" dirty="0"/>
              <a:t> / </a:t>
            </a:r>
            <a:r>
              <a:rPr lang="pt-BR" sz="1050" dirty="0" err="1"/>
              <a:t>Huddle</a:t>
            </a:r>
            <a:r>
              <a:rPr lang="pt-BR" sz="1050" dirty="0"/>
              <a:t> / Checklist?</a:t>
            </a:r>
          </a:p>
        </p:txBody>
      </p:sp>
      <p:sp>
        <p:nvSpPr>
          <p:cNvPr id="27" name="Retângulo Arredondado 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689349" y="202108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" name="Retângulo Arredondado 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689349" y="234243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16766" y="208408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12172" y="236560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7262" y="1200866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2" name="Conector reto 31"/>
          <p:cNvCxnSpPr/>
          <p:nvPr/>
        </p:nvCxnSpPr>
        <p:spPr>
          <a:xfrm>
            <a:off x="5954538" y="2806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8785797" y="1266287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369146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grpSp>
        <p:nvGrpSpPr>
          <p:cNvPr id="12" name="Agrupar 11"/>
          <p:cNvGrpSpPr/>
          <p:nvPr/>
        </p:nvGrpSpPr>
        <p:grpSpPr>
          <a:xfrm rot="5400000">
            <a:off x="3057336" y="236445"/>
            <a:ext cx="4140001" cy="6213577"/>
            <a:chOff x="6795185" y="267440"/>
            <a:chExt cx="4015477" cy="6213577"/>
          </a:xfrm>
        </p:grpSpPr>
        <p:sp>
          <p:nvSpPr>
            <p:cNvPr id="35" name="Retângulo 34"/>
            <p:cNvSpPr/>
            <p:nvPr/>
          </p:nvSpPr>
          <p:spPr>
            <a:xfrm rot="16200000">
              <a:off x="9144655" y="4817563"/>
              <a:ext cx="3105587" cy="2042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>
                <a:latin typeface="Arial" panose="020B0604020202020204" pitchFamily="34" charset="0"/>
              </a:endParaRPr>
            </a:p>
          </p:txBody>
        </p:sp>
        <p:sp>
          <p:nvSpPr>
            <p:cNvPr id="3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539489" y="4610218"/>
              <a:ext cx="3105587" cy="553172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3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947013" y="4852926"/>
              <a:ext cx="2562700" cy="46942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dirty="0">
                  <a:solidFill>
                    <a:srgbClr val="FF0000"/>
                  </a:solidFill>
                  <a:ea typeface="+mn-lt"/>
                  <a:cs typeface="+mn-lt"/>
                </a:rPr>
                <a:t>2. Higienizou as mãos imediatamente antes de tocar no cateter?</a:t>
              </a:r>
              <a:endParaRPr lang="pt-BR" dirty="0">
                <a:solidFill>
                  <a:srgbClr val="FF0000"/>
                </a:solidFill>
                <a:cs typeface="Calibri" panose="020F0502020204030204"/>
              </a:endParaRPr>
            </a:p>
            <a:p>
              <a:pPr marL="228600" indent="-228600">
                <a:buAutoNum type="arabicPeriod"/>
              </a:pPr>
              <a:endParaRPr lang="pt-BR" sz="1050" dirty="0">
                <a:solidFill>
                  <a:srgbClr val="000000"/>
                </a:solidFill>
                <a:cs typeface="Calibri"/>
              </a:endParaRPr>
            </a:p>
          </p:txBody>
        </p:sp>
        <p:sp>
          <p:nvSpPr>
            <p:cNvPr id="38" name="Retângulo Arredondado 3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368311" y="3487552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39" name="Retângulo Arredondado 3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7632968" y="3490342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412453" y="3751821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7685377" y="3767041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272923" y="2915639"/>
              <a:ext cx="3060000" cy="4015476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331699" y="4848539"/>
              <a:ext cx="2562700" cy="46942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solidFill>
                    <a:srgbClr val="FF0000"/>
                  </a:solidFill>
                </a:rPr>
                <a:t>1. </a:t>
              </a:r>
              <a:r>
                <a:rPr lang="pt-BR" sz="1050" dirty="0"/>
                <a:t>Utilizou técnica </a:t>
              </a:r>
              <a:r>
                <a:rPr lang="pt-BR" sz="1050" dirty="0">
                  <a:solidFill>
                    <a:srgbClr val="FF0000"/>
                  </a:solidFill>
                </a:rPr>
                <a:t>asséptica</a:t>
              </a:r>
              <a:r>
                <a:rPr lang="pt-BR" sz="1050" dirty="0"/>
                <a:t> para abrir os materiais?</a:t>
              </a:r>
              <a:endParaRPr lang="pt-BR" dirty="0">
                <a:cs typeface="Calibri" panose="020F0502020204030204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 rot="16200000">
              <a:off x="6376035" y="492278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487969" y="4648113"/>
              <a:ext cx="2801617" cy="86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 dirty="0"/>
                <a:t>Realizou a</a:t>
              </a:r>
              <a:r>
                <a:rPr lang="pt-BR" sz="1050" dirty="0">
                  <a:solidFill>
                    <a:srgbClr val="FF0000"/>
                  </a:solidFill>
                </a:rPr>
                <a:t> desinfecção </a:t>
              </a:r>
              <a:r>
                <a:rPr lang="pt-BR" sz="1050" dirty="0"/>
                <a:t>em movimentos circulares envolvendo a ponta e a </a:t>
              </a:r>
              <a:r>
                <a:rPr lang="pt-BR" sz="1050" dirty="0">
                  <a:solidFill>
                    <a:srgbClr val="FF0000"/>
                  </a:solidFill>
                </a:rPr>
                <a:t>lateral</a:t>
              </a:r>
              <a:r>
                <a:rPr lang="pt-BR" sz="1050" dirty="0"/>
                <a:t>  dos </a:t>
              </a:r>
              <a:r>
                <a:rPr lang="pt-BR" sz="1050" dirty="0">
                  <a:solidFill>
                    <a:srgbClr val="FF0000"/>
                  </a:solidFill>
                </a:rPr>
                <a:t>conectores</a:t>
              </a:r>
              <a:r>
                <a:rPr lang="pt-BR" sz="1050" dirty="0"/>
                <a:t> por 10 segundos imediatamente antes  de utilizá-lo?</a:t>
              </a:r>
              <a:endParaRPr lang="pt-BR" dirty="0"/>
            </a:p>
          </p:txBody>
        </p:sp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968844" y="3488679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243249" y="3490341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016083" y="3753272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263196" y="3756176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50" name="Retângulo Arredondado 4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577475" y="3484374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852542" y="3490248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5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622232" y="3743941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878885" y="3761393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54" name="Conector reto 53"/>
            <p:cNvCxnSpPr/>
            <p:nvPr/>
          </p:nvCxnSpPr>
          <p:spPr>
            <a:xfrm rot="16200000">
              <a:off x="6999324" y="48970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onector reto 54"/>
            <p:cNvCxnSpPr/>
            <p:nvPr/>
          </p:nvCxnSpPr>
          <p:spPr>
            <a:xfrm rot="16200000">
              <a:off x="7669292" y="491214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8836510" y="4936674"/>
              <a:ext cx="2592899" cy="4088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 dirty="0"/>
                <a:t>Colocou </a:t>
              </a:r>
              <a:r>
                <a:rPr lang="pt-BR" sz="1050" b="1" dirty="0">
                  <a:solidFill>
                    <a:srgbClr val="FF0000"/>
                  </a:solidFill>
                </a:rPr>
                <a:t>nova tampa </a:t>
              </a:r>
              <a:r>
                <a:rPr lang="pt-BR" sz="1050" b="1" dirty="0" err="1">
                  <a:solidFill>
                    <a:srgbClr val="FF0000"/>
                  </a:solidFill>
                </a:rPr>
                <a:t>oclusora</a:t>
              </a:r>
              <a:r>
                <a:rPr lang="pt-BR" sz="1050" b="1" dirty="0">
                  <a:solidFill>
                    <a:srgbClr val="FF0000"/>
                  </a:solidFill>
                </a:rPr>
                <a:t> estéril</a:t>
              </a:r>
              <a:r>
                <a:rPr lang="pt-BR" sz="1050" dirty="0"/>
                <a:t>? </a:t>
              </a:r>
            </a:p>
            <a:p>
              <a:pPr lvl="0">
                <a:defRPr/>
              </a:pPr>
              <a:r>
                <a:rPr lang="pt-BR" sz="1050" b="1" dirty="0"/>
                <a:t>Não se aplica para o sistema fechado    </a:t>
              </a:r>
              <a:r>
                <a:rPr lang="pt-BR" sz="1600" b="1" dirty="0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 dirty="0"/>
            </a:p>
          </p:txBody>
        </p:sp>
        <p:sp>
          <p:nvSpPr>
            <p:cNvPr id="58" name="Retângulo Arredondado 5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234632" y="3477766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59" name="Retângulo Arredondado 5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506109" y="3481942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6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270198" y="3725329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540167" y="3742764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66" name="Conector reto 65"/>
            <p:cNvCxnSpPr/>
            <p:nvPr/>
          </p:nvCxnSpPr>
          <p:spPr>
            <a:xfrm rot="16200000">
              <a:off x="8346634" y="49026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Retângulo 66"/>
            <p:cNvSpPr/>
            <p:nvPr/>
          </p:nvSpPr>
          <p:spPr>
            <a:xfrm rot="16200000">
              <a:off x="9155123" y="1721249"/>
              <a:ext cx="3105587" cy="20420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>
                <a:latin typeface="Arial" panose="020B0604020202020204" pitchFamily="34" charset="0"/>
              </a:endParaRPr>
            </a:p>
          </p:txBody>
        </p:sp>
        <p:sp>
          <p:nvSpPr>
            <p:cNvPr id="6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539494" y="1572642"/>
              <a:ext cx="3105587" cy="553172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70" name="Retângulo Arredondado 6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608892" y="408017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1" name="Retângulo Arredondado 7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7353269" y="421707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410156" y="661744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7626839" y="674215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272924" y="-169504"/>
              <a:ext cx="3060000" cy="4015476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860404" y="1813599"/>
              <a:ext cx="2562700" cy="46942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Utilizou técnica</a:t>
              </a:r>
              <a:r>
                <a:rPr lang="pt-BR" sz="1050" dirty="0">
                  <a:solidFill>
                    <a:srgbClr val="FF0000"/>
                  </a:solidFill>
                </a:rPr>
                <a:t> asséptica </a:t>
              </a:r>
              <a:r>
                <a:rPr lang="pt-BR" sz="1050" dirty="0"/>
                <a:t>para abrir os materiais?</a:t>
              </a:r>
              <a:endParaRPr lang="pt-BR" dirty="0"/>
            </a:p>
          </p:txBody>
        </p:sp>
        <p:cxnSp>
          <p:nvCxnSpPr>
            <p:cNvPr id="76" name="Conector reto 75"/>
            <p:cNvCxnSpPr/>
            <p:nvPr/>
          </p:nvCxnSpPr>
          <p:spPr>
            <a:xfrm rot="16200000">
              <a:off x="6373186" y="181483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8" name="Retângulo Arredondado 7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933831" y="407544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Retângulo Arredondado 7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205805" y="409209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948496" y="660119"/>
              <a:ext cx="216692" cy="1518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228194" y="663011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579159" y="398458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839769" y="400125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626320" y="654969"/>
              <a:ext cx="216692" cy="1518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860826" y="662877"/>
              <a:ext cx="216692" cy="13116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86" name="Conector reto 85"/>
            <p:cNvCxnSpPr/>
            <p:nvPr/>
          </p:nvCxnSpPr>
          <p:spPr>
            <a:xfrm rot="16200000">
              <a:off x="6994466" y="182799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6200000">
              <a:off x="7678466" y="183700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226850" y="401145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489581" y="402815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276527" y="653717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511969" y="668623"/>
              <a:ext cx="216692" cy="13116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918639" y="399348"/>
              <a:ext cx="295753" cy="20866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10178911" y="401012"/>
              <a:ext cx="295753" cy="2053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956679" y="657009"/>
              <a:ext cx="216692" cy="15180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10207022" y="663277"/>
              <a:ext cx="216692" cy="13116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 rot="16200000">
              <a:off x="8356100" y="182159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" name="CaixaDeTexto 9">
            <a:extLst>
              <a:ext uri="{FF2B5EF4-FFF2-40B4-BE49-F238E27FC236}">
                <a16:creationId xmlns:a16="http://schemas.microsoft.com/office/drawing/2014/main" id="{C0FB63F8-06F5-2858-5C45-A746A79532FF}"/>
              </a:ext>
            </a:extLst>
          </p:cNvPr>
          <p:cNvSpPr txBox="1"/>
          <p:nvPr/>
        </p:nvSpPr>
        <p:spPr>
          <a:xfrm>
            <a:off x="5123385" y="186163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Higienizou as mãos </a:t>
            </a:r>
            <a:r>
              <a:rPr lang="pt-BR" sz="1050" dirty="0">
                <a:solidFill>
                  <a:srgbClr val="FF0000"/>
                </a:solidFill>
              </a:rPr>
              <a:t>imediatamente </a:t>
            </a:r>
            <a:r>
              <a:rPr lang="pt-BR" sz="1050" dirty="0"/>
              <a:t> antes de tocar no cateter?</a:t>
            </a:r>
            <a:endParaRPr lang="pt-BR" dirty="0"/>
          </a:p>
        </p:txBody>
      </p:sp>
      <p:sp>
        <p:nvSpPr>
          <p:cNvPr id="7" name="Retângulo Arredondado 57">
            <a:extLst>
              <a:ext uri="{FF2B5EF4-FFF2-40B4-BE49-F238E27FC236}">
                <a16:creationId xmlns:a16="http://schemas.microsoft.com/office/drawing/2014/main" id="{4C68D25F-07CE-6A18-A09B-B42F89790AD7}"/>
              </a:ext>
            </a:extLst>
          </p:cNvPr>
          <p:cNvSpPr/>
          <p:nvPr/>
        </p:nvSpPr>
        <p:spPr>
          <a:xfrm>
            <a:off x="4680512" y="454917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" name="Retângulo Arredondado 58">
            <a:extLst>
              <a:ext uri="{FF2B5EF4-FFF2-40B4-BE49-F238E27FC236}">
                <a16:creationId xmlns:a16="http://schemas.microsoft.com/office/drawing/2014/main" id="{F1A72737-5FFB-1F89-E356-C58F76418524}"/>
              </a:ext>
            </a:extLst>
          </p:cNvPr>
          <p:cNvSpPr/>
          <p:nvPr/>
        </p:nvSpPr>
        <p:spPr>
          <a:xfrm>
            <a:off x="4690217" y="48262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CaixaDeTexto 10">
            <a:extLst>
              <a:ext uri="{FF2B5EF4-FFF2-40B4-BE49-F238E27FC236}">
                <a16:creationId xmlns:a16="http://schemas.microsoft.com/office/drawing/2014/main" id="{47EB9D85-396B-BAD5-A352-39F6811E209C}"/>
              </a:ext>
            </a:extLst>
          </p:cNvPr>
          <p:cNvSpPr txBox="1"/>
          <p:nvPr/>
        </p:nvSpPr>
        <p:spPr>
          <a:xfrm>
            <a:off x="4521346" y="455156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" name="CaixaDeTexto 11">
            <a:extLst>
              <a:ext uri="{FF2B5EF4-FFF2-40B4-BE49-F238E27FC236}">
                <a16:creationId xmlns:a16="http://schemas.microsoft.com/office/drawing/2014/main" id="{752090EB-F2D9-0E8C-9250-2450AFC22D8A}"/>
              </a:ext>
            </a:extLst>
          </p:cNvPr>
          <p:cNvSpPr txBox="1"/>
          <p:nvPr/>
        </p:nvSpPr>
        <p:spPr>
          <a:xfrm>
            <a:off x="4517559" y="486138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1" name="CaixaDeTexto 9">
            <a:extLst>
              <a:ext uri="{FF2B5EF4-FFF2-40B4-BE49-F238E27FC236}">
                <a16:creationId xmlns:a16="http://schemas.microsoft.com/office/drawing/2014/main" id="{827623D1-D9C7-5390-D8A5-39335D5CC26B}"/>
              </a:ext>
            </a:extLst>
          </p:cNvPr>
          <p:cNvSpPr txBox="1"/>
          <p:nvPr/>
        </p:nvSpPr>
        <p:spPr>
          <a:xfrm>
            <a:off x="1949398" y="3697909"/>
            <a:ext cx="2835838" cy="8289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/>
              <a:t>Realizou a desinfecção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 </a:t>
            </a:r>
            <a:r>
              <a:rPr lang="pt-BR" sz="1050" dirty="0">
                <a:solidFill>
                  <a:srgbClr val="FF0000"/>
                </a:solidFill>
              </a:rPr>
              <a:t>após </a:t>
            </a:r>
            <a:r>
              <a:rPr lang="pt-BR" sz="1050" dirty="0"/>
              <a:t>utilizá-lo?</a:t>
            </a:r>
          </a:p>
        </p:txBody>
      </p:sp>
      <p:sp>
        <p:nvSpPr>
          <p:cNvPr id="2" name="CaixaDeTexto 9">
            <a:extLst>
              <a:ext uri="{FF2B5EF4-FFF2-40B4-BE49-F238E27FC236}">
                <a16:creationId xmlns:a16="http://schemas.microsoft.com/office/drawing/2014/main" id="{FE229B8D-7DF2-1FDF-5E17-33B9A4F2DE9D}"/>
              </a:ext>
            </a:extLst>
          </p:cNvPr>
          <p:cNvSpPr txBox="1"/>
          <p:nvPr/>
        </p:nvSpPr>
        <p:spPr>
          <a:xfrm>
            <a:off x="5055245" y="3092477"/>
            <a:ext cx="2801617" cy="71253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3"/>
              <a:defRPr/>
            </a:pPr>
            <a:r>
              <a:rPr lang="pt-BR" sz="1050" dirty="0"/>
              <a:t>Realizou a</a:t>
            </a:r>
            <a:r>
              <a:rPr lang="pt-BR" sz="1050" dirty="0">
                <a:solidFill>
                  <a:srgbClr val="FF0000"/>
                </a:solidFill>
              </a:rPr>
              <a:t> desinfecção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antes  de utilizá-lo?</a:t>
            </a:r>
            <a:endParaRPr lang="pt-BR" dirty="0"/>
          </a:p>
        </p:txBody>
      </p:sp>
      <p:sp>
        <p:nvSpPr>
          <p:cNvPr id="3" name="CaixaDeTexto 9">
            <a:extLst>
              <a:ext uri="{FF2B5EF4-FFF2-40B4-BE49-F238E27FC236}">
                <a16:creationId xmlns:a16="http://schemas.microsoft.com/office/drawing/2014/main" id="{D1C75BD3-EAF4-B7F8-1A6D-3B0FFC0A4D71}"/>
              </a:ext>
            </a:extLst>
          </p:cNvPr>
          <p:cNvSpPr txBox="1"/>
          <p:nvPr/>
        </p:nvSpPr>
        <p:spPr>
          <a:xfrm>
            <a:off x="5054957" y="3708266"/>
            <a:ext cx="2835838" cy="8289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/>
              <a:t>Realizou a desinfecção</a:t>
            </a:r>
            <a:r>
              <a:rPr lang="pt-BR" sz="1050" dirty="0">
                <a:solidFill>
                  <a:srgbClr val="FF0000"/>
                </a:solidFill>
              </a:rPr>
              <a:t>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 </a:t>
            </a:r>
            <a:r>
              <a:rPr lang="pt-BR" sz="1050" dirty="0">
                <a:solidFill>
                  <a:srgbClr val="FF0000"/>
                </a:solidFill>
              </a:rPr>
              <a:t>após </a:t>
            </a:r>
            <a:r>
              <a:rPr lang="pt-BR" sz="1050" dirty="0"/>
              <a:t>utilizá-lo?</a:t>
            </a:r>
          </a:p>
        </p:txBody>
      </p:sp>
      <p:sp>
        <p:nvSpPr>
          <p:cNvPr id="13" name="CaixaDeTexto 9">
            <a:extLst>
              <a:ext uri="{FF2B5EF4-FFF2-40B4-BE49-F238E27FC236}">
                <a16:creationId xmlns:a16="http://schemas.microsoft.com/office/drawing/2014/main" id="{A538AE49-A2D7-7852-87D6-1CF87D3D4DF4}"/>
              </a:ext>
            </a:extLst>
          </p:cNvPr>
          <p:cNvSpPr txBox="1"/>
          <p:nvPr/>
        </p:nvSpPr>
        <p:spPr>
          <a:xfrm>
            <a:off x="5062130" y="4506016"/>
            <a:ext cx="2592899" cy="42149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5"/>
              <a:defRPr/>
            </a:pPr>
            <a:r>
              <a:rPr lang="pt-BR" sz="1050" dirty="0"/>
              <a:t>Colocou </a:t>
            </a:r>
            <a:r>
              <a:rPr lang="pt-BR" sz="1050" b="1" dirty="0">
                <a:solidFill>
                  <a:srgbClr val="FF0000"/>
                </a:solidFill>
              </a:rPr>
              <a:t>nova tampa </a:t>
            </a:r>
            <a:r>
              <a:rPr lang="pt-BR" sz="1050" b="1" dirty="0" err="1">
                <a:solidFill>
                  <a:srgbClr val="FF0000"/>
                </a:solidFill>
              </a:rPr>
              <a:t>oclusora</a:t>
            </a:r>
            <a:r>
              <a:rPr lang="pt-BR" sz="1050" b="1" dirty="0">
                <a:solidFill>
                  <a:srgbClr val="FF0000"/>
                </a:solidFill>
              </a:rPr>
              <a:t> estéril</a:t>
            </a:r>
            <a:r>
              <a:rPr lang="pt-BR" sz="1050" dirty="0"/>
              <a:t>? </a:t>
            </a:r>
          </a:p>
          <a:p>
            <a:pPr lvl="0">
              <a:defRPr/>
            </a:pPr>
            <a:r>
              <a:rPr lang="pt-BR" sz="1050" b="1" dirty="0"/>
              <a:t>Não se aplica para o sistema fechado    </a:t>
            </a:r>
            <a:r>
              <a:rPr lang="pt-BR" sz="1600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322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2783762" y="1435853"/>
            <a:ext cx="6120000" cy="4140000"/>
            <a:chOff x="2553979" y="1689185"/>
            <a:chExt cx="6255580" cy="4207005"/>
          </a:xfrm>
        </p:grpSpPr>
        <p:sp>
          <p:nvSpPr>
            <p:cNvPr id="4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2597093" y="3428049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2553979" y="569196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 </a:t>
              </a:r>
            </a:p>
          </p:txBody>
        </p:sp>
        <p:sp>
          <p:nvSpPr>
            <p:cNvPr id="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61255" y="1712592"/>
              <a:ext cx="3105587" cy="774754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8" name="Retângulo Arredondado 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96066" y="262244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96066" y="286909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3484" y="268603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18889" y="293396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53979" y="169337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2561255" y="336387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" name="Estrela de 5 Pontas 22"/>
            <p:cNvSpPr/>
            <p:nvPr/>
          </p:nvSpPr>
          <p:spPr>
            <a:xfrm>
              <a:off x="5382621" y="177603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2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81514" y="35221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Retângulo Arredondado 2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81514" y="38069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08932" y="35681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04337" y="380655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2560351" y="410339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5701776" y="3434193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696696" y="568777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</a:p>
          </p:txBody>
        </p:sp>
        <p:sp>
          <p:nvSpPr>
            <p:cNvPr id="3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03972" y="1708399"/>
              <a:ext cx="3105587" cy="774754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  <a:highlight>
                    <a:srgbClr val="FFFF00"/>
                  </a:highlight>
                </a:rPr>
                <a:t>(equipos e conectores) </a:t>
              </a:r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8783" y="264811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Retângulo Arredondado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8783" y="289476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6676" y="270217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2556" y="295010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6696" y="168918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5703972" y="337191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Estrela de 5 Pontas 39"/>
            <p:cNvSpPr/>
            <p:nvPr/>
          </p:nvSpPr>
          <p:spPr>
            <a:xfrm>
              <a:off x="8525338" y="174739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4231" y="351800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4231" y="380275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1649" y="354491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7054" y="380236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45" name="Conector reto 44"/>
            <p:cNvCxnSpPr/>
            <p:nvPr/>
          </p:nvCxnSpPr>
          <p:spPr>
            <a:xfrm>
              <a:off x="5703068" y="409920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Retângulo Arredondado 25">
            <a:extLst>
              <a:ext uri="{FF2B5EF4-FFF2-40B4-BE49-F238E27FC236}">
                <a16:creationId xmlns:a16="http://schemas.microsoft.com/office/drawing/2014/main" id="{12EA04A3-1094-90C3-395A-0C7E0B3C97A2}"/>
              </a:ext>
            </a:extLst>
          </p:cNvPr>
          <p:cNvSpPr/>
          <p:nvPr/>
        </p:nvSpPr>
        <p:spPr>
          <a:xfrm>
            <a:off x="5463174" y="423397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" name="Retângulo Arredondado 25">
            <a:extLst>
              <a:ext uri="{FF2B5EF4-FFF2-40B4-BE49-F238E27FC236}">
                <a16:creationId xmlns:a16="http://schemas.microsoft.com/office/drawing/2014/main" id="{3FD8B904-9CA7-7B9F-5A52-1981AD4F8F2E}"/>
              </a:ext>
            </a:extLst>
          </p:cNvPr>
          <p:cNvSpPr/>
          <p:nvPr/>
        </p:nvSpPr>
        <p:spPr>
          <a:xfrm>
            <a:off x="5463168" y="395661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7" name="CaixaDeTexto 11">
            <a:extLst>
              <a:ext uri="{FF2B5EF4-FFF2-40B4-BE49-F238E27FC236}">
                <a16:creationId xmlns:a16="http://schemas.microsoft.com/office/drawing/2014/main" id="{FF4D467D-4E39-E9B0-0C0A-1807A615DFFA}"/>
              </a:ext>
            </a:extLst>
          </p:cNvPr>
          <p:cNvSpPr txBox="1"/>
          <p:nvPr/>
        </p:nvSpPr>
        <p:spPr>
          <a:xfrm>
            <a:off x="5277831" y="424617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9B9F770F-325D-7BB2-CE4D-E41AAF57F5A4}"/>
              </a:ext>
            </a:extLst>
          </p:cNvPr>
          <p:cNvSpPr txBox="1"/>
          <p:nvPr/>
        </p:nvSpPr>
        <p:spPr>
          <a:xfrm>
            <a:off x="5269524" y="39942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0" name="Retângulo Arredondado 25">
            <a:extLst>
              <a:ext uri="{FF2B5EF4-FFF2-40B4-BE49-F238E27FC236}">
                <a16:creationId xmlns:a16="http://schemas.microsoft.com/office/drawing/2014/main" id="{EFD54BE1-0BC0-5376-42E0-B2E678C544D5}"/>
              </a:ext>
            </a:extLst>
          </p:cNvPr>
          <p:cNvSpPr/>
          <p:nvPr/>
        </p:nvSpPr>
        <p:spPr>
          <a:xfrm>
            <a:off x="8532331" y="399112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Retângulo Arredondado 25">
            <a:extLst>
              <a:ext uri="{FF2B5EF4-FFF2-40B4-BE49-F238E27FC236}">
                <a16:creationId xmlns:a16="http://schemas.microsoft.com/office/drawing/2014/main" id="{E830E3BA-9F4A-7DEC-B7D5-62F436339513}"/>
              </a:ext>
            </a:extLst>
          </p:cNvPr>
          <p:cNvSpPr/>
          <p:nvPr/>
        </p:nvSpPr>
        <p:spPr>
          <a:xfrm>
            <a:off x="8541856" y="425969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CaixaDeTexto 10">
            <a:extLst>
              <a:ext uri="{FF2B5EF4-FFF2-40B4-BE49-F238E27FC236}">
                <a16:creationId xmlns:a16="http://schemas.microsoft.com/office/drawing/2014/main" id="{CDA34180-4EDF-8184-33F5-1A7DE772FF43}"/>
              </a:ext>
            </a:extLst>
          </p:cNvPr>
          <p:cNvSpPr txBox="1"/>
          <p:nvPr/>
        </p:nvSpPr>
        <p:spPr>
          <a:xfrm>
            <a:off x="8354349" y="402039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4" name="CaixaDeTexto 11">
            <a:extLst>
              <a:ext uri="{FF2B5EF4-FFF2-40B4-BE49-F238E27FC236}">
                <a16:creationId xmlns:a16="http://schemas.microsoft.com/office/drawing/2014/main" id="{912A7D64-A6C3-5BD9-7D90-5C20C619C633}"/>
              </a:ext>
            </a:extLst>
          </p:cNvPr>
          <p:cNvSpPr txBox="1"/>
          <p:nvPr/>
        </p:nvSpPr>
        <p:spPr>
          <a:xfrm>
            <a:off x="8355858" y="430996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6" name="CaixaDeTexto 9">
            <a:extLst>
              <a:ext uri="{FF2B5EF4-FFF2-40B4-BE49-F238E27FC236}">
                <a16:creationId xmlns:a16="http://schemas.microsoft.com/office/drawing/2014/main" id="{70EC0CD5-5134-5280-084C-2F853C47592B}"/>
              </a:ext>
            </a:extLst>
          </p:cNvPr>
          <p:cNvSpPr txBox="1"/>
          <p:nvPr/>
        </p:nvSpPr>
        <p:spPr>
          <a:xfrm>
            <a:off x="2803646" y="395766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sp>
        <p:nvSpPr>
          <p:cNvPr id="47" name="CaixaDeTexto 22">
            <a:extLst>
              <a:ext uri="{FF2B5EF4-FFF2-40B4-BE49-F238E27FC236}">
                <a16:creationId xmlns:a16="http://schemas.microsoft.com/office/drawing/2014/main" id="{E0803613-0EEB-293F-43E9-7382A4B4B7F2}"/>
              </a:ext>
            </a:extLst>
          </p:cNvPr>
          <p:cNvSpPr txBox="1"/>
          <p:nvPr/>
        </p:nvSpPr>
        <p:spPr>
          <a:xfrm>
            <a:off x="2885980" y="2236831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8" name="CaixaDeTexto 22">
            <a:extLst>
              <a:ext uri="{FF2B5EF4-FFF2-40B4-BE49-F238E27FC236}">
                <a16:creationId xmlns:a16="http://schemas.microsoft.com/office/drawing/2014/main" id="{B40553CC-B5DB-09F8-4960-D90E3F583336}"/>
              </a:ext>
            </a:extLst>
          </p:cNvPr>
          <p:cNvSpPr txBox="1"/>
          <p:nvPr/>
        </p:nvSpPr>
        <p:spPr>
          <a:xfrm>
            <a:off x="5965540" y="2222541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9" name="CaixaDeTexto 9">
            <a:extLst>
              <a:ext uri="{FF2B5EF4-FFF2-40B4-BE49-F238E27FC236}">
                <a16:creationId xmlns:a16="http://schemas.microsoft.com/office/drawing/2014/main" id="{07638256-2C12-D12B-0A11-397C4EA59438}"/>
              </a:ext>
            </a:extLst>
          </p:cNvPr>
          <p:cNvSpPr txBox="1"/>
          <p:nvPr/>
        </p:nvSpPr>
        <p:spPr>
          <a:xfrm>
            <a:off x="5847933" y="389917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8E700B3-9639-EDBD-F823-4584A1B20240}"/>
              </a:ext>
            </a:extLst>
          </p:cNvPr>
          <p:cNvCxnSpPr/>
          <p:nvPr/>
        </p:nvCxnSpPr>
        <p:spPr>
          <a:xfrm>
            <a:off x="2765660" y="456643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53E4F28-4A34-BCF7-2C48-49061C6A512B}"/>
              </a:ext>
            </a:extLst>
          </p:cNvPr>
          <p:cNvCxnSpPr/>
          <p:nvPr/>
        </p:nvCxnSpPr>
        <p:spPr>
          <a:xfrm>
            <a:off x="5824239" y="457609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61665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Agrupar 51"/>
          <p:cNvGrpSpPr/>
          <p:nvPr/>
        </p:nvGrpSpPr>
        <p:grpSpPr>
          <a:xfrm>
            <a:off x="2636958" y="1970269"/>
            <a:ext cx="6112865" cy="4140000"/>
            <a:chOff x="2392908" y="1824898"/>
            <a:chExt cx="6233337" cy="4202815"/>
          </a:xfrm>
        </p:grpSpPr>
        <p:sp>
          <p:nvSpPr>
            <p:cNvPr id="53" name="Retângulo 52"/>
            <p:cNvSpPr/>
            <p:nvPr/>
          </p:nvSpPr>
          <p:spPr>
            <a:xfrm>
              <a:off x="239290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>
                <a:latin typeface="Arial" panose="020B0604020202020204" pitchFamily="34" charset="0"/>
              </a:endParaRPr>
            </a:p>
          </p:txBody>
        </p:sp>
        <p:sp>
          <p:nvSpPr>
            <p:cNvPr id="54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400184" y="1856634"/>
              <a:ext cx="3105587" cy="557860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4. Avaliar as condições do curativo 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6022" y="256922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 Curativo está totalmente aderido à pele e a inserção protegida pelo curativo?</a:t>
              </a:r>
            </a:p>
          </p:txBody>
        </p:sp>
        <p:sp>
          <p:nvSpPr>
            <p:cNvPr id="56" name="Retângulo Arredondado 5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255242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5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27895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25915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28367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9290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62" name="Conector reto 61"/>
            <p:cNvCxnSpPr/>
            <p:nvPr/>
          </p:nvCxnSpPr>
          <p:spPr>
            <a:xfrm>
              <a:off x="2400184" y="307854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6022" y="3193825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Curativo sem sujidade, umidade ou presença de sangue?</a:t>
              </a:r>
            </a:p>
          </p:txBody>
        </p:sp>
        <p:sp>
          <p:nvSpPr>
            <p:cNvPr id="64" name="Retângulo Arredondado 6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Retângulo Arredondado 6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7281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8" name="Retângulo Arredondado 6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228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9" name="Retângulo Arredondado 6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228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5970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510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72" name="Conector reto 71"/>
            <p:cNvCxnSpPr/>
            <p:nvPr/>
          </p:nvCxnSpPr>
          <p:spPr>
            <a:xfrm>
              <a:off x="239290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Conector reto 72"/>
            <p:cNvCxnSpPr/>
            <p:nvPr/>
          </p:nvCxnSpPr>
          <p:spPr>
            <a:xfrm>
              <a:off x="239480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4" name="Estrela de 5 Pontas 73"/>
            <p:cNvSpPr/>
            <p:nvPr/>
          </p:nvSpPr>
          <p:spPr>
            <a:xfrm>
              <a:off x="5221550" y="1895678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399874" y="4009288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/>
                <a:t>Curativo com data de troca na validade?</a:t>
              </a:r>
            </a:p>
          </p:txBody>
        </p:sp>
        <p:sp>
          <p:nvSpPr>
            <p:cNvPr id="76" name="Retângulo Arredondado 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735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7" name="Retângulo Arredondado 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735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477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6017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80" name="Conector reto 79"/>
            <p:cNvCxnSpPr/>
            <p:nvPr/>
          </p:nvCxnSpPr>
          <p:spPr>
            <a:xfrm>
              <a:off x="2399874" y="553533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1" name="Retângulo 80"/>
            <p:cNvSpPr/>
            <p:nvPr/>
          </p:nvSpPr>
          <p:spPr>
            <a:xfrm>
              <a:off x="552065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>
                <a:latin typeface="Arial" panose="020B0604020202020204" pitchFamily="34" charset="0"/>
              </a:endParaRPr>
            </a:p>
          </p:txBody>
        </p:sp>
        <p:sp>
          <p:nvSpPr>
            <p:cNvPr id="8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517020" y="1844186"/>
              <a:ext cx="3105587" cy="55786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4. Avaliar as condições do curativo 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8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552615" y="2530837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 Curativo está totalmente aderido à pele e a inserção protegida pelo curativo?</a:t>
              </a:r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255242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Retângulo Arredondado 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278955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259154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283678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8" name="Retângulo 8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52065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0" name="Conector reto 89"/>
            <p:cNvCxnSpPr/>
            <p:nvPr/>
          </p:nvCxnSpPr>
          <p:spPr>
            <a:xfrm>
              <a:off x="5527934" y="307854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6715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003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003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8745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285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0" name="Conector reto 99"/>
            <p:cNvCxnSpPr/>
            <p:nvPr/>
          </p:nvCxnSpPr>
          <p:spPr>
            <a:xfrm>
              <a:off x="552065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1" name="Conector reto 100"/>
            <p:cNvCxnSpPr/>
            <p:nvPr/>
          </p:nvCxnSpPr>
          <p:spPr>
            <a:xfrm>
              <a:off x="552255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2" name="Estrela de 5 Pontas 101"/>
            <p:cNvSpPr/>
            <p:nvPr/>
          </p:nvSpPr>
          <p:spPr>
            <a:xfrm>
              <a:off x="8349300" y="187125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510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510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252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792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8" name="Conector reto 107"/>
            <p:cNvCxnSpPr/>
            <p:nvPr/>
          </p:nvCxnSpPr>
          <p:spPr>
            <a:xfrm>
              <a:off x="5527624" y="552312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2673547" y="4648645"/>
            <a:ext cx="2723818" cy="10993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  <p:sp>
        <p:nvSpPr>
          <p:cNvPr id="119" name="CaixaDeTexto 10">
            <a:extLst>
              <a:ext uri="{FF2B5EF4-FFF2-40B4-BE49-F238E27FC236}">
                <a16:creationId xmlns:a16="http://schemas.microsoft.com/office/drawing/2014/main" id="{07916D36-3534-FAE1-D97C-D521936FC3E0}"/>
              </a:ext>
            </a:extLst>
          </p:cNvPr>
          <p:cNvSpPr txBox="1"/>
          <p:nvPr/>
        </p:nvSpPr>
        <p:spPr>
          <a:xfrm>
            <a:off x="6427291" y="563239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20" name="CaixaDeTexto 11">
            <a:extLst>
              <a:ext uri="{FF2B5EF4-FFF2-40B4-BE49-F238E27FC236}">
                <a16:creationId xmlns:a16="http://schemas.microsoft.com/office/drawing/2014/main" id="{A235401F-B0B8-0BA7-F355-9764160C7C93}"/>
              </a:ext>
            </a:extLst>
          </p:cNvPr>
          <p:cNvSpPr txBox="1"/>
          <p:nvPr/>
        </p:nvSpPr>
        <p:spPr>
          <a:xfrm>
            <a:off x="6719052" y="567626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21" name="CaixaDeTexto 9">
            <a:extLst>
              <a:ext uri="{FF2B5EF4-FFF2-40B4-BE49-F238E27FC236}">
                <a16:creationId xmlns:a16="http://schemas.microsoft.com/office/drawing/2014/main" id="{483D1923-47A6-E36E-3828-C70459A46D70}"/>
              </a:ext>
            </a:extLst>
          </p:cNvPr>
          <p:cNvSpPr txBox="1"/>
          <p:nvPr/>
        </p:nvSpPr>
        <p:spPr>
          <a:xfrm>
            <a:off x="5785332" y="3318736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Curativo sem sujidade, umidade ou presença de sangue?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497955AA-2113-6132-EB68-F6D97B59BF09}"/>
              </a:ext>
            </a:extLst>
          </p:cNvPr>
          <p:cNvSpPr txBox="1"/>
          <p:nvPr/>
        </p:nvSpPr>
        <p:spPr>
          <a:xfrm>
            <a:off x="5807821" y="4193515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/>
              <a:t>Curativo com data de troca na validade?</a:t>
            </a:r>
          </a:p>
        </p:txBody>
      </p:sp>
      <p:sp>
        <p:nvSpPr>
          <p:cNvPr id="123" name="CaixaDeTexto 9">
            <a:extLst>
              <a:ext uri="{FF2B5EF4-FFF2-40B4-BE49-F238E27FC236}">
                <a16:creationId xmlns:a16="http://schemas.microsoft.com/office/drawing/2014/main" id="{38F45E93-EAD1-39F5-F11E-D5B9CA0BBBC3}"/>
              </a:ext>
            </a:extLst>
          </p:cNvPr>
          <p:cNvSpPr txBox="1"/>
          <p:nvPr/>
        </p:nvSpPr>
        <p:spPr>
          <a:xfrm>
            <a:off x="5779859" y="4626031"/>
            <a:ext cx="2719350" cy="110182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62390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3E731-7FE6-4B0D-8670-290E69083A89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7CC9C15-6D93-4857-A138-F5D802846CBE}">
  <ds:schemaRefs>
    <ds:schemaRef ds:uri="7595665d-dcec-4a93-a94d-ada035ade8e0"/>
    <ds:schemaRef ds:uri="ba8db9e7-06ab-4fc3-8870-ae78930b59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Widescreen</PresentationFormat>
  <Paragraphs>118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Natalia Nardoni</cp:lastModifiedBy>
  <cp:revision>31</cp:revision>
  <dcterms:created xsi:type="dcterms:W3CDTF">2021-09-16T18:58:12Z</dcterms:created>
  <dcterms:modified xsi:type="dcterms:W3CDTF">2024-04-26T13:51:48Z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