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9" r:id="rId5"/>
    <p:sldId id="303" r:id="rId6"/>
    <p:sldId id="292" r:id="rId7"/>
    <p:sldId id="280" r:id="rId8"/>
    <p:sldId id="291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76" autoAdjust="0"/>
  </p:normalViewPr>
  <p:slideViewPr>
    <p:cSldViewPr snapToGrid="0">
      <p:cViewPr>
        <p:scale>
          <a:sx n="90" d="100"/>
          <a:sy n="90" d="100"/>
        </p:scale>
        <p:origin x="-378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9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43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4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90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31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59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7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2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4E9-AD12-4228-A158-320B635C6B0C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2DBF-69D6-45E7-80B1-EA94C3ED7A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13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708890"/>
            <a:ext cx="10317708" cy="347787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  <a:p>
            <a:pPr algn="ctr"/>
            <a:r>
              <a:rPr lang="pt-BR" sz="4400">
                <a:solidFill>
                  <a:srgbClr val="FF0000"/>
                </a:solidFill>
              </a:rPr>
              <a:t>CVC</a:t>
            </a:r>
          </a:p>
          <a:p>
            <a:pPr algn="ctr"/>
            <a:endParaRPr lang="pt-BR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9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3989" y="520106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3581" y="1600712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</a:rPr>
              <a:t>diariamente</a:t>
            </a:r>
            <a:r>
              <a:rPr lang="pt-BR" sz="1200" b="1" dirty="0">
                <a:solidFill>
                  <a:schemeClr val="bg1"/>
                </a:solidFill>
              </a:rPr>
              <a:t> 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7102" y="224613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vista Multi / Huddle / Checklist?</a:t>
            </a:r>
          </a:p>
        </p:txBody>
      </p:sp>
      <p:sp>
        <p:nvSpPr>
          <p:cNvPr id="5" name="Retângulo Arredondad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66076" y="222722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66076" y="24643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93493" y="22541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88898" y="25115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00177" y="1202470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" name="Conector reto 9"/>
          <p:cNvCxnSpPr/>
          <p:nvPr/>
        </p:nvCxnSpPr>
        <p:spPr>
          <a:xfrm>
            <a:off x="2831265" y="280843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652630" y="1627469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947262" y="519945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Adulto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4538" y="1599108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</a:t>
            </a:r>
            <a:r>
              <a:rPr lang="pt-BR" sz="1200" b="1" dirty="0">
                <a:solidFill>
                  <a:srgbClr val="FF0000"/>
                </a:solidFill>
              </a:rPr>
              <a:t>diariamente </a:t>
            </a:r>
            <a:r>
              <a:rPr lang="pt-BR" sz="1200" b="1" dirty="0">
                <a:solidFill>
                  <a:schemeClr val="bg1"/>
                </a:solidFill>
              </a:rPr>
              <a:t>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2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90375" y="22445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vista Multi / Huddle?</a:t>
            </a:r>
          </a:p>
        </p:txBody>
      </p:sp>
      <p:sp>
        <p:nvSpPr>
          <p:cNvPr id="27" name="Retângulo Arredondado 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689349" y="222562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" name="Retângulo Arredondado 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689349" y="246275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16766" y="225253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12172" y="250998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7262" y="1200866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2" name="Conector reto 31"/>
          <p:cNvCxnSpPr/>
          <p:nvPr/>
        </p:nvCxnSpPr>
        <p:spPr>
          <a:xfrm>
            <a:off x="5954538" y="2806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8775903" y="162586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</p:spTree>
    <p:extLst>
      <p:ext uri="{BB962C8B-B14F-4D97-AF65-F5344CB8AC3E}">
        <p14:creationId xmlns:p14="http://schemas.microsoft.com/office/powerpoint/2010/main" val="369146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grpSp>
        <p:nvGrpSpPr>
          <p:cNvPr id="12" name="Agrupar 11"/>
          <p:cNvGrpSpPr/>
          <p:nvPr/>
        </p:nvGrpSpPr>
        <p:grpSpPr>
          <a:xfrm rot="5400000">
            <a:off x="2940064" y="303852"/>
            <a:ext cx="4202815" cy="6250296"/>
            <a:chOff x="6795881" y="216794"/>
            <a:chExt cx="4202815" cy="6250296"/>
          </a:xfrm>
        </p:grpSpPr>
        <p:sp>
          <p:nvSpPr>
            <p:cNvPr id="35" name="Retângulo 34"/>
            <p:cNvSpPr/>
            <p:nvPr/>
          </p:nvSpPr>
          <p:spPr>
            <a:xfrm rot="16200000">
              <a:off x="9343791" y="4804011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3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4622233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3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6780929" y="4899719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Higienizou as mãos </a:t>
              </a:r>
              <a:r>
                <a:rPr lang="pt-BR" sz="1050" dirty="0">
                  <a:solidFill>
                    <a:srgbClr val="FF0000"/>
                  </a:solidFill>
                </a:rPr>
                <a:t>imediatamente </a:t>
              </a:r>
              <a:r>
                <a:rPr lang="pt-BR" sz="1050" dirty="0"/>
                <a:t> antes de tocar no cateter?</a:t>
              </a:r>
              <a:endParaRPr lang="pt-BR" dirty="0"/>
            </a:p>
          </p:txBody>
        </p:sp>
        <p:sp>
          <p:nvSpPr>
            <p:cNvPr id="38" name="Retângulo Arredondado 3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65103" y="346460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9" name="Retângulo Arredondado 3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000575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803107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50241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2806799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96548" y="4899719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Utilizou técnica </a:t>
              </a:r>
              <a:r>
                <a:rPr lang="pt-BR" sz="1050" dirty="0">
                  <a:solidFill>
                    <a:srgbClr val="FF0000"/>
                  </a:solidFill>
                </a:rPr>
                <a:t>asséptica</a:t>
              </a:r>
              <a:r>
                <a:rPr lang="pt-BR" sz="1050" dirty="0"/>
                <a:t> para abrir os materiais?</a:t>
              </a:r>
              <a:endParaRPr lang="pt-BR" dirty="0"/>
            </a:p>
          </p:txBody>
        </p:sp>
        <p:cxnSp>
          <p:nvCxnSpPr>
            <p:cNvPr id="44" name="Conector reto 43"/>
            <p:cNvCxnSpPr/>
            <p:nvPr/>
          </p:nvCxnSpPr>
          <p:spPr>
            <a:xfrm rot="16200000">
              <a:off x="6743290" y="490072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881892" y="4634142"/>
              <a:ext cx="2801617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 dirty="0"/>
                <a:t>Realizou a</a:t>
              </a:r>
              <a:r>
                <a:rPr lang="pt-BR" sz="1050" dirty="0">
                  <a:solidFill>
                    <a:srgbClr val="FF0000"/>
                  </a:solidFill>
                </a:rPr>
                <a:t> desinfecção </a:t>
              </a:r>
              <a:r>
                <a:rPr lang="pt-BR" sz="1050" dirty="0"/>
                <a:t>em movimentos circulares envolvendo a ponta e a </a:t>
              </a:r>
              <a:r>
                <a:rPr lang="pt-BR" sz="1050" dirty="0">
                  <a:solidFill>
                    <a:srgbClr val="FF0000"/>
                  </a:solidFill>
                </a:rPr>
                <a:t>lateral</a:t>
              </a:r>
              <a:r>
                <a:rPr lang="pt-BR" sz="1050" dirty="0"/>
                <a:t>  dos </a:t>
              </a:r>
              <a:r>
                <a:rPr lang="pt-BR" sz="1050" dirty="0">
                  <a:solidFill>
                    <a:srgbClr val="FF0000"/>
                  </a:solidFill>
                </a:rPr>
                <a:t>conectores</a:t>
              </a:r>
              <a:r>
                <a:rPr lang="pt-BR" sz="1050" dirty="0"/>
                <a:t> por 10 segundos imediatamente antes e </a:t>
              </a:r>
              <a:r>
                <a:rPr lang="pt-BR" sz="1050" dirty="0">
                  <a:solidFill>
                    <a:srgbClr val="FF0000"/>
                  </a:solidFill>
                </a:rPr>
                <a:t>após</a:t>
              </a:r>
              <a:r>
                <a:rPr lang="pt-BR" sz="1050" dirty="0"/>
                <a:t> de utilizá-lo?</a:t>
              </a:r>
              <a:endParaRPr lang="pt-BR" dirty="0"/>
            </a:p>
          </p:txBody>
        </p:sp>
        <p:sp>
          <p:nvSpPr>
            <p:cNvPr id="46" name="Retângulo Arredondado 4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98411" y="34646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7" name="Retângulo Arredondado 4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61179" y="346626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336415" y="370515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83549" y="3720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50" name="Retângulo Arredondado 4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957679" y="346731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1" name="Retângulo Arredondado 5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275978" y="34689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011674" y="3707867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5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308231" y="372278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54" name="Conector reto 53"/>
            <p:cNvCxnSpPr/>
            <p:nvPr/>
          </p:nvCxnSpPr>
          <p:spPr>
            <a:xfrm rot="16200000">
              <a:off x="7303162" y="489709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onector reto 54"/>
            <p:cNvCxnSpPr/>
            <p:nvPr/>
          </p:nvCxnSpPr>
          <p:spPr>
            <a:xfrm rot="16200000">
              <a:off x="8135559" y="490610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9197006" y="4914926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 dirty="0"/>
                <a:t>Colocou </a:t>
              </a:r>
              <a:r>
                <a:rPr lang="pt-BR" sz="1050" b="1" dirty="0">
                  <a:solidFill>
                    <a:srgbClr val="FF0000"/>
                  </a:solidFill>
                </a:rPr>
                <a:t>nova tampa oclusora estéril</a:t>
              </a:r>
              <a:r>
                <a:rPr lang="pt-BR" sz="1050" dirty="0"/>
                <a:t>? </a:t>
              </a:r>
            </a:p>
            <a:p>
              <a:pPr lvl="0">
                <a:defRPr/>
              </a:pPr>
              <a:r>
                <a:rPr lang="pt-BR" sz="1050" b="1" dirty="0"/>
                <a:t>Não se aplica para o sistema fechado </a:t>
              </a:r>
              <a:r>
                <a:rPr lang="pt-BR" sz="1600" b="1" dirty="0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 dirty="0"/>
            </a:p>
          </p:txBody>
        </p:sp>
        <p:sp>
          <p:nvSpPr>
            <p:cNvPr id="58" name="Retângulo Arredondado 5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671308" y="347024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9" name="Retângulo Arredondado 5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34076" y="347190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709312" y="371079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56446" y="372570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66" name="Conector reto 65"/>
            <p:cNvCxnSpPr/>
            <p:nvPr/>
          </p:nvCxnSpPr>
          <p:spPr>
            <a:xfrm rot="16200000">
              <a:off x="8676059" y="490272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Retângulo 66"/>
            <p:cNvSpPr/>
            <p:nvPr/>
          </p:nvSpPr>
          <p:spPr>
            <a:xfrm rot="16200000">
              <a:off x="9343791" y="1674752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68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 rot="16200000">
              <a:off x="5917943" y="1492974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70" name="Retângulo Arredondado 6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7765103" y="3353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1" name="Retângulo Arredondado 7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000575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7803107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050241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 rot="16200000">
              <a:off x="7336869" y="-31691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 rot="16200000">
              <a:off x="7296548" y="1770460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Utilizou técnica</a:t>
              </a:r>
              <a:r>
                <a:rPr lang="pt-BR" sz="1050" dirty="0">
                  <a:solidFill>
                    <a:srgbClr val="FF0000"/>
                  </a:solidFill>
                </a:rPr>
                <a:t> asséptica </a:t>
              </a:r>
              <a:r>
                <a:rPr lang="pt-BR" sz="1050" dirty="0"/>
                <a:t>para abrir os materiais?</a:t>
              </a:r>
              <a:endParaRPr lang="pt-BR" dirty="0"/>
            </a:p>
          </p:txBody>
        </p:sp>
        <p:cxnSp>
          <p:nvCxnSpPr>
            <p:cNvPr id="76" name="Conector reto 75"/>
            <p:cNvCxnSpPr/>
            <p:nvPr/>
          </p:nvCxnSpPr>
          <p:spPr>
            <a:xfrm rot="16200000">
              <a:off x="6743290" y="177146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8" name="Retângulo Arredondado 7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298411" y="3353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9" name="Retângulo Arredondado 7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8561179" y="33700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8336415" y="57589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8583549" y="59081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2" name="Retângulo Arredondado 8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8957674" y="33806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3" name="Retângulo Arredondado 8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302101" y="33971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011675" y="58613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8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324845" y="604069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86" name="Conector reto 85"/>
            <p:cNvCxnSpPr/>
            <p:nvPr/>
          </p:nvCxnSpPr>
          <p:spPr>
            <a:xfrm rot="16200000">
              <a:off x="7303162" y="1767831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onector reto 86"/>
            <p:cNvCxnSpPr/>
            <p:nvPr/>
          </p:nvCxnSpPr>
          <p:spPr>
            <a:xfrm rot="16200000">
              <a:off x="8135559" y="177684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0" name="Retângulo Arredondado 89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9671308" y="34098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9934076" y="3426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9709312" y="58153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3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9956446" y="59645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4" name="Retângulo Arredondado 9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 rot="16200000">
              <a:off x="10234777" y="34369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5" name="Retângulo Arredondado 9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 rot="16200000">
              <a:off x="10483404" y="34535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 rot="16200000">
              <a:off x="10341021" y="58424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 rot="16200000">
              <a:off x="10533070" y="59916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8" name="Conector reto 97"/>
            <p:cNvCxnSpPr/>
            <p:nvPr/>
          </p:nvCxnSpPr>
          <p:spPr>
            <a:xfrm rot="16200000">
              <a:off x="8676059" y="177346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" name="CaixaDeTexto 9">
            <a:extLst>
              <a:ext uri="{FF2B5EF4-FFF2-40B4-BE49-F238E27FC236}">
                <a16:creationId xmlns:a16="http://schemas.microsoft.com/office/drawing/2014/main" id="{C0FB63F8-06F5-2858-5C45-A746A79532FF}"/>
              </a:ext>
            </a:extLst>
          </p:cNvPr>
          <p:cNvSpPr txBox="1"/>
          <p:nvPr/>
        </p:nvSpPr>
        <p:spPr>
          <a:xfrm>
            <a:off x="5134918" y="2333651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Higienizou as mãos </a:t>
            </a:r>
            <a:r>
              <a:rPr lang="pt-BR" sz="1050" dirty="0">
                <a:solidFill>
                  <a:srgbClr val="FF0000"/>
                </a:solidFill>
              </a:rPr>
              <a:t>imediatamente </a:t>
            </a:r>
            <a:r>
              <a:rPr lang="pt-BR" sz="1050" dirty="0"/>
              <a:t> antes de tocar no cateter?</a:t>
            </a:r>
            <a:endParaRPr lang="pt-BR" dirty="0"/>
          </a:p>
        </p:txBody>
      </p:sp>
      <p:sp>
        <p:nvSpPr>
          <p:cNvPr id="5" name="CaixaDeTexto 9">
            <a:extLst>
              <a:ext uri="{FF2B5EF4-FFF2-40B4-BE49-F238E27FC236}">
                <a16:creationId xmlns:a16="http://schemas.microsoft.com/office/drawing/2014/main" id="{57510A8A-B7A2-32EA-D650-4FCFB28B1C84}"/>
              </a:ext>
            </a:extLst>
          </p:cNvPr>
          <p:cNvSpPr txBox="1"/>
          <p:nvPr/>
        </p:nvSpPr>
        <p:spPr>
          <a:xfrm>
            <a:off x="5059032" y="3378930"/>
            <a:ext cx="2801617" cy="86428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3"/>
              <a:defRPr/>
            </a:pPr>
            <a:r>
              <a:rPr lang="pt-BR" sz="1050" dirty="0"/>
              <a:t>Realizou a</a:t>
            </a:r>
            <a:r>
              <a:rPr lang="pt-BR" sz="1050" dirty="0">
                <a:solidFill>
                  <a:srgbClr val="FF0000"/>
                </a:solidFill>
              </a:rPr>
              <a:t> desinfecção </a:t>
            </a:r>
            <a:r>
              <a:rPr lang="pt-BR" sz="1050" dirty="0"/>
              <a:t>em movimentos circulares envolvendo a ponta e a </a:t>
            </a:r>
            <a:r>
              <a:rPr lang="pt-BR" sz="1050" dirty="0">
                <a:solidFill>
                  <a:srgbClr val="FF0000"/>
                </a:solidFill>
              </a:rPr>
              <a:t>lateral</a:t>
            </a:r>
            <a:r>
              <a:rPr lang="pt-BR" sz="1050" dirty="0"/>
              <a:t>  dos </a:t>
            </a:r>
            <a:r>
              <a:rPr lang="pt-BR" sz="1050" dirty="0">
                <a:solidFill>
                  <a:srgbClr val="FF0000"/>
                </a:solidFill>
              </a:rPr>
              <a:t>conectores</a:t>
            </a:r>
            <a:r>
              <a:rPr lang="pt-BR" sz="1050" dirty="0"/>
              <a:t> por 10 segundos imediatamente antes e </a:t>
            </a:r>
            <a:r>
              <a:rPr lang="pt-BR" sz="1050" dirty="0">
                <a:solidFill>
                  <a:srgbClr val="FF0000"/>
                </a:solidFill>
              </a:rPr>
              <a:t>após</a:t>
            </a:r>
            <a:r>
              <a:rPr lang="pt-BR" sz="1050" dirty="0"/>
              <a:t> de utilizá-lo?</a:t>
            </a:r>
            <a:endParaRPr lang="pt-BR" dirty="0"/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C983F9B3-7C97-543F-85D7-78F35E0E951E}"/>
              </a:ext>
            </a:extLst>
          </p:cNvPr>
          <p:cNvSpPr txBox="1"/>
          <p:nvPr/>
        </p:nvSpPr>
        <p:spPr>
          <a:xfrm>
            <a:off x="5119818" y="4273462"/>
            <a:ext cx="2592899" cy="40885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/>
              <a:t>Colocou </a:t>
            </a:r>
            <a:r>
              <a:rPr lang="pt-BR" sz="1050" b="1" dirty="0">
                <a:solidFill>
                  <a:srgbClr val="FF0000"/>
                </a:solidFill>
              </a:rPr>
              <a:t>nova tampa oclusora estéril</a:t>
            </a:r>
            <a:r>
              <a:rPr lang="pt-BR" sz="1050" dirty="0"/>
              <a:t>? </a:t>
            </a:r>
          </a:p>
          <a:p>
            <a:pPr lvl="0">
              <a:defRPr/>
            </a:pPr>
            <a:r>
              <a:rPr lang="pt-BR" sz="1050" b="1" dirty="0"/>
              <a:t>Não se aplica para o sistema fechado </a:t>
            </a:r>
            <a:r>
              <a:rPr lang="pt-BR" sz="1600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  <p:sp>
        <p:nvSpPr>
          <p:cNvPr id="7" name="Retângulo Arredondado 57">
            <a:extLst>
              <a:ext uri="{FF2B5EF4-FFF2-40B4-BE49-F238E27FC236}">
                <a16:creationId xmlns:a16="http://schemas.microsoft.com/office/drawing/2014/main" id="{4C68D25F-07CE-6A18-A09B-B42F89790AD7}"/>
              </a:ext>
            </a:extLst>
          </p:cNvPr>
          <p:cNvSpPr/>
          <p:nvPr/>
        </p:nvSpPr>
        <p:spPr>
          <a:xfrm>
            <a:off x="4660946" y="4835612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8" name="Retângulo Arredondado 58">
            <a:extLst>
              <a:ext uri="{FF2B5EF4-FFF2-40B4-BE49-F238E27FC236}">
                <a16:creationId xmlns:a16="http://schemas.microsoft.com/office/drawing/2014/main" id="{F1A72737-5FFB-1F89-E356-C58F76418524}"/>
              </a:ext>
            </a:extLst>
          </p:cNvPr>
          <p:cNvSpPr/>
          <p:nvPr/>
        </p:nvSpPr>
        <p:spPr>
          <a:xfrm>
            <a:off x="4667060" y="509837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CaixaDeTexto 10">
            <a:extLst>
              <a:ext uri="{FF2B5EF4-FFF2-40B4-BE49-F238E27FC236}">
                <a16:creationId xmlns:a16="http://schemas.microsoft.com/office/drawing/2014/main" id="{47EB9D85-396B-BAD5-A352-39F6811E209C}"/>
              </a:ext>
            </a:extLst>
          </p:cNvPr>
          <p:cNvSpPr txBox="1"/>
          <p:nvPr/>
        </p:nvSpPr>
        <p:spPr>
          <a:xfrm>
            <a:off x="4473672" y="486993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10" name="CaixaDeTexto 11">
            <a:extLst>
              <a:ext uri="{FF2B5EF4-FFF2-40B4-BE49-F238E27FC236}">
                <a16:creationId xmlns:a16="http://schemas.microsoft.com/office/drawing/2014/main" id="{752090EB-F2D9-0E8C-9250-2450AFC22D8A}"/>
              </a:ext>
            </a:extLst>
          </p:cNvPr>
          <p:cNvSpPr txBox="1"/>
          <p:nvPr/>
        </p:nvSpPr>
        <p:spPr>
          <a:xfrm>
            <a:off x="4479459" y="512909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1" name="CaixaDeTexto 9">
            <a:extLst>
              <a:ext uri="{FF2B5EF4-FFF2-40B4-BE49-F238E27FC236}">
                <a16:creationId xmlns:a16="http://schemas.microsoft.com/office/drawing/2014/main" id="{827623D1-D9C7-5390-D8A5-39335D5CC26B}"/>
              </a:ext>
            </a:extLst>
          </p:cNvPr>
          <p:cNvSpPr txBox="1"/>
          <p:nvPr/>
        </p:nvSpPr>
        <p:spPr>
          <a:xfrm>
            <a:off x="1999217" y="4252507"/>
            <a:ext cx="2592899" cy="4602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 startAt="4"/>
              <a:defRPr/>
            </a:pPr>
            <a:r>
              <a:rPr lang="pt-BR" sz="1050" dirty="0">
                <a:highlight>
                  <a:srgbClr val="FFFF00"/>
                </a:highlight>
              </a:rPr>
              <a:t>Realizou salinização em técnica de turbilhonamento? </a:t>
            </a:r>
          </a:p>
          <a:p>
            <a:pPr lvl="0">
              <a:defRPr/>
            </a:pPr>
            <a:r>
              <a:rPr lang="pt-BR" sz="1050" b="1" dirty="0"/>
              <a:t>Não se aplica para medicação  </a:t>
            </a:r>
            <a:r>
              <a:rPr lang="pt-BR" sz="1600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3228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/>
          <p:cNvGrpSpPr/>
          <p:nvPr/>
        </p:nvGrpSpPr>
        <p:grpSpPr>
          <a:xfrm>
            <a:off x="2904082" y="1447885"/>
            <a:ext cx="6255580" cy="4207005"/>
            <a:chOff x="2553979" y="1689185"/>
            <a:chExt cx="6255580" cy="4207005"/>
          </a:xfrm>
        </p:grpSpPr>
        <p:sp>
          <p:nvSpPr>
            <p:cNvPr id="4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2597093" y="3428049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2553979" y="569196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Adulto </a:t>
              </a:r>
            </a:p>
          </p:txBody>
        </p:sp>
        <p:sp>
          <p:nvSpPr>
            <p:cNvPr id="6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61255" y="209161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8" name="Retângulo Arredondado 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96066" y="291588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" name="Retângulo Arredondado 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96066" y="316253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3484" y="2942794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1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18889" y="319072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53979" y="169337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13" name="Conector reto 12"/>
            <p:cNvCxnSpPr/>
            <p:nvPr/>
          </p:nvCxnSpPr>
          <p:spPr>
            <a:xfrm>
              <a:off x="2561255" y="344946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" name="Estrela de 5 Pontas 22"/>
            <p:cNvSpPr/>
            <p:nvPr/>
          </p:nvSpPr>
          <p:spPr>
            <a:xfrm>
              <a:off x="5382621" y="211837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5" name="Retângulo Arredondado 2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281514" y="352219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6" name="Retângulo Arredondado 2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281514" y="380694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2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08932" y="356815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2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04337" y="380655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cxnSp>
          <p:nvCxnSpPr>
            <p:cNvPr id="29" name="Conector reto 28"/>
            <p:cNvCxnSpPr/>
            <p:nvPr/>
          </p:nvCxnSpPr>
          <p:spPr>
            <a:xfrm>
              <a:off x="2560351" y="410339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CaixaDeTexto 22">
              <a:extLst>
                <a:ext uri="{FF2B5EF4-FFF2-40B4-BE49-F238E27FC236}">
                  <a16:creationId xmlns:a16="http://schemas.microsoft.com/office/drawing/2014/main" id="{1848880C-F601-4D04-9CAF-EC3F55EF3ED7}"/>
                </a:ext>
              </a:extLst>
            </p:cNvPr>
            <p:cNvSpPr txBox="1"/>
            <p:nvPr/>
          </p:nvSpPr>
          <p:spPr>
            <a:xfrm>
              <a:off x="5701776" y="3434193"/>
              <a:ext cx="2521796" cy="80010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defPPr>
                <a:defRPr lang="pt-BR"/>
              </a:defPPr>
              <a:lvl1pPr marL="228600" lvl="0" indent="-228600" defTabSz="914385" fontAlgn="b">
                <a:buFont typeface="+mj-lt"/>
                <a:buAutoNum type="arabicPeriod"/>
                <a:defRPr sz="1050"/>
              </a:lvl1pPr>
              <a:lvl2pPr indent="0">
                <a:defRPr sz="1100"/>
              </a:lvl2pPr>
              <a:lvl3pPr indent="0">
                <a:defRPr sz="1100"/>
              </a:lvl3pPr>
              <a:lvl4pPr indent="0">
                <a:defRPr sz="1100"/>
              </a:lvl4pPr>
              <a:lvl5pPr indent="0">
                <a:defRPr sz="1100"/>
              </a:lvl5pPr>
              <a:lvl6pPr indent="0">
                <a:defRPr sz="1100"/>
              </a:lvl6pPr>
              <a:lvl7pPr indent="0">
                <a:defRPr sz="1100"/>
              </a:lvl7pPr>
              <a:lvl8pPr indent="0">
                <a:defRPr sz="1100"/>
              </a:lvl8pPr>
              <a:lvl9pPr indent="0">
                <a:defRPr sz="1100"/>
              </a:lvl9pPr>
            </a:lstStyle>
            <a:p>
              <a:pPr>
                <a:buFont typeface="+mj-lt"/>
                <a:buAutoNum type="arabicPeriod" startAt="2"/>
              </a:pPr>
              <a:r>
                <a:rPr lang="pt-BR" dirty="0"/>
                <a:t>Datou o sistema de forma visível?</a:t>
              </a:r>
            </a:p>
            <a:p>
              <a:pPr>
                <a:buFont typeface="+mj-lt"/>
                <a:buAutoNum type="arabicPeriod" startAt="2"/>
              </a:pPr>
              <a:endParaRPr lang="pt-BR" dirty="0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5696696" y="5687777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 dirty="0">
                  <a:latin typeface="Arial" panose="020B0604020202020204" pitchFamily="34" charset="0"/>
                </a:rPr>
                <a:t>Pacote de Manutenção do CVC </a:t>
              </a:r>
              <a:r>
                <a:rPr lang="pt-BR" sz="727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Adulto</a:t>
              </a:r>
            </a:p>
          </p:txBody>
        </p:sp>
        <p:sp>
          <p:nvSpPr>
            <p:cNvPr id="3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03972" y="2087426"/>
              <a:ext cx="3105587" cy="77475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3.  Realizar a manutenção do sistema de infusão </a:t>
              </a:r>
              <a:r>
                <a:rPr lang="pt-BR" sz="1200" b="1" dirty="0">
                  <a:solidFill>
                    <a:srgbClr val="FF0000"/>
                  </a:solidFill>
                </a:rPr>
                <a:t>(equipos e conectores) </a:t>
              </a:r>
            </a:p>
          </p:txBody>
        </p:sp>
        <p:sp>
          <p:nvSpPr>
            <p:cNvPr id="34" name="Retângulo Arredondado 3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38783" y="2892644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5" name="Retângulo Arredondado 3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38783" y="31392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3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6676" y="291002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3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2556" y="315795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696696" y="1689185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39" name="Conector reto 38"/>
            <p:cNvCxnSpPr/>
            <p:nvPr/>
          </p:nvCxnSpPr>
          <p:spPr>
            <a:xfrm>
              <a:off x="5703972" y="3445275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Estrela de 5 Pontas 39"/>
            <p:cNvSpPr/>
            <p:nvPr/>
          </p:nvSpPr>
          <p:spPr>
            <a:xfrm>
              <a:off x="8525338" y="2114184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1" name="Retângulo Arredondado 4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24231" y="3518001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2" name="Retângulo Arredondado 4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24231" y="380275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4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51649" y="3544911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4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47054" y="3802364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45" name="Conector reto 44"/>
            <p:cNvCxnSpPr/>
            <p:nvPr/>
          </p:nvCxnSpPr>
          <p:spPr>
            <a:xfrm>
              <a:off x="5703068" y="409920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Retângulo Arredondado 25">
            <a:extLst>
              <a:ext uri="{FF2B5EF4-FFF2-40B4-BE49-F238E27FC236}">
                <a16:creationId xmlns:a16="http://schemas.microsoft.com/office/drawing/2014/main" id="{12EA04A3-1094-90C3-395A-0C7E0B3C97A2}"/>
              </a:ext>
            </a:extLst>
          </p:cNvPr>
          <p:cNvSpPr/>
          <p:nvPr/>
        </p:nvSpPr>
        <p:spPr>
          <a:xfrm>
            <a:off x="5631617" y="423397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5" name="Retângulo Arredondado 25">
            <a:extLst>
              <a:ext uri="{FF2B5EF4-FFF2-40B4-BE49-F238E27FC236}">
                <a16:creationId xmlns:a16="http://schemas.microsoft.com/office/drawing/2014/main" id="{3FD8B904-9CA7-7B9F-5A52-1981AD4F8F2E}"/>
              </a:ext>
            </a:extLst>
          </p:cNvPr>
          <p:cNvSpPr/>
          <p:nvPr/>
        </p:nvSpPr>
        <p:spPr>
          <a:xfrm>
            <a:off x="5631616" y="395661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7" name="CaixaDeTexto 11">
            <a:extLst>
              <a:ext uri="{FF2B5EF4-FFF2-40B4-BE49-F238E27FC236}">
                <a16:creationId xmlns:a16="http://schemas.microsoft.com/office/drawing/2014/main" id="{FF4D467D-4E39-E9B0-0C0A-1807A615DFFA}"/>
              </a:ext>
            </a:extLst>
          </p:cNvPr>
          <p:cNvSpPr txBox="1"/>
          <p:nvPr/>
        </p:nvSpPr>
        <p:spPr>
          <a:xfrm>
            <a:off x="5434247" y="424617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18" name="CaixaDeTexto 10">
            <a:extLst>
              <a:ext uri="{FF2B5EF4-FFF2-40B4-BE49-F238E27FC236}">
                <a16:creationId xmlns:a16="http://schemas.microsoft.com/office/drawing/2014/main" id="{9B9F770F-325D-7BB2-CE4D-E41AAF57F5A4}"/>
              </a:ext>
            </a:extLst>
          </p:cNvPr>
          <p:cNvSpPr txBox="1"/>
          <p:nvPr/>
        </p:nvSpPr>
        <p:spPr>
          <a:xfrm>
            <a:off x="5437972" y="399427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0" name="Retângulo Arredondado 25">
            <a:extLst>
              <a:ext uri="{FF2B5EF4-FFF2-40B4-BE49-F238E27FC236}">
                <a16:creationId xmlns:a16="http://schemas.microsoft.com/office/drawing/2014/main" id="{EFD54BE1-0BC0-5376-42E0-B2E678C544D5}"/>
              </a:ext>
            </a:extLst>
          </p:cNvPr>
          <p:cNvSpPr/>
          <p:nvPr/>
        </p:nvSpPr>
        <p:spPr>
          <a:xfrm>
            <a:off x="8772971" y="400315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1" name="Retângulo Arredondado 25">
            <a:extLst>
              <a:ext uri="{FF2B5EF4-FFF2-40B4-BE49-F238E27FC236}">
                <a16:creationId xmlns:a16="http://schemas.microsoft.com/office/drawing/2014/main" id="{E830E3BA-9F4A-7DEC-B7D5-62F436339513}"/>
              </a:ext>
            </a:extLst>
          </p:cNvPr>
          <p:cNvSpPr/>
          <p:nvPr/>
        </p:nvSpPr>
        <p:spPr>
          <a:xfrm>
            <a:off x="8782496" y="4271726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CaixaDeTexto 10">
            <a:extLst>
              <a:ext uri="{FF2B5EF4-FFF2-40B4-BE49-F238E27FC236}">
                <a16:creationId xmlns:a16="http://schemas.microsoft.com/office/drawing/2014/main" id="{CDA34180-4EDF-8184-33F5-1A7DE772FF43}"/>
              </a:ext>
            </a:extLst>
          </p:cNvPr>
          <p:cNvSpPr txBox="1"/>
          <p:nvPr/>
        </p:nvSpPr>
        <p:spPr>
          <a:xfrm>
            <a:off x="8558893" y="403242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4" name="CaixaDeTexto 11">
            <a:extLst>
              <a:ext uri="{FF2B5EF4-FFF2-40B4-BE49-F238E27FC236}">
                <a16:creationId xmlns:a16="http://schemas.microsoft.com/office/drawing/2014/main" id="{912A7D64-A6C3-5BD9-7D90-5C20C619C633}"/>
              </a:ext>
            </a:extLst>
          </p:cNvPr>
          <p:cNvSpPr txBox="1"/>
          <p:nvPr/>
        </p:nvSpPr>
        <p:spPr>
          <a:xfrm>
            <a:off x="8560402" y="432200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46" name="CaixaDeTexto 9">
            <a:extLst>
              <a:ext uri="{FF2B5EF4-FFF2-40B4-BE49-F238E27FC236}">
                <a16:creationId xmlns:a16="http://schemas.microsoft.com/office/drawing/2014/main" id="{70EC0CD5-5134-5280-084C-2F853C47592B}"/>
              </a:ext>
            </a:extLst>
          </p:cNvPr>
          <p:cNvSpPr txBox="1"/>
          <p:nvPr/>
        </p:nvSpPr>
        <p:spPr>
          <a:xfrm>
            <a:off x="2934595" y="3937567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sp>
        <p:nvSpPr>
          <p:cNvPr id="47" name="CaixaDeTexto 22">
            <a:extLst>
              <a:ext uri="{FF2B5EF4-FFF2-40B4-BE49-F238E27FC236}">
                <a16:creationId xmlns:a16="http://schemas.microsoft.com/office/drawing/2014/main" id="{E0803613-0EEB-293F-43E9-7382A4B4B7F2}"/>
              </a:ext>
            </a:extLst>
          </p:cNvPr>
          <p:cNvSpPr txBox="1"/>
          <p:nvPr/>
        </p:nvSpPr>
        <p:spPr>
          <a:xfrm>
            <a:off x="2914107" y="2549503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8" name="CaixaDeTexto 22">
            <a:extLst>
              <a:ext uri="{FF2B5EF4-FFF2-40B4-BE49-F238E27FC236}">
                <a16:creationId xmlns:a16="http://schemas.microsoft.com/office/drawing/2014/main" id="{B40553CC-B5DB-09F8-4960-D90E3F583336}"/>
              </a:ext>
            </a:extLst>
          </p:cNvPr>
          <p:cNvSpPr txBox="1"/>
          <p:nvPr/>
        </p:nvSpPr>
        <p:spPr>
          <a:xfrm>
            <a:off x="6060059" y="2549369"/>
            <a:ext cx="2643474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>
                <a:solidFill>
                  <a:srgbClr val="FF0000"/>
                </a:solidFill>
              </a:rPr>
              <a:t>Os Equipos e/ou  conectores estão livres de sujidade ou presença de sangue?</a:t>
            </a:r>
          </a:p>
          <a:p>
            <a:pPr>
              <a:buFont typeface="+mj-lt"/>
              <a:buAutoNum type="arabicPeriod" startAt="3"/>
            </a:pPr>
            <a:endParaRPr lang="pt-BR" dirty="0"/>
          </a:p>
        </p:txBody>
      </p:sp>
      <p:sp>
        <p:nvSpPr>
          <p:cNvPr id="49" name="CaixaDeTexto 9">
            <a:extLst>
              <a:ext uri="{FF2B5EF4-FFF2-40B4-BE49-F238E27FC236}">
                <a16:creationId xmlns:a16="http://schemas.microsoft.com/office/drawing/2014/main" id="{07638256-2C12-D12B-0A11-397C4EA59438}"/>
              </a:ext>
            </a:extLst>
          </p:cNvPr>
          <p:cNvSpPr txBox="1"/>
          <p:nvPr/>
        </p:nvSpPr>
        <p:spPr>
          <a:xfrm>
            <a:off x="6027771" y="3923079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</p:spTree>
    <p:extLst>
      <p:ext uri="{BB962C8B-B14F-4D97-AF65-F5344CB8AC3E}">
        <p14:creationId xmlns:p14="http://schemas.microsoft.com/office/powerpoint/2010/main" val="161665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Agrupar 51"/>
          <p:cNvGrpSpPr/>
          <p:nvPr/>
        </p:nvGrpSpPr>
        <p:grpSpPr>
          <a:xfrm>
            <a:off x="2636958" y="1970269"/>
            <a:ext cx="6240613" cy="4202815"/>
            <a:chOff x="2392908" y="1824898"/>
            <a:chExt cx="6240613" cy="4202815"/>
          </a:xfrm>
        </p:grpSpPr>
        <p:sp>
          <p:nvSpPr>
            <p:cNvPr id="53" name="Retângulo 52"/>
            <p:cNvSpPr/>
            <p:nvPr/>
          </p:nvSpPr>
          <p:spPr>
            <a:xfrm>
              <a:off x="239290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54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40018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4. Avaliar as condições do curativo 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5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3602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 dirty="0"/>
                <a:t> Curativo está totalmente aderido à pele e a inserção protegida pelo curativo?</a:t>
              </a:r>
            </a:p>
          </p:txBody>
        </p:sp>
        <p:sp>
          <p:nvSpPr>
            <p:cNvPr id="56" name="Retângulo Arredondado 5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7" name="Retângulo Arredondado 5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5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5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39290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62" name="Conector reto 61"/>
            <p:cNvCxnSpPr/>
            <p:nvPr/>
          </p:nvCxnSpPr>
          <p:spPr>
            <a:xfrm>
              <a:off x="240018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426251" y="3327274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 dirty="0"/>
                <a:t>Curativo sem sujidade, umidade ou presença de sangue?</a:t>
              </a:r>
            </a:p>
          </p:txBody>
        </p:sp>
        <p:sp>
          <p:nvSpPr>
            <p:cNvPr id="64" name="Retângulo Arredondado 6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499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5" name="Retângulo Arredondado 6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4995" y="372814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241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S</a:t>
              </a:r>
            </a:p>
          </p:txBody>
        </p:sp>
        <p:sp>
          <p:nvSpPr>
            <p:cNvPr id="6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781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 dirty="0"/>
                <a:t>N</a:t>
              </a:r>
            </a:p>
          </p:txBody>
        </p:sp>
        <p:sp>
          <p:nvSpPr>
            <p:cNvPr id="68" name="Retângulo Arredondado 67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228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69" name="Retângulo Arredondado 68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228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0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5970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1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5510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72" name="Conector reto 71"/>
            <p:cNvCxnSpPr/>
            <p:nvPr/>
          </p:nvCxnSpPr>
          <p:spPr>
            <a:xfrm>
              <a:off x="239290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Conector reto 72"/>
            <p:cNvCxnSpPr/>
            <p:nvPr/>
          </p:nvCxnSpPr>
          <p:spPr>
            <a:xfrm>
              <a:off x="239480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4" name="Estrela de 5 Pontas 73"/>
            <p:cNvSpPr/>
            <p:nvPr/>
          </p:nvSpPr>
          <p:spPr>
            <a:xfrm>
              <a:off x="522155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5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399874" y="4009288"/>
              <a:ext cx="2562700" cy="5438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3"/>
              </a:pPr>
              <a:r>
                <a:rPr lang="pt-BR" sz="1050" dirty="0"/>
                <a:t>Curativo com data de troca na validade?</a:t>
              </a:r>
            </a:p>
          </p:txBody>
        </p:sp>
        <p:sp>
          <p:nvSpPr>
            <p:cNvPr id="76" name="Retângulo Arredondado 7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13735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7" name="Retângulo Arredondado 7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13735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7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496477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7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496017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80" name="Conector reto 79"/>
            <p:cNvCxnSpPr/>
            <p:nvPr/>
          </p:nvCxnSpPr>
          <p:spPr>
            <a:xfrm>
              <a:off x="2399874" y="5365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1" name="Retângulo 80"/>
            <p:cNvSpPr/>
            <p:nvPr/>
          </p:nvSpPr>
          <p:spPr>
            <a:xfrm>
              <a:off x="5520658" y="5823490"/>
              <a:ext cx="3105587" cy="2042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 fontAlgn="ctr"/>
              <a:r>
                <a:rPr lang="pt-BR" sz="727" b="1">
                  <a:latin typeface="Arial" panose="020B0604020202020204" pitchFamily="34" charset="0"/>
                </a:rPr>
                <a:t>Pacote de Manutenção do CVC</a:t>
              </a:r>
            </a:p>
          </p:txBody>
        </p:sp>
        <p:sp>
          <p:nvSpPr>
            <p:cNvPr id="82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527934" y="2223139"/>
              <a:ext cx="3105587" cy="55786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1440" tIns="45720" rIns="91440" bIns="45720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1200">
                  <a:solidFill>
                    <a:schemeClr val="bg1"/>
                  </a:solidFill>
                </a:rPr>
                <a:t>Conceito de mudança:</a:t>
              </a:r>
            </a:p>
            <a:p>
              <a:pPr algn="ctr"/>
              <a:r>
                <a:rPr lang="pt-BR" sz="1200" b="1">
                  <a:solidFill>
                    <a:schemeClr val="bg1"/>
                  </a:solidFill>
                </a:rPr>
                <a:t>4. Avaliar as condições do curativo </a:t>
              </a:r>
              <a:endParaRPr lang="pt-BR" sz="1200" b="1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83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563771" y="283765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 Curativo está totalmente aderido à pele e a inserção protegida pelo curativo?</a:t>
              </a:r>
            </a:p>
          </p:txBody>
        </p:sp>
        <p:sp>
          <p:nvSpPr>
            <p:cNvPr id="84" name="Retângulo Arredondado 8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2796708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5" name="Retângulo Arredondado 8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033835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2823618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081071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8" name="Retângulo 87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520658" y="1824898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cxnSp>
          <p:nvCxnSpPr>
            <p:cNvPr id="90" name="Conector reto 89"/>
            <p:cNvCxnSpPr/>
            <p:nvPr/>
          </p:nvCxnSpPr>
          <p:spPr>
            <a:xfrm>
              <a:off x="5527934" y="3322829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2745" y="340713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Retângulo Arredondado 92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2745" y="3671558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4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0163" y="343404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5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5568" y="369149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6" name="Retângulo Arredondado 95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0035" y="412007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7" name="Retângulo Arredondado 96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0035" y="438449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8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87453" y="421522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9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2858" y="4431732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0" name="Conector reto 99"/>
            <p:cNvCxnSpPr/>
            <p:nvPr/>
          </p:nvCxnSpPr>
          <p:spPr>
            <a:xfrm>
              <a:off x="5520658" y="4026586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01" name="Conector reto 100"/>
            <p:cNvCxnSpPr/>
            <p:nvPr/>
          </p:nvCxnSpPr>
          <p:spPr>
            <a:xfrm>
              <a:off x="5522555" y="4695364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02" name="Estrela de 5 Pontas 101"/>
            <p:cNvSpPr/>
            <p:nvPr/>
          </p:nvSpPr>
          <p:spPr>
            <a:xfrm>
              <a:off x="8349300" y="2249897"/>
              <a:ext cx="180460" cy="158184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265104" y="4790276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Retângulo Arredondado 104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265104" y="5054699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6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092522" y="4885426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7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087927" y="5101935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8" name="Conector reto 107"/>
            <p:cNvCxnSpPr/>
            <p:nvPr/>
          </p:nvCxnSpPr>
          <p:spPr>
            <a:xfrm>
              <a:off x="5527624" y="53655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CaixaDeTexto 9">
            <a:extLst>
              <a:ext uri="{FF2B5EF4-FFF2-40B4-BE49-F238E27FC236}">
                <a16:creationId xmlns:a16="http://schemas.microsoft.com/office/drawing/2014/main" id="{C0BD2B19-9004-88EC-2714-B12A4A7756D9}"/>
              </a:ext>
            </a:extLst>
          </p:cNvPr>
          <p:cNvSpPr txBox="1"/>
          <p:nvPr/>
        </p:nvSpPr>
        <p:spPr>
          <a:xfrm>
            <a:off x="2629261" y="5062816"/>
            <a:ext cx="2871512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  <p:sp>
        <p:nvSpPr>
          <p:cNvPr id="119" name="CaixaDeTexto 10">
            <a:extLst>
              <a:ext uri="{FF2B5EF4-FFF2-40B4-BE49-F238E27FC236}">
                <a16:creationId xmlns:a16="http://schemas.microsoft.com/office/drawing/2014/main" id="{07916D36-3534-FAE1-D97C-D521936FC3E0}"/>
              </a:ext>
            </a:extLst>
          </p:cNvPr>
          <p:cNvSpPr txBox="1"/>
          <p:nvPr/>
        </p:nvSpPr>
        <p:spPr>
          <a:xfrm>
            <a:off x="6427291" y="563239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0" name="CaixaDeTexto 11">
            <a:extLst>
              <a:ext uri="{FF2B5EF4-FFF2-40B4-BE49-F238E27FC236}">
                <a16:creationId xmlns:a16="http://schemas.microsoft.com/office/drawing/2014/main" id="{A235401F-B0B8-0BA7-F355-9764160C7C93}"/>
              </a:ext>
            </a:extLst>
          </p:cNvPr>
          <p:cNvSpPr txBox="1"/>
          <p:nvPr/>
        </p:nvSpPr>
        <p:spPr>
          <a:xfrm>
            <a:off x="6719052" y="567626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 dirty="0"/>
          </a:p>
        </p:txBody>
      </p:sp>
      <p:sp>
        <p:nvSpPr>
          <p:cNvPr id="121" name="CaixaDeTexto 9">
            <a:extLst>
              <a:ext uri="{FF2B5EF4-FFF2-40B4-BE49-F238E27FC236}">
                <a16:creationId xmlns:a16="http://schemas.microsoft.com/office/drawing/2014/main" id="{483D1923-47A6-E36E-3828-C70459A46D70}"/>
              </a:ext>
            </a:extLst>
          </p:cNvPr>
          <p:cNvSpPr txBox="1"/>
          <p:nvPr/>
        </p:nvSpPr>
        <p:spPr>
          <a:xfrm>
            <a:off x="5774800" y="3463110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2"/>
            </a:pPr>
            <a:r>
              <a:rPr lang="pt-BR" sz="1050" dirty="0"/>
              <a:t>Curativo sem sujidade, umidade ou presença de sangue?</a:t>
            </a:r>
          </a:p>
        </p:txBody>
      </p:sp>
      <p:sp>
        <p:nvSpPr>
          <p:cNvPr id="122" name="CaixaDeTexto 9">
            <a:extLst>
              <a:ext uri="{FF2B5EF4-FFF2-40B4-BE49-F238E27FC236}">
                <a16:creationId xmlns:a16="http://schemas.microsoft.com/office/drawing/2014/main" id="{497955AA-2113-6132-EB68-F6D97B59BF09}"/>
              </a:ext>
            </a:extLst>
          </p:cNvPr>
          <p:cNvSpPr txBox="1"/>
          <p:nvPr/>
        </p:nvSpPr>
        <p:spPr>
          <a:xfrm>
            <a:off x="5807821" y="4193515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3"/>
            </a:pPr>
            <a:r>
              <a:rPr lang="pt-BR" sz="1050" dirty="0"/>
              <a:t>Curativo com data de troca na validade?</a:t>
            </a:r>
          </a:p>
        </p:txBody>
      </p:sp>
      <p:sp>
        <p:nvSpPr>
          <p:cNvPr id="123" name="CaixaDeTexto 9">
            <a:extLst>
              <a:ext uri="{FF2B5EF4-FFF2-40B4-BE49-F238E27FC236}">
                <a16:creationId xmlns:a16="http://schemas.microsoft.com/office/drawing/2014/main" id="{38F45E93-EAD1-39F5-F11E-D5B9CA0BBBC3}"/>
              </a:ext>
            </a:extLst>
          </p:cNvPr>
          <p:cNvSpPr txBox="1"/>
          <p:nvPr/>
        </p:nvSpPr>
        <p:spPr>
          <a:xfrm>
            <a:off x="5771364" y="5051656"/>
            <a:ext cx="2871512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 startAt="4"/>
              <a:defRPr/>
            </a:pPr>
            <a:r>
              <a:rPr lang="pt-BR" sz="1050" dirty="0"/>
              <a:t>Inserção do cateter sem presença de sinais flogísticos? </a:t>
            </a:r>
          </a:p>
          <a:p>
            <a:pPr>
              <a:defRPr/>
            </a:pPr>
            <a:r>
              <a:rPr lang="pt-BR" sz="1050" dirty="0"/>
              <a:t>        </a:t>
            </a:r>
          </a:p>
          <a:p>
            <a:pPr>
              <a:defRPr/>
            </a:pPr>
            <a:r>
              <a:rPr lang="pt-BR" sz="1050" b="1" dirty="0"/>
              <a:t>Se curativo convencional - Não se aplica </a:t>
            </a:r>
            <a:r>
              <a:rPr lang="pt-BR" b="1" dirty="0">
                <a:latin typeface="Yu Gothic Medium" panose="020B0500000000000000" pitchFamily="34" charset="-128"/>
                <a:ea typeface="Yu Gothic Medium" panose="020B0500000000000000" pitchFamily="34" charset="-128"/>
              </a:rPr>
              <a:t>⃞</a:t>
            </a:r>
            <a:endParaRPr lang="pt-BR" b="1" dirty="0"/>
          </a:p>
          <a:p>
            <a:pPr marL="228600" indent="-228600">
              <a:buFont typeface="+mj-lt"/>
              <a:buAutoNum type="arabicPeriod" startAt="4"/>
              <a:defRPr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62390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TaxCatchAll xmlns="ba8db9e7-06ab-4fc3-8870-ae78930b59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CC9C15-6D93-4857-A138-F5D802846CBE}">
  <ds:schemaRefs>
    <ds:schemaRef ds:uri="7595665d-dcec-4a93-a94d-ada035ade8e0"/>
    <ds:schemaRef ds:uri="ba8db9e7-06ab-4fc3-8870-ae78930b596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D1AFD1C-D052-4969-A293-B69DD37A3C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B3E731-7FE6-4B0D-8670-290E69083A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95665d-dcec-4a93-a94d-ada035ade8e0"/>
    <ds:schemaRef ds:uri="ba8db9e7-06ab-4fc3-8870-ae78930b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537</Words>
  <Application>Microsoft Office PowerPoint</Application>
  <PresentationFormat>Widescreen</PresentationFormat>
  <Paragraphs>118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Yu Gothic Medium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Araujo Soares</dc:creator>
  <cp:lastModifiedBy>Natalia Nardoni</cp:lastModifiedBy>
  <cp:revision>9</cp:revision>
  <dcterms:created xsi:type="dcterms:W3CDTF">2021-09-16T18:58:12Z</dcterms:created>
  <dcterms:modified xsi:type="dcterms:W3CDTF">2024-04-08T18:25:44Z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</Properties>
</file>