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  <p:sldId id="292" r:id="rId6"/>
    <p:sldId id="293" r:id="rId7"/>
    <p:sldId id="294" r:id="rId8"/>
    <p:sldId id="295" r:id="rId9"/>
    <p:sldId id="297" r:id="rId10"/>
    <p:sldId id="29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4DE7D7-9704-C017-32C2-751038FEA0BE}" v="3" dt="2024-04-19T14:54:04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kjacobsen1" userId="S::patrickjacobsen1_hotmail.com#ext#@sbibae.onmicrosoft.com::58f04d8d-bead-4f16-83f7-ba637de9dd55" providerId="AD" clId="Web-{474DE7D7-9704-C017-32C2-751038FEA0BE}"/>
    <pc:docChg chg="modSld">
      <pc:chgData name="patrickjacobsen1" userId="S::patrickjacobsen1_hotmail.com#ext#@sbibae.onmicrosoft.com::58f04d8d-bead-4f16-83f7-ba637de9dd55" providerId="AD" clId="Web-{474DE7D7-9704-C017-32C2-751038FEA0BE}" dt="2024-04-19T14:54:04.113" v="2" actId="1076"/>
      <pc:docMkLst>
        <pc:docMk/>
      </pc:docMkLst>
      <pc:sldChg chg="addSp delSp modSp">
        <pc:chgData name="patrickjacobsen1" userId="S::patrickjacobsen1_hotmail.com#ext#@sbibae.onmicrosoft.com::58f04d8d-bead-4f16-83f7-ba637de9dd55" providerId="AD" clId="Web-{474DE7D7-9704-C017-32C2-751038FEA0BE}" dt="2024-04-19T14:54:04.113" v="2" actId="1076"/>
        <pc:sldMkLst>
          <pc:docMk/>
          <pc:sldMk cId="3412470336" sldId="294"/>
        </pc:sldMkLst>
        <pc:spChg chg="add mod">
          <ac:chgData name="patrickjacobsen1" userId="S::patrickjacobsen1_hotmail.com#ext#@sbibae.onmicrosoft.com::58f04d8d-bead-4f16-83f7-ba637de9dd55" providerId="AD" clId="Web-{474DE7D7-9704-C017-32C2-751038FEA0BE}" dt="2024-04-19T14:54:04.113" v="2" actId="1076"/>
          <ac:spMkLst>
            <pc:docMk/>
            <pc:sldMk cId="3412470336" sldId="294"/>
            <ac:spMk id="4" creationId="{40A1D368-6E1D-C2F1-0B0A-C995F5502879}"/>
          </ac:spMkLst>
        </pc:spChg>
        <pc:spChg chg="del">
          <ac:chgData name="patrickjacobsen1" userId="S::patrickjacobsen1_hotmail.com#ext#@sbibae.onmicrosoft.com::58f04d8d-bead-4f16-83f7-ba637de9dd55" providerId="AD" clId="Web-{474DE7D7-9704-C017-32C2-751038FEA0BE}" dt="2024-04-19T14:53:57.535" v="0"/>
          <ac:spMkLst>
            <pc:docMk/>
            <pc:sldMk cId="3412470336" sldId="294"/>
            <ac:spMk id="49" creationId="{E267F567-019F-4658-879B-3670BE128C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19/04/2024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354674"/>
            <a:ext cx="10317708" cy="6186309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Cartão de confirmação de processo – CCP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chemeClr val="accent1"/>
                </a:solidFill>
              </a:rPr>
              <a:t>NEO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PAV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Versão 1/2024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94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3100756" y="707437"/>
            <a:ext cx="6251763" cy="4372880"/>
            <a:chOff x="2855381" y="946338"/>
            <a:chExt cx="6251763" cy="4372880"/>
          </a:xfrm>
        </p:grpSpPr>
        <p:sp>
          <p:nvSpPr>
            <p:cNvPr id="201" name="Retângulo 200"/>
            <p:cNvSpPr/>
            <p:nvPr/>
          </p:nvSpPr>
          <p:spPr>
            <a:xfrm>
              <a:off x="2862657" y="5112602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NEO</a:t>
              </a:r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881418" y="1267645"/>
              <a:ext cx="3105587" cy="35202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>
                  <a:solidFill>
                    <a:schemeClr val="bg1"/>
                  </a:solidFill>
                </a:rPr>
                <a:t>Realizar Higiene Oral diariamente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906431" y="161514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00" dirty="0"/>
                <a:t>1. Foi realizada a higiene de mãos antes da higiene oral? </a:t>
              </a:r>
              <a:endParaRPr lang="pt-BR" dirty="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4886" y="169939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855381" y="946338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2619" y="2303545"/>
              <a:ext cx="2681762" cy="5889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00" dirty="0">
                  <a:cs typeface="Calibri"/>
                </a:rPr>
                <a:t>2. Realizou</a:t>
              </a:r>
              <a:r>
                <a:rPr lang="pt-BR" sz="1000" dirty="0"/>
                <a:t> a limpeza da cavidade oral com movimentos delicados de trás para frente em toda extensão da boca (gengiva, </a:t>
              </a:r>
              <a:r>
                <a:rPr lang="pt-BR" sz="1000" dirty="0">
                  <a:solidFill>
                    <a:srgbClr val="FF0000"/>
                  </a:solidFill>
                </a:rPr>
                <a:t>palato</a:t>
              </a:r>
              <a:r>
                <a:rPr lang="pt-BR" sz="1000" dirty="0"/>
                <a:t>, bochecha e língua)? </a:t>
              </a:r>
              <a:endParaRPr lang="pt-BR" dirty="0"/>
            </a:p>
            <a:p>
              <a:endParaRPr lang="pt-BR" sz="1000" dirty="0">
                <a:cs typeface="Calibri"/>
              </a:endParaRPr>
            </a:p>
          </p:txBody>
        </p:sp>
        <p:sp>
          <p:nvSpPr>
            <p:cNvPr id="3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2619" y="2922053"/>
              <a:ext cx="2473661" cy="4297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00" dirty="0">
                  <a:ea typeface="+mn-lt"/>
                  <a:cs typeface="+mn-lt"/>
                </a:rPr>
                <a:t>3. Realizou a limpeza do tubo e sondas após a higiene da cavidade oral?</a:t>
              </a:r>
              <a:endParaRPr lang="pt-BR" sz="1000" dirty="0">
                <a:cs typeface="Calibri"/>
              </a:endParaRP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20291" y="244444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2176" y="266791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184" name="Retângulo Arredondado 1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94758" y="166553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5" name="Retângulo Arredondado 1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94758" y="191060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2176" y="169244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7581" y="190227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8" name="Retângulo Arredondado 18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94758" y="226472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14238" y="227576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7581" y="323171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92" name="Retângulo Arredondado 1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607923" y="292867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7404" y="297939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4871" y="442747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02" name="Retângulo 201"/>
            <p:cNvSpPr/>
            <p:nvPr/>
          </p:nvSpPr>
          <p:spPr>
            <a:xfrm>
              <a:off x="6001557" y="5114994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NEO</a:t>
              </a:r>
            </a:p>
          </p:txBody>
        </p:sp>
        <p:sp>
          <p:nvSpPr>
            <p:cNvPr id="203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977625" y="1267612"/>
              <a:ext cx="3105587" cy="35202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>
                  <a:solidFill>
                    <a:schemeClr val="bg1"/>
                  </a:solidFill>
                </a:rPr>
                <a:t>Realizar Higiene Oral diariamente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05" name="Retângulo Arredondado 20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368" y="167487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6" name="Retângulo Arredondado 20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368" y="191200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786" y="170178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0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9191" y="19592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09" name="Retângulo 208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94281" y="948730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11" name="Conector reto 210"/>
            <p:cNvCxnSpPr/>
            <p:nvPr/>
          </p:nvCxnSpPr>
          <p:spPr>
            <a:xfrm>
              <a:off x="5991829" y="215350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7" name="Retângulo Arredondado 21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368" y="226565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3" name="Retângulo Arredondado 22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368" y="254247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786" y="227669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9191" y="258177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3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481" y="292775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31" name="Retângulo Arredondado 23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658" y="292205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2" name="Retângulo Arredondado 23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658" y="32147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1076" y="293308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3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481" y="323816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35" name="Retângulo Arredondado 23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658" y="355299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6" name="Retângulo Arredondado 23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658" y="37980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1076" y="355609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3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44981" y="378179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40" name="Retângulo Arredondado 23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603573" y="350950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8459" y="257249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43" name="Retângulo Arredondado 24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95636" y="254035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4" name="Retângulo Arredondado 24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627386" y="319817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30990" y="352770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cxnSp>
          <p:nvCxnSpPr>
            <p:cNvPr id="248" name="Conector reto 247"/>
            <p:cNvCxnSpPr/>
            <p:nvPr/>
          </p:nvCxnSpPr>
          <p:spPr>
            <a:xfrm>
              <a:off x="5980303" y="285550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0" name="Conector reto 249"/>
            <p:cNvCxnSpPr/>
            <p:nvPr/>
          </p:nvCxnSpPr>
          <p:spPr>
            <a:xfrm>
              <a:off x="5990156" y="413513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1" name="Conector reto 250"/>
            <p:cNvCxnSpPr/>
            <p:nvPr/>
          </p:nvCxnSpPr>
          <p:spPr>
            <a:xfrm>
              <a:off x="2875770" y="414058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B6115A3B-6260-45EA-BBFD-2E002F2C22FB}"/>
              </a:ext>
            </a:extLst>
          </p:cNvPr>
          <p:cNvCxnSpPr>
            <a:cxnSpLocks/>
          </p:cNvCxnSpPr>
          <p:nvPr/>
        </p:nvCxnSpPr>
        <p:spPr>
          <a:xfrm>
            <a:off x="3126088" y="190301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A6301E67-27A1-4711-920E-DFCA52BA6BCA}"/>
              </a:ext>
            </a:extLst>
          </p:cNvPr>
          <p:cNvCxnSpPr>
            <a:cxnSpLocks/>
          </p:cNvCxnSpPr>
          <p:nvPr/>
        </p:nvCxnSpPr>
        <p:spPr>
          <a:xfrm>
            <a:off x="3121145" y="261289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8C9A5A36-D121-4D1B-8D65-059AE1BEDC77}"/>
              </a:ext>
            </a:extLst>
          </p:cNvPr>
          <p:cNvCxnSpPr>
            <a:cxnSpLocks/>
          </p:cNvCxnSpPr>
          <p:nvPr/>
        </p:nvCxnSpPr>
        <p:spPr>
          <a:xfrm flipV="1">
            <a:off x="3121145" y="3219661"/>
            <a:ext cx="3098311" cy="442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4C4A074E-3A7B-42D3-8796-C6DC9BD8DC4C}"/>
              </a:ext>
            </a:extLst>
          </p:cNvPr>
          <p:cNvCxnSpPr/>
          <p:nvPr/>
        </p:nvCxnSpPr>
        <p:spPr>
          <a:xfrm>
            <a:off x="6251739" y="322264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F9E1889E-7E86-46DA-904A-018C7F16E4AB}"/>
              </a:ext>
            </a:extLst>
          </p:cNvPr>
          <p:cNvCxnSpPr>
            <a:cxnSpLocks/>
          </p:cNvCxnSpPr>
          <p:nvPr/>
        </p:nvCxnSpPr>
        <p:spPr>
          <a:xfrm>
            <a:off x="3084676" y="261939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Retângulo Arredondado 239">
            <a:extLst>
              <a:ext uri="{FF2B5EF4-FFF2-40B4-BE49-F238E27FC236}">
                <a16:creationId xmlns:a16="http://schemas.microsoft.com/office/drawing/2014/main" id="{74595CEB-825E-40E5-A759-6E50756BF7A4}"/>
              </a:ext>
            </a:extLst>
          </p:cNvPr>
          <p:cNvSpPr/>
          <p:nvPr/>
        </p:nvSpPr>
        <p:spPr>
          <a:xfrm>
            <a:off x="5858473" y="351825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" name="CaixaDeTexto 9">
            <a:extLst>
              <a:ext uri="{FF2B5EF4-FFF2-40B4-BE49-F238E27FC236}">
                <a16:creationId xmlns:a16="http://schemas.microsoft.com/office/drawing/2014/main" id="{B3652896-A5BC-4A4E-BDDA-DE7B38BC6379}"/>
              </a:ext>
            </a:extLst>
          </p:cNvPr>
          <p:cNvSpPr txBox="1"/>
          <p:nvPr/>
        </p:nvSpPr>
        <p:spPr>
          <a:xfrm>
            <a:off x="6296643" y="137783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/>
              <a:t>1. Foi realizada a higiene de mãos antes da higiene oral? </a:t>
            </a:r>
            <a:endParaRPr lang="pt-BR"/>
          </a:p>
        </p:txBody>
      </p:sp>
      <p:sp>
        <p:nvSpPr>
          <p:cNvPr id="8" name="CaixaDeTexto 9">
            <a:extLst>
              <a:ext uri="{FF2B5EF4-FFF2-40B4-BE49-F238E27FC236}">
                <a16:creationId xmlns:a16="http://schemas.microsoft.com/office/drawing/2014/main" id="{3C57BD93-9D2D-414F-90D8-F25A49E87494}"/>
              </a:ext>
            </a:extLst>
          </p:cNvPr>
          <p:cNvSpPr txBox="1"/>
          <p:nvPr/>
        </p:nvSpPr>
        <p:spPr>
          <a:xfrm>
            <a:off x="6249019" y="2065811"/>
            <a:ext cx="2657950" cy="59693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cs typeface="Calibri"/>
              </a:rPr>
              <a:t>2. Realizou</a:t>
            </a:r>
            <a:r>
              <a:rPr lang="pt-BR" sz="1000" dirty="0"/>
              <a:t> a limpeza da cavidade oral com movimentos delicados de trás para frente em toda extensão da boca (gengiva, bochecha e língua)? </a:t>
            </a:r>
            <a:endParaRPr lang="pt-BR" dirty="0"/>
          </a:p>
          <a:p>
            <a:endParaRPr lang="pt-BR" sz="1000" dirty="0">
              <a:cs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865794C-5EBD-45A9-B271-D354DD264F17}"/>
              </a:ext>
            </a:extLst>
          </p:cNvPr>
          <p:cNvSpPr txBox="1"/>
          <p:nvPr/>
        </p:nvSpPr>
        <p:spPr>
          <a:xfrm>
            <a:off x="6304581" y="2700306"/>
            <a:ext cx="2348387" cy="42978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>
                <a:ea typeface="+mn-lt"/>
                <a:cs typeface="+mn-lt"/>
              </a:rPr>
              <a:t>3. Realizou a limpeza do tubo e sondas após a higiene da cavidade oral?</a:t>
            </a:r>
            <a:endParaRPr lang="pt-BR" sz="1000">
              <a:cs typeface="Calibri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C50DCC8-541F-43AA-9273-8FDC6EDF14E6}"/>
              </a:ext>
            </a:extLst>
          </p:cNvPr>
          <p:cNvSpPr txBox="1"/>
          <p:nvPr/>
        </p:nvSpPr>
        <p:spPr>
          <a:xfrm>
            <a:off x="8803443" y="356441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65" name="CaixaDeTexto 9">
            <a:extLst>
              <a:ext uri="{FF2B5EF4-FFF2-40B4-BE49-F238E27FC236}">
                <a16:creationId xmlns:a16="http://schemas.microsoft.com/office/drawing/2014/main" id="{E621B4AC-4185-441B-9CB1-3EF803B97FF2}"/>
              </a:ext>
            </a:extLst>
          </p:cNvPr>
          <p:cNvSpPr txBox="1"/>
          <p:nvPr/>
        </p:nvSpPr>
        <p:spPr>
          <a:xfrm>
            <a:off x="3139899" y="3990723"/>
            <a:ext cx="2507234" cy="43771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00" dirty="0">
                <a:ea typeface="+mn-lt"/>
                <a:cs typeface="+mn-lt"/>
              </a:rPr>
              <a:t>5</a:t>
            </a:r>
            <a:r>
              <a:rPr lang="pt-BR" sz="1000" dirty="0">
                <a:solidFill>
                  <a:srgbClr val="FF0000"/>
                </a:solidFill>
                <a:ea typeface="+mn-lt"/>
                <a:cs typeface="+mn-lt"/>
              </a:rPr>
              <a:t>. Há registro no prontuário </a:t>
            </a:r>
            <a:r>
              <a:rPr lang="pt-BR" sz="1000" dirty="0">
                <a:ea typeface="+mn-lt"/>
                <a:cs typeface="+mn-lt"/>
              </a:rPr>
              <a:t>de  higiene oral 03 vezes ao dia.</a:t>
            </a:r>
          </a:p>
        </p:txBody>
      </p:sp>
      <p:sp>
        <p:nvSpPr>
          <p:cNvPr id="66" name="Retângulo Arredondado 239">
            <a:extLst>
              <a:ext uri="{FF2B5EF4-FFF2-40B4-BE49-F238E27FC236}">
                <a16:creationId xmlns:a16="http://schemas.microsoft.com/office/drawing/2014/main" id="{CF7016A4-DAA8-4DCD-8A32-586A688F9C54}"/>
              </a:ext>
            </a:extLst>
          </p:cNvPr>
          <p:cNvSpPr/>
          <p:nvPr/>
        </p:nvSpPr>
        <p:spPr>
          <a:xfrm>
            <a:off x="5858472" y="428909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8" name="Retângulo Arredondado 239">
            <a:extLst>
              <a:ext uri="{FF2B5EF4-FFF2-40B4-BE49-F238E27FC236}">
                <a16:creationId xmlns:a16="http://schemas.microsoft.com/office/drawing/2014/main" id="{2929DC04-4316-4D86-B82C-E855E8CC7CC2}"/>
              </a:ext>
            </a:extLst>
          </p:cNvPr>
          <p:cNvSpPr/>
          <p:nvPr/>
        </p:nvSpPr>
        <p:spPr>
          <a:xfrm>
            <a:off x="5853640" y="400509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0" name="CaixaDeTexto 9">
            <a:extLst>
              <a:ext uri="{FF2B5EF4-FFF2-40B4-BE49-F238E27FC236}">
                <a16:creationId xmlns:a16="http://schemas.microsoft.com/office/drawing/2014/main" id="{F464D42A-4F9C-47E8-A84C-D04AC374874B}"/>
              </a:ext>
            </a:extLst>
          </p:cNvPr>
          <p:cNvSpPr txBox="1"/>
          <p:nvPr/>
        </p:nvSpPr>
        <p:spPr>
          <a:xfrm>
            <a:off x="6257393" y="3962633"/>
            <a:ext cx="2324575" cy="43771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ea typeface="+mn-lt"/>
                <a:cs typeface="+mn-lt"/>
              </a:rPr>
              <a:t>5. Realizou a higiene oral 03 vezes ao dia.</a:t>
            </a:r>
          </a:p>
          <a:p>
            <a:r>
              <a:rPr lang="pt-BR" sz="1000" b="1" dirty="0">
                <a:cs typeface="Calibri"/>
              </a:rPr>
              <a:t>OBS: verificar registro no prontuário</a:t>
            </a:r>
          </a:p>
        </p:txBody>
      </p:sp>
      <p:sp>
        <p:nvSpPr>
          <p:cNvPr id="71" name="Retângulo Arredondado 239">
            <a:extLst>
              <a:ext uri="{FF2B5EF4-FFF2-40B4-BE49-F238E27FC236}">
                <a16:creationId xmlns:a16="http://schemas.microsoft.com/office/drawing/2014/main" id="{B2BB11BA-A6CC-48DE-860F-ECE471F567C9}"/>
              </a:ext>
            </a:extLst>
          </p:cNvPr>
          <p:cNvSpPr/>
          <p:nvPr/>
        </p:nvSpPr>
        <p:spPr>
          <a:xfrm>
            <a:off x="8990177" y="393841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2" name="Retângulo Arredondado 239">
            <a:extLst>
              <a:ext uri="{FF2B5EF4-FFF2-40B4-BE49-F238E27FC236}">
                <a16:creationId xmlns:a16="http://schemas.microsoft.com/office/drawing/2014/main" id="{2D9E4E1D-E460-4D8A-BB2B-20FAC5D09619}"/>
              </a:ext>
            </a:extLst>
          </p:cNvPr>
          <p:cNvSpPr/>
          <p:nvPr/>
        </p:nvSpPr>
        <p:spPr>
          <a:xfrm>
            <a:off x="8990178" y="424003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3" name="CaixaDeTexto 10">
            <a:extLst>
              <a:ext uri="{FF2B5EF4-FFF2-40B4-BE49-F238E27FC236}">
                <a16:creationId xmlns:a16="http://schemas.microsoft.com/office/drawing/2014/main" id="{45BBEDC9-AFAD-43AE-B3C9-5517E21A22DD}"/>
              </a:ext>
            </a:extLst>
          </p:cNvPr>
          <p:cNvSpPr txBox="1"/>
          <p:nvPr/>
        </p:nvSpPr>
        <p:spPr>
          <a:xfrm>
            <a:off x="8798623" y="399742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74" name="CaixaDeTexto 10">
            <a:extLst>
              <a:ext uri="{FF2B5EF4-FFF2-40B4-BE49-F238E27FC236}">
                <a16:creationId xmlns:a16="http://schemas.microsoft.com/office/drawing/2014/main" id="{5E89B161-5C78-4455-B877-A96921C9281B}"/>
              </a:ext>
            </a:extLst>
          </p:cNvPr>
          <p:cNvSpPr txBox="1"/>
          <p:nvPr/>
        </p:nvSpPr>
        <p:spPr>
          <a:xfrm>
            <a:off x="5669449" y="406677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75" name="CaixaDeTexto 10">
            <a:extLst>
              <a:ext uri="{FF2B5EF4-FFF2-40B4-BE49-F238E27FC236}">
                <a16:creationId xmlns:a16="http://schemas.microsoft.com/office/drawing/2014/main" id="{5CC48163-71BE-49E9-99AF-A6D0832E509D}"/>
              </a:ext>
            </a:extLst>
          </p:cNvPr>
          <p:cNvSpPr txBox="1"/>
          <p:nvPr/>
        </p:nvSpPr>
        <p:spPr>
          <a:xfrm>
            <a:off x="8859342" y="4257578"/>
            <a:ext cx="130835" cy="2053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76" name="CaixaDeTexto 10">
            <a:extLst>
              <a:ext uri="{FF2B5EF4-FFF2-40B4-BE49-F238E27FC236}">
                <a16:creationId xmlns:a16="http://schemas.microsoft.com/office/drawing/2014/main" id="{7F622763-A2D5-4858-ACEF-9E879297AA01}"/>
              </a:ext>
            </a:extLst>
          </p:cNvPr>
          <p:cNvSpPr txBox="1"/>
          <p:nvPr/>
        </p:nvSpPr>
        <p:spPr>
          <a:xfrm>
            <a:off x="5659520" y="432746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77" name="Conector reto 76">
            <a:extLst>
              <a:ext uri="{FF2B5EF4-FFF2-40B4-BE49-F238E27FC236}">
                <a16:creationId xmlns:a16="http://schemas.microsoft.com/office/drawing/2014/main" id="{C4325572-9E5B-4933-A840-2C1DB5C18DFA}"/>
              </a:ext>
            </a:extLst>
          </p:cNvPr>
          <p:cNvCxnSpPr/>
          <p:nvPr/>
        </p:nvCxnSpPr>
        <p:spPr>
          <a:xfrm>
            <a:off x="3104393" y="455256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8" name="Conector reto 77">
            <a:extLst>
              <a:ext uri="{FF2B5EF4-FFF2-40B4-BE49-F238E27FC236}">
                <a16:creationId xmlns:a16="http://schemas.microsoft.com/office/drawing/2014/main" id="{09B966BC-EB32-43A9-90B2-BC3284095EB3}"/>
              </a:ext>
            </a:extLst>
          </p:cNvPr>
          <p:cNvCxnSpPr/>
          <p:nvPr/>
        </p:nvCxnSpPr>
        <p:spPr>
          <a:xfrm>
            <a:off x="6257393" y="455826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1" name="CaixaDeTexto 9">
            <a:extLst>
              <a:ext uri="{FF2B5EF4-FFF2-40B4-BE49-F238E27FC236}">
                <a16:creationId xmlns:a16="http://schemas.microsoft.com/office/drawing/2014/main" id="{8B3BD8D4-BA86-4534-94BC-0014E8AF993A}"/>
              </a:ext>
            </a:extLst>
          </p:cNvPr>
          <p:cNvSpPr txBox="1"/>
          <p:nvPr/>
        </p:nvSpPr>
        <p:spPr>
          <a:xfrm>
            <a:off x="3151806" y="3292720"/>
            <a:ext cx="2562700" cy="5243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pt-BR" sz="1000" dirty="0"/>
              <a:t>4. </a:t>
            </a:r>
            <a:r>
              <a:rPr lang="pt-BR" sz="1000" dirty="0">
                <a:solidFill>
                  <a:srgbClr val="FF0000"/>
                </a:solidFill>
              </a:rPr>
              <a:t>Realizou a aspiração da cavidade oral </a:t>
            </a:r>
            <a:r>
              <a:rPr lang="pt-BR" sz="1000" b="1" u="sng" dirty="0">
                <a:solidFill>
                  <a:srgbClr val="FF0000"/>
                </a:solidFill>
              </a:rPr>
              <a:t>antes e após</a:t>
            </a:r>
            <a:r>
              <a:rPr lang="pt-BR" sz="1000" dirty="0">
                <a:solidFill>
                  <a:srgbClr val="FF0000"/>
                </a:solidFill>
              </a:rPr>
              <a:t> o procedimento?</a:t>
            </a:r>
            <a:r>
              <a:rPr lang="pt-BR" sz="1000" b="1" i="0" u="none" strike="noStrike" dirty="0">
                <a:solidFill>
                  <a:srgbClr val="FF0000"/>
                </a:solidFill>
                <a:effectLst/>
              </a:rPr>
              <a:t>  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</a:rPr>
              <a:t> </a:t>
            </a:r>
            <a:endParaRPr lang="pt-BR" sz="1000" dirty="0"/>
          </a:p>
        </p:txBody>
      </p:sp>
      <p:sp>
        <p:nvSpPr>
          <p:cNvPr id="82" name="CaixaDeTexto 9">
            <a:extLst>
              <a:ext uri="{FF2B5EF4-FFF2-40B4-BE49-F238E27FC236}">
                <a16:creationId xmlns:a16="http://schemas.microsoft.com/office/drawing/2014/main" id="{9AC42350-AE6C-44FD-827D-C4B31CE4BF30}"/>
              </a:ext>
            </a:extLst>
          </p:cNvPr>
          <p:cNvSpPr txBox="1"/>
          <p:nvPr/>
        </p:nvSpPr>
        <p:spPr>
          <a:xfrm>
            <a:off x="6273100" y="3290114"/>
            <a:ext cx="2562700" cy="5243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pt-BR" sz="1000" dirty="0"/>
              <a:t>4. </a:t>
            </a:r>
            <a:r>
              <a:rPr lang="pt-BR" sz="1000" u="sng" dirty="0"/>
              <a:t>Pacientes secretivos: </a:t>
            </a:r>
            <a:r>
              <a:rPr lang="pt-BR" sz="1000" dirty="0"/>
              <a:t>realizou a aspiração da cavidade oral </a:t>
            </a:r>
            <a:r>
              <a:rPr lang="pt-BR" sz="1000" b="1" u="sng" dirty="0"/>
              <a:t>antes, durante e após</a:t>
            </a:r>
            <a:r>
              <a:rPr lang="pt-BR" sz="1000" dirty="0"/>
              <a:t> o procedimento?</a:t>
            </a:r>
          </a:p>
          <a:p>
            <a:pPr lvl="0">
              <a:defRPr/>
            </a:pPr>
            <a:r>
              <a:rPr lang="pt-BR" sz="1000" b="1" i="0" u="none" strike="noStrike" dirty="0">
                <a:solidFill>
                  <a:srgbClr val="000000"/>
                </a:solidFill>
                <a:effectLst/>
              </a:rPr>
              <a:t>OBS.: Na ausência  de secreção NA (   )   </a:t>
            </a:r>
            <a:endParaRPr lang="pt-BR" sz="1000" dirty="0"/>
          </a:p>
        </p:txBody>
      </p:sp>
      <p:cxnSp>
        <p:nvCxnSpPr>
          <p:cNvPr id="83" name="Conector reto 82">
            <a:extLst>
              <a:ext uri="{FF2B5EF4-FFF2-40B4-BE49-F238E27FC236}">
                <a16:creationId xmlns:a16="http://schemas.microsoft.com/office/drawing/2014/main" id="{8124AE6F-07E3-4486-9E59-44AC0CFA5651}"/>
              </a:ext>
            </a:extLst>
          </p:cNvPr>
          <p:cNvCxnSpPr/>
          <p:nvPr/>
        </p:nvCxnSpPr>
        <p:spPr>
          <a:xfrm>
            <a:off x="3090295" y="48604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4" name="Conector reto 83">
            <a:extLst>
              <a:ext uri="{FF2B5EF4-FFF2-40B4-BE49-F238E27FC236}">
                <a16:creationId xmlns:a16="http://schemas.microsoft.com/office/drawing/2014/main" id="{6C55F7ED-60A6-462A-8D5B-E4D9511FF33B}"/>
              </a:ext>
            </a:extLst>
          </p:cNvPr>
          <p:cNvCxnSpPr/>
          <p:nvPr/>
        </p:nvCxnSpPr>
        <p:spPr>
          <a:xfrm>
            <a:off x="6221459" y="4866288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62689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Estrela de 5 Pontas 81">
            <a:extLst>
              <a:ext uri="{FF2B5EF4-FFF2-40B4-BE49-F238E27FC236}">
                <a16:creationId xmlns:a16="http://schemas.microsoft.com/office/drawing/2014/main" id="{6A9F44DD-19C5-4402-84E7-0EBBB83B8F70}"/>
              </a:ext>
            </a:extLst>
          </p:cNvPr>
          <p:cNvSpPr/>
          <p:nvPr/>
        </p:nvSpPr>
        <p:spPr>
          <a:xfrm>
            <a:off x="11728190" y="549136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1DD6E85C-3D01-DC24-3FB6-0B71D98E703D}"/>
              </a:ext>
            </a:extLst>
          </p:cNvPr>
          <p:cNvSpPr/>
          <p:nvPr/>
        </p:nvSpPr>
        <p:spPr>
          <a:xfrm>
            <a:off x="2597996" y="589636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76" name="CaixaDeTexto 52">
            <a:extLst>
              <a:ext uri="{FF2B5EF4-FFF2-40B4-BE49-F238E27FC236}">
                <a16:creationId xmlns:a16="http://schemas.microsoft.com/office/drawing/2014/main" id="{4F0AF570-B55E-DA49-66EB-B675E03D1E62}"/>
              </a:ext>
            </a:extLst>
          </p:cNvPr>
          <p:cNvSpPr txBox="1"/>
          <p:nvPr/>
        </p:nvSpPr>
        <p:spPr>
          <a:xfrm>
            <a:off x="2593712" y="714193"/>
            <a:ext cx="3105587" cy="92658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2"/>
            </a:pPr>
            <a:r>
              <a:rPr lang="pt-BR" sz="1200" b="1" dirty="0">
                <a:solidFill>
                  <a:schemeClr val="bg1"/>
                </a:solidFill>
              </a:rPr>
              <a:t>Manter Posicionamento adequado conforme a população atendida</a:t>
            </a:r>
          </a:p>
          <a:p>
            <a:pPr algn="ctr"/>
            <a:r>
              <a:rPr lang="pt-BR" sz="1200" u="sng" dirty="0">
                <a:solidFill>
                  <a:schemeClr val="bg1"/>
                </a:solidFill>
                <a:ea typeface="+mn-lt"/>
                <a:cs typeface="+mn-lt"/>
              </a:rPr>
              <a:t>Em caso de contraindicação: </a:t>
            </a:r>
            <a:r>
              <a:rPr lang="en-US" sz="12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pt-BR" sz="1200" dirty="0">
                <a:solidFill>
                  <a:schemeClr val="bg1"/>
                </a:solidFill>
                <a:ea typeface="+mn-lt"/>
                <a:cs typeface="+mn-lt"/>
              </a:rPr>
              <a:t>eleger outro paciente para coleta</a:t>
            </a:r>
            <a:endParaRPr lang="en-US" sz="12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28600" indent="-228600" algn="ctr">
              <a:buFont typeface="+mj-lt"/>
              <a:buAutoNum type="arabicPeriod" startAt="2"/>
            </a:pP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77" name="CaixaDeTexto 9">
            <a:extLst>
              <a:ext uri="{FF2B5EF4-FFF2-40B4-BE49-F238E27FC236}">
                <a16:creationId xmlns:a16="http://schemas.microsoft.com/office/drawing/2014/main" id="{61CCF22D-AAF5-B017-C209-096CA468CAFD}"/>
              </a:ext>
            </a:extLst>
          </p:cNvPr>
          <p:cNvSpPr txBox="1"/>
          <p:nvPr/>
        </p:nvSpPr>
        <p:spPr>
          <a:xfrm>
            <a:off x="2609424" y="1689969"/>
            <a:ext cx="2582825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1. O sistema para mensuração da angulação da incubadora e/ou berço aquecido está em um local de fácil visualização para todos?</a:t>
            </a:r>
          </a:p>
        </p:txBody>
      </p:sp>
      <p:sp>
        <p:nvSpPr>
          <p:cNvPr id="82" name="Retângulo Arredondado 217">
            <a:extLst>
              <a:ext uri="{FF2B5EF4-FFF2-40B4-BE49-F238E27FC236}">
                <a16:creationId xmlns:a16="http://schemas.microsoft.com/office/drawing/2014/main" id="{D71825B5-6716-0C79-7932-E5C376FB90C8}"/>
              </a:ext>
            </a:extLst>
          </p:cNvPr>
          <p:cNvSpPr/>
          <p:nvPr/>
        </p:nvSpPr>
        <p:spPr>
          <a:xfrm>
            <a:off x="5328523" y="166941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6" name="Retângulo Arredondado 218">
            <a:extLst>
              <a:ext uri="{FF2B5EF4-FFF2-40B4-BE49-F238E27FC236}">
                <a16:creationId xmlns:a16="http://schemas.microsoft.com/office/drawing/2014/main" id="{772A0030-BFCA-57D9-4ED9-E4FF4DF32C5D}"/>
              </a:ext>
            </a:extLst>
          </p:cNvPr>
          <p:cNvSpPr/>
          <p:nvPr/>
        </p:nvSpPr>
        <p:spPr>
          <a:xfrm>
            <a:off x="5328523" y="191422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3" name="CaixaDeTexto 10">
            <a:extLst>
              <a:ext uri="{FF2B5EF4-FFF2-40B4-BE49-F238E27FC236}">
                <a16:creationId xmlns:a16="http://schemas.microsoft.com/office/drawing/2014/main" id="{F21387CC-51AC-FFA1-FFC0-211F7123ED56}"/>
              </a:ext>
            </a:extLst>
          </p:cNvPr>
          <p:cNvSpPr txBox="1"/>
          <p:nvPr/>
        </p:nvSpPr>
        <p:spPr>
          <a:xfrm>
            <a:off x="5155941" y="169632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4" name="CaixaDeTexto 11">
            <a:extLst>
              <a:ext uri="{FF2B5EF4-FFF2-40B4-BE49-F238E27FC236}">
                <a16:creationId xmlns:a16="http://schemas.microsoft.com/office/drawing/2014/main" id="{AA9DA9F4-5676-99DE-BD3C-F58B6AA14D64}"/>
              </a:ext>
            </a:extLst>
          </p:cNvPr>
          <p:cNvSpPr txBox="1"/>
          <p:nvPr/>
        </p:nvSpPr>
        <p:spPr>
          <a:xfrm>
            <a:off x="5151346" y="191535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05" name="Retângulo 104">
            <a:extLst>
              <a:ext uri="{FF2B5EF4-FFF2-40B4-BE49-F238E27FC236}">
                <a16:creationId xmlns:a16="http://schemas.microsoft.com/office/drawing/2014/main" id="{4D646C5E-CB0C-BD0F-8AA2-786E92B318D2}"/>
              </a:ext>
            </a:extLst>
          </p:cNvPr>
          <p:cNvSpPr/>
          <p:nvPr/>
        </p:nvSpPr>
        <p:spPr>
          <a:xfrm>
            <a:off x="2579286" y="707320"/>
            <a:ext cx="3139665" cy="53940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6" name="CaixaDeTexto 9">
            <a:extLst>
              <a:ext uri="{FF2B5EF4-FFF2-40B4-BE49-F238E27FC236}">
                <a16:creationId xmlns:a16="http://schemas.microsoft.com/office/drawing/2014/main" id="{BDCEAA73-CA5D-341C-24C8-9EDE8492BAC8}"/>
              </a:ext>
            </a:extLst>
          </p:cNvPr>
          <p:cNvSpPr txBox="1"/>
          <p:nvPr/>
        </p:nvSpPr>
        <p:spPr>
          <a:xfrm>
            <a:off x="2609424" y="2443955"/>
            <a:ext cx="2617998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2. </a:t>
            </a:r>
            <a:r>
              <a:rPr lang="pt-BR" sz="1050" dirty="0">
                <a:solidFill>
                  <a:srgbClr val="FF0000"/>
                </a:solidFill>
              </a:rPr>
              <a:t>A angulação </a:t>
            </a:r>
            <a:r>
              <a:rPr lang="pt-BR" sz="1050" dirty="0"/>
              <a:t>da incubadora e/ou berço aquecido está elevado </a:t>
            </a:r>
            <a:r>
              <a:rPr lang="pt-BR" sz="1050" dirty="0">
                <a:solidFill>
                  <a:srgbClr val="FF0000"/>
                </a:solidFill>
              </a:rPr>
              <a:t>em sua angulação máxima </a:t>
            </a:r>
            <a:r>
              <a:rPr lang="pt-BR" sz="1050" dirty="0">
                <a:solidFill>
                  <a:schemeClr val="tx1"/>
                </a:solidFill>
              </a:rPr>
              <a:t>?</a:t>
            </a:r>
            <a:r>
              <a:rPr lang="pt-BR" sz="1050" b="1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pt-BR" sz="1050" dirty="0"/>
          </a:p>
        </p:txBody>
      </p:sp>
      <p:sp>
        <p:nvSpPr>
          <p:cNvPr id="107" name="Retângulo Arredondado 179">
            <a:extLst>
              <a:ext uri="{FF2B5EF4-FFF2-40B4-BE49-F238E27FC236}">
                <a16:creationId xmlns:a16="http://schemas.microsoft.com/office/drawing/2014/main" id="{130BDC67-B1FD-3484-17DA-51EC58F19116}"/>
              </a:ext>
            </a:extLst>
          </p:cNvPr>
          <p:cNvSpPr/>
          <p:nvPr/>
        </p:nvSpPr>
        <p:spPr>
          <a:xfrm>
            <a:off x="5325813" y="227681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8" name="Retângulo Arredondado 180">
            <a:extLst>
              <a:ext uri="{FF2B5EF4-FFF2-40B4-BE49-F238E27FC236}">
                <a16:creationId xmlns:a16="http://schemas.microsoft.com/office/drawing/2014/main" id="{C0CA7BF8-EB01-6C9E-C057-3152DC863D96}"/>
              </a:ext>
            </a:extLst>
          </p:cNvPr>
          <p:cNvSpPr/>
          <p:nvPr/>
        </p:nvSpPr>
        <p:spPr>
          <a:xfrm>
            <a:off x="5325813" y="252710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9" name="CaixaDeTexto 10">
            <a:extLst>
              <a:ext uri="{FF2B5EF4-FFF2-40B4-BE49-F238E27FC236}">
                <a16:creationId xmlns:a16="http://schemas.microsoft.com/office/drawing/2014/main" id="{3A9D4B1B-699E-20E2-78BA-14B1C10A9603}"/>
              </a:ext>
            </a:extLst>
          </p:cNvPr>
          <p:cNvSpPr txBox="1"/>
          <p:nvPr/>
        </p:nvSpPr>
        <p:spPr>
          <a:xfrm>
            <a:off x="5153231" y="237196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0" name="CaixaDeTexto 11">
            <a:extLst>
              <a:ext uri="{FF2B5EF4-FFF2-40B4-BE49-F238E27FC236}">
                <a16:creationId xmlns:a16="http://schemas.microsoft.com/office/drawing/2014/main" id="{C945300A-191A-8466-47A8-9F29CD879A80}"/>
              </a:ext>
            </a:extLst>
          </p:cNvPr>
          <p:cNvSpPr txBox="1"/>
          <p:nvPr/>
        </p:nvSpPr>
        <p:spPr>
          <a:xfrm>
            <a:off x="5148636" y="257433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11" name="Conector reto 110">
            <a:extLst>
              <a:ext uri="{FF2B5EF4-FFF2-40B4-BE49-F238E27FC236}">
                <a16:creationId xmlns:a16="http://schemas.microsoft.com/office/drawing/2014/main" id="{7D82EC83-08AD-E395-1781-12B4AA5D6C36}"/>
              </a:ext>
            </a:extLst>
          </p:cNvPr>
          <p:cNvCxnSpPr>
            <a:cxnSpLocks/>
          </p:cNvCxnSpPr>
          <p:nvPr/>
        </p:nvCxnSpPr>
        <p:spPr>
          <a:xfrm>
            <a:off x="2609424" y="2276078"/>
            <a:ext cx="3109527" cy="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2" name="Conector reto 111">
            <a:extLst>
              <a:ext uri="{FF2B5EF4-FFF2-40B4-BE49-F238E27FC236}">
                <a16:creationId xmlns:a16="http://schemas.microsoft.com/office/drawing/2014/main" id="{B5EEE081-8995-EFC5-01DE-306AD48E0956}"/>
              </a:ext>
            </a:extLst>
          </p:cNvPr>
          <p:cNvCxnSpPr/>
          <p:nvPr/>
        </p:nvCxnSpPr>
        <p:spPr>
          <a:xfrm>
            <a:off x="2583161" y="294491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3" name="Estrela de 5 Pontas 32">
            <a:extLst>
              <a:ext uri="{FF2B5EF4-FFF2-40B4-BE49-F238E27FC236}">
                <a16:creationId xmlns:a16="http://schemas.microsoft.com/office/drawing/2014/main" id="{528E752F-A158-45C0-FEEC-E8C4C40F41D9}"/>
              </a:ext>
            </a:extLst>
          </p:cNvPr>
          <p:cNvSpPr/>
          <p:nvPr/>
        </p:nvSpPr>
        <p:spPr>
          <a:xfrm>
            <a:off x="5415078" y="111575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5" name="Retângulo Arredondado 40">
            <a:extLst>
              <a:ext uri="{FF2B5EF4-FFF2-40B4-BE49-F238E27FC236}">
                <a16:creationId xmlns:a16="http://schemas.microsoft.com/office/drawing/2014/main" id="{64DA047B-3C82-8036-9194-4F323B80358B}"/>
              </a:ext>
            </a:extLst>
          </p:cNvPr>
          <p:cNvSpPr/>
          <p:nvPr/>
        </p:nvSpPr>
        <p:spPr>
          <a:xfrm>
            <a:off x="5349357" y="311399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6" name="Retângulo Arredondado 41">
            <a:extLst>
              <a:ext uri="{FF2B5EF4-FFF2-40B4-BE49-F238E27FC236}">
                <a16:creationId xmlns:a16="http://schemas.microsoft.com/office/drawing/2014/main" id="{04418402-6402-173C-F002-09651D1D9C13}"/>
              </a:ext>
            </a:extLst>
          </p:cNvPr>
          <p:cNvSpPr/>
          <p:nvPr/>
        </p:nvSpPr>
        <p:spPr>
          <a:xfrm>
            <a:off x="5342265" y="338476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7" name="CaixaDeTexto 10">
            <a:extLst>
              <a:ext uri="{FF2B5EF4-FFF2-40B4-BE49-F238E27FC236}">
                <a16:creationId xmlns:a16="http://schemas.microsoft.com/office/drawing/2014/main" id="{33A9562C-6EF3-AD72-66FA-9BB47879F320}"/>
              </a:ext>
            </a:extLst>
          </p:cNvPr>
          <p:cNvSpPr txBox="1"/>
          <p:nvPr/>
        </p:nvSpPr>
        <p:spPr>
          <a:xfrm>
            <a:off x="5164679" y="314869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18" name="CaixaDeTexto 11">
            <a:extLst>
              <a:ext uri="{FF2B5EF4-FFF2-40B4-BE49-F238E27FC236}">
                <a16:creationId xmlns:a16="http://schemas.microsoft.com/office/drawing/2014/main" id="{2179E4B9-2EED-D205-447F-1A0D19BCB55A}"/>
              </a:ext>
            </a:extLst>
          </p:cNvPr>
          <p:cNvSpPr txBox="1"/>
          <p:nvPr/>
        </p:nvSpPr>
        <p:spPr>
          <a:xfrm>
            <a:off x="5141691" y="337141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9" name="CaixaDeTexto 11">
            <a:extLst>
              <a:ext uri="{FF2B5EF4-FFF2-40B4-BE49-F238E27FC236}">
                <a16:creationId xmlns:a16="http://schemas.microsoft.com/office/drawing/2014/main" id="{6184469F-AD32-A457-9F5B-30FA5D0F7EB7}"/>
              </a:ext>
            </a:extLst>
          </p:cNvPr>
          <p:cNvSpPr txBox="1"/>
          <p:nvPr/>
        </p:nvSpPr>
        <p:spPr>
          <a:xfrm>
            <a:off x="5200670" y="4220910"/>
            <a:ext cx="171963" cy="1596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434FCF09-F949-3B59-F504-CAFB9BFA49BA}"/>
              </a:ext>
            </a:extLst>
          </p:cNvPr>
          <p:cNvCxnSpPr/>
          <p:nvPr/>
        </p:nvCxnSpPr>
        <p:spPr>
          <a:xfrm flipV="1">
            <a:off x="2556334" y="3739897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1" name="Retângulo Arredondado 45">
            <a:extLst>
              <a:ext uri="{FF2B5EF4-FFF2-40B4-BE49-F238E27FC236}">
                <a16:creationId xmlns:a16="http://schemas.microsoft.com/office/drawing/2014/main" id="{E14EE9F5-AF83-7295-40C3-4913EADCC071}"/>
              </a:ext>
            </a:extLst>
          </p:cNvPr>
          <p:cNvSpPr/>
          <p:nvPr/>
        </p:nvSpPr>
        <p:spPr>
          <a:xfrm>
            <a:off x="5342264" y="390909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2" name="Retângulo Arredondado 45">
            <a:extLst>
              <a:ext uri="{FF2B5EF4-FFF2-40B4-BE49-F238E27FC236}">
                <a16:creationId xmlns:a16="http://schemas.microsoft.com/office/drawing/2014/main" id="{FEE786A0-1C81-3A0C-4D16-BE150DBAD8B0}"/>
              </a:ext>
            </a:extLst>
          </p:cNvPr>
          <p:cNvSpPr/>
          <p:nvPr/>
        </p:nvSpPr>
        <p:spPr>
          <a:xfrm>
            <a:off x="5358383" y="421872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3" name="CaixaDeTexto 10">
            <a:extLst>
              <a:ext uri="{FF2B5EF4-FFF2-40B4-BE49-F238E27FC236}">
                <a16:creationId xmlns:a16="http://schemas.microsoft.com/office/drawing/2014/main" id="{8641E5BC-745B-428D-412C-B9883532B8F3}"/>
              </a:ext>
            </a:extLst>
          </p:cNvPr>
          <p:cNvSpPr txBox="1"/>
          <p:nvPr/>
        </p:nvSpPr>
        <p:spPr>
          <a:xfrm>
            <a:off x="5174508" y="396179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24" name="CaixaDeTexto 10">
            <a:extLst>
              <a:ext uri="{FF2B5EF4-FFF2-40B4-BE49-F238E27FC236}">
                <a16:creationId xmlns:a16="http://schemas.microsoft.com/office/drawing/2014/main" id="{56D71732-BA20-6F16-D2F6-8B33EB78BFAA}"/>
              </a:ext>
            </a:extLst>
          </p:cNvPr>
          <p:cNvSpPr txBox="1"/>
          <p:nvPr/>
        </p:nvSpPr>
        <p:spPr>
          <a:xfrm>
            <a:off x="5178929" y="4238287"/>
            <a:ext cx="193704" cy="14913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25" name="CaixaDeTexto 9">
            <a:extLst>
              <a:ext uri="{FF2B5EF4-FFF2-40B4-BE49-F238E27FC236}">
                <a16:creationId xmlns:a16="http://schemas.microsoft.com/office/drawing/2014/main" id="{08C70691-4236-3EAF-5C9C-CE960BA66B6D}"/>
              </a:ext>
            </a:extLst>
          </p:cNvPr>
          <p:cNvSpPr txBox="1"/>
          <p:nvPr/>
        </p:nvSpPr>
        <p:spPr>
          <a:xfrm>
            <a:off x="2635423" y="2979465"/>
            <a:ext cx="2591246" cy="7839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3.  O recém-nascido está adequadamente        posicionado? </a:t>
            </a:r>
            <a:r>
              <a:rPr lang="pt-BR" sz="1050" dirty="0">
                <a:cs typeface="Calibri"/>
              </a:rPr>
              <a:t>(Com a cabeça alinhada com o tronco, com as mãos livres, favorecendo a flexão de ombros e cotovelos)</a:t>
            </a:r>
          </a:p>
        </p:txBody>
      </p: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EAA7AE9A-EBDF-848C-1A7A-F2F38636236F}"/>
              </a:ext>
            </a:extLst>
          </p:cNvPr>
          <p:cNvCxnSpPr>
            <a:cxnSpLocks/>
          </p:cNvCxnSpPr>
          <p:nvPr/>
        </p:nvCxnSpPr>
        <p:spPr>
          <a:xfrm>
            <a:off x="2577227" y="588027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96260DED-7FE0-6E14-D643-E98F30D0DB85}"/>
              </a:ext>
            </a:extLst>
          </p:cNvPr>
          <p:cNvCxnSpPr/>
          <p:nvPr/>
        </p:nvCxnSpPr>
        <p:spPr>
          <a:xfrm flipV="1">
            <a:off x="2555087" y="4832620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8" name="Retângulo 127">
            <a:extLst>
              <a:ext uri="{FF2B5EF4-FFF2-40B4-BE49-F238E27FC236}">
                <a16:creationId xmlns:a16="http://schemas.microsoft.com/office/drawing/2014/main" id="{0BFB7B10-D504-11C3-A932-589606AEEFDD}"/>
              </a:ext>
            </a:extLst>
          </p:cNvPr>
          <p:cNvSpPr/>
          <p:nvPr/>
        </p:nvSpPr>
        <p:spPr>
          <a:xfrm>
            <a:off x="5778618" y="589562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129" name="CaixaDeTexto 52">
            <a:extLst>
              <a:ext uri="{FF2B5EF4-FFF2-40B4-BE49-F238E27FC236}">
                <a16:creationId xmlns:a16="http://schemas.microsoft.com/office/drawing/2014/main" id="{8350EE56-223C-A157-C167-5DB15D3AC687}"/>
              </a:ext>
            </a:extLst>
          </p:cNvPr>
          <p:cNvSpPr txBox="1"/>
          <p:nvPr/>
        </p:nvSpPr>
        <p:spPr>
          <a:xfrm>
            <a:off x="5774334" y="713453"/>
            <a:ext cx="3105587" cy="92658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2"/>
            </a:pPr>
            <a:r>
              <a:rPr lang="pt-BR" sz="1200" b="1" dirty="0">
                <a:solidFill>
                  <a:schemeClr val="bg1"/>
                </a:solidFill>
              </a:rPr>
              <a:t>Manter Posicionamento adequado conforme a população atendida</a:t>
            </a:r>
          </a:p>
          <a:p>
            <a:pPr algn="ctr"/>
            <a:r>
              <a:rPr lang="pt-BR" sz="1200" u="sng" dirty="0">
                <a:solidFill>
                  <a:schemeClr val="bg1"/>
                </a:solidFill>
                <a:ea typeface="+mn-lt"/>
                <a:cs typeface="+mn-lt"/>
              </a:rPr>
              <a:t>Em caso de contraindicação: </a:t>
            </a:r>
            <a:r>
              <a:rPr lang="en-US" sz="12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pt-BR" sz="1200" dirty="0">
                <a:solidFill>
                  <a:schemeClr val="bg1"/>
                </a:solidFill>
                <a:ea typeface="+mn-lt"/>
                <a:cs typeface="+mn-lt"/>
              </a:rPr>
              <a:t>eleger outro paciente para coleta</a:t>
            </a:r>
            <a:endParaRPr lang="en-US" sz="12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28600" indent="-228600" algn="ctr">
              <a:buFont typeface="+mj-lt"/>
              <a:buAutoNum type="arabicPeriod" startAt="2"/>
            </a:pP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33" name="CaixaDeTexto 9">
            <a:extLst>
              <a:ext uri="{FF2B5EF4-FFF2-40B4-BE49-F238E27FC236}">
                <a16:creationId xmlns:a16="http://schemas.microsoft.com/office/drawing/2014/main" id="{0507F8EE-916C-B96F-3A4D-96248DEB8DD0}"/>
              </a:ext>
            </a:extLst>
          </p:cNvPr>
          <p:cNvSpPr txBox="1"/>
          <p:nvPr/>
        </p:nvSpPr>
        <p:spPr>
          <a:xfrm>
            <a:off x="5790046" y="1610412"/>
            <a:ext cx="2582825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 dirty="0">
                <a:solidFill>
                  <a:srgbClr val="FFC000"/>
                </a:solidFill>
              </a:rPr>
              <a:t>Existe um sistema de angulação padronizado na UTI?</a:t>
            </a:r>
          </a:p>
        </p:txBody>
      </p:sp>
      <p:sp>
        <p:nvSpPr>
          <p:cNvPr id="135" name="Retângulo Arredondado 217">
            <a:extLst>
              <a:ext uri="{FF2B5EF4-FFF2-40B4-BE49-F238E27FC236}">
                <a16:creationId xmlns:a16="http://schemas.microsoft.com/office/drawing/2014/main" id="{71F7BA6E-6FAD-824A-A963-6097138343A1}"/>
              </a:ext>
            </a:extLst>
          </p:cNvPr>
          <p:cNvSpPr/>
          <p:nvPr/>
        </p:nvSpPr>
        <p:spPr>
          <a:xfrm>
            <a:off x="8509145" y="166867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6" name="Retângulo Arredondado 218">
            <a:extLst>
              <a:ext uri="{FF2B5EF4-FFF2-40B4-BE49-F238E27FC236}">
                <a16:creationId xmlns:a16="http://schemas.microsoft.com/office/drawing/2014/main" id="{536A8186-D90B-70FF-E08C-B8FFE1542E36}"/>
              </a:ext>
            </a:extLst>
          </p:cNvPr>
          <p:cNvSpPr/>
          <p:nvPr/>
        </p:nvSpPr>
        <p:spPr>
          <a:xfrm>
            <a:off x="8509145" y="191348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7" name="CaixaDeTexto 10">
            <a:extLst>
              <a:ext uri="{FF2B5EF4-FFF2-40B4-BE49-F238E27FC236}">
                <a16:creationId xmlns:a16="http://schemas.microsoft.com/office/drawing/2014/main" id="{A5CF7591-E38A-4837-B5A8-66868B07BDCB}"/>
              </a:ext>
            </a:extLst>
          </p:cNvPr>
          <p:cNvSpPr txBox="1"/>
          <p:nvPr/>
        </p:nvSpPr>
        <p:spPr>
          <a:xfrm>
            <a:off x="8336563" y="169558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38" name="CaixaDeTexto 11">
            <a:extLst>
              <a:ext uri="{FF2B5EF4-FFF2-40B4-BE49-F238E27FC236}">
                <a16:creationId xmlns:a16="http://schemas.microsoft.com/office/drawing/2014/main" id="{A3AB27C1-35D6-910C-0D6A-C5619FE6BD07}"/>
              </a:ext>
            </a:extLst>
          </p:cNvPr>
          <p:cNvSpPr txBox="1"/>
          <p:nvPr/>
        </p:nvSpPr>
        <p:spPr>
          <a:xfrm>
            <a:off x="8331968" y="191461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39" name="Retângulo 138">
            <a:extLst>
              <a:ext uri="{FF2B5EF4-FFF2-40B4-BE49-F238E27FC236}">
                <a16:creationId xmlns:a16="http://schemas.microsoft.com/office/drawing/2014/main" id="{6F7DC0EF-B278-20EA-CE37-1AFA0CFB4C93}"/>
              </a:ext>
            </a:extLst>
          </p:cNvPr>
          <p:cNvSpPr/>
          <p:nvPr/>
        </p:nvSpPr>
        <p:spPr>
          <a:xfrm>
            <a:off x="5759908" y="706580"/>
            <a:ext cx="3139665" cy="53940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40" name="CaixaDeTexto 9">
            <a:extLst>
              <a:ext uri="{FF2B5EF4-FFF2-40B4-BE49-F238E27FC236}">
                <a16:creationId xmlns:a16="http://schemas.microsoft.com/office/drawing/2014/main" id="{F49B5EB3-3343-D928-F886-28856126713B}"/>
              </a:ext>
            </a:extLst>
          </p:cNvPr>
          <p:cNvSpPr txBox="1"/>
          <p:nvPr/>
        </p:nvSpPr>
        <p:spPr>
          <a:xfrm>
            <a:off x="5791052" y="2403376"/>
            <a:ext cx="2617998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 dirty="0"/>
              <a:t>O sistema para mensuração da angulação da incubadora e/ou berço aquecido está em um local de fácil visualização para todos?</a:t>
            </a:r>
          </a:p>
          <a:p>
            <a:pPr marL="228600" indent="-228600">
              <a:buFont typeface="+mj-lt"/>
              <a:buAutoNum type="arabicPeriod" startAt="2"/>
            </a:pPr>
            <a:endParaRPr lang="pt-BR" sz="1050" dirty="0"/>
          </a:p>
        </p:txBody>
      </p:sp>
      <p:sp>
        <p:nvSpPr>
          <p:cNvPr id="144" name="Retângulo Arredondado 179">
            <a:extLst>
              <a:ext uri="{FF2B5EF4-FFF2-40B4-BE49-F238E27FC236}">
                <a16:creationId xmlns:a16="http://schemas.microsoft.com/office/drawing/2014/main" id="{06C80700-A56D-8CD2-7360-2277B85540C4}"/>
              </a:ext>
            </a:extLst>
          </p:cNvPr>
          <p:cNvSpPr/>
          <p:nvPr/>
        </p:nvSpPr>
        <p:spPr>
          <a:xfrm>
            <a:off x="8506435" y="227607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3" name="Retângulo Arredondado 180">
            <a:extLst>
              <a:ext uri="{FF2B5EF4-FFF2-40B4-BE49-F238E27FC236}">
                <a16:creationId xmlns:a16="http://schemas.microsoft.com/office/drawing/2014/main" id="{8B199F80-15DD-BB91-117E-674C61D985B0}"/>
              </a:ext>
            </a:extLst>
          </p:cNvPr>
          <p:cNvSpPr/>
          <p:nvPr/>
        </p:nvSpPr>
        <p:spPr>
          <a:xfrm>
            <a:off x="8506435" y="252636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4" name="CaixaDeTexto 10">
            <a:extLst>
              <a:ext uri="{FF2B5EF4-FFF2-40B4-BE49-F238E27FC236}">
                <a16:creationId xmlns:a16="http://schemas.microsoft.com/office/drawing/2014/main" id="{1A08F4E3-8515-19DD-51E9-6258757D099E}"/>
              </a:ext>
            </a:extLst>
          </p:cNvPr>
          <p:cNvSpPr txBox="1"/>
          <p:nvPr/>
        </p:nvSpPr>
        <p:spPr>
          <a:xfrm>
            <a:off x="8333853" y="237122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55" name="CaixaDeTexto 11">
            <a:extLst>
              <a:ext uri="{FF2B5EF4-FFF2-40B4-BE49-F238E27FC236}">
                <a16:creationId xmlns:a16="http://schemas.microsoft.com/office/drawing/2014/main" id="{1A1B3754-1B0A-85EE-D2B9-9BC8FFDAC118}"/>
              </a:ext>
            </a:extLst>
          </p:cNvPr>
          <p:cNvSpPr txBox="1"/>
          <p:nvPr/>
        </p:nvSpPr>
        <p:spPr>
          <a:xfrm>
            <a:off x="8329258" y="257359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56" name="Conector reto 155">
            <a:extLst>
              <a:ext uri="{FF2B5EF4-FFF2-40B4-BE49-F238E27FC236}">
                <a16:creationId xmlns:a16="http://schemas.microsoft.com/office/drawing/2014/main" id="{99F3EBB9-2C7F-6808-A815-D660A60ECC73}"/>
              </a:ext>
            </a:extLst>
          </p:cNvPr>
          <p:cNvCxnSpPr/>
          <p:nvPr/>
        </p:nvCxnSpPr>
        <p:spPr>
          <a:xfrm>
            <a:off x="5763783" y="215728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1735DF6E-3820-CE49-588E-992C96FEA94B}"/>
              </a:ext>
            </a:extLst>
          </p:cNvPr>
          <p:cNvCxnSpPr/>
          <p:nvPr/>
        </p:nvCxnSpPr>
        <p:spPr>
          <a:xfrm>
            <a:off x="5763783" y="294417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8" name="Estrela de 5 Pontas 32">
            <a:extLst>
              <a:ext uri="{FF2B5EF4-FFF2-40B4-BE49-F238E27FC236}">
                <a16:creationId xmlns:a16="http://schemas.microsoft.com/office/drawing/2014/main" id="{E11B4904-5DDA-7164-B4C3-F98C3CCD6DFD}"/>
              </a:ext>
            </a:extLst>
          </p:cNvPr>
          <p:cNvSpPr/>
          <p:nvPr/>
        </p:nvSpPr>
        <p:spPr>
          <a:xfrm>
            <a:off x="8595700" y="111501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9" name="CaixaDeTexto 9">
            <a:extLst>
              <a:ext uri="{FF2B5EF4-FFF2-40B4-BE49-F238E27FC236}">
                <a16:creationId xmlns:a16="http://schemas.microsoft.com/office/drawing/2014/main" id="{9336DAEB-6DA2-28E1-4B52-DB6A30C2B27A}"/>
              </a:ext>
            </a:extLst>
          </p:cNvPr>
          <p:cNvSpPr txBox="1"/>
          <p:nvPr/>
        </p:nvSpPr>
        <p:spPr>
          <a:xfrm>
            <a:off x="5800115" y="3088803"/>
            <a:ext cx="2591246" cy="68902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 dirty="0"/>
              <a:t>A cabeceira da incubadora e/ou berço aquecido está com o decúbito elevado </a:t>
            </a:r>
            <a:r>
              <a:rPr lang="pt-BR" sz="1050" dirty="0">
                <a:solidFill>
                  <a:schemeClr val="tx1"/>
                </a:solidFill>
              </a:rPr>
              <a:t>no mínimo 15°  ?</a:t>
            </a:r>
            <a:r>
              <a:rPr lang="pt-BR" sz="1050" b="1" dirty="0">
                <a:solidFill>
                  <a:schemeClr val="tx1"/>
                </a:solidFill>
              </a:rPr>
              <a:t> </a:t>
            </a:r>
          </a:p>
          <a:p>
            <a:r>
              <a:rPr lang="pt-BR" sz="1050" dirty="0">
                <a:solidFill>
                  <a:schemeClr val="tx1"/>
                </a:solidFill>
              </a:rPr>
              <a:t>(mesmo durante o banho ou higiene íntima)</a:t>
            </a:r>
          </a:p>
          <a:p>
            <a:endParaRPr lang="pt-BR" sz="1050" b="1" dirty="0"/>
          </a:p>
        </p:txBody>
      </p:sp>
      <p:sp>
        <p:nvSpPr>
          <p:cNvPr id="160" name="Retângulo Arredondado 40">
            <a:extLst>
              <a:ext uri="{FF2B5EF4-FFF2-40B4-BE49-F238E27FC236}">
                <a16:creationId xmlns:a16="http://schemas.microsoft.com/office/drawing/2014/main" id="{F67D11B5-5465-0234-39F5-DDCABFE76804}"/>
              </a:ext>
            </a:extLst>
          </p:cNvPr>
          <p:cNvSpPr/>
          <p:nvPr/>
        </p:nvSpPr>
        <p:spPr>
          <a:xfrm>
            <a:off x="8529979" y="311325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1" name="Retângulo Arredondado 41">
            <a:extLst>
              <a:ext uri="{FF2B5EF4-FFF2-40B4-BE49-F238E27FC236}">
                <a16:creationId xmlns:a16="http://schemas.microsoft.com/office/drawing/2014/main" id="{DE6B908C-0568-9CD2-53CC-9EA30501FA01}"/>
              </a:ext>
            </a:extLst>
          </p:cNvPr>
          <p:cNvSpPr/>
          <p:nvPr/>
        </p:nvSpPr>
        <p:spPr>
          <a:xfrm>
            <a:off x="8522887" y="338402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2" name="CaixaDeTexto 10">
            <a:extLst>
              <a:ext uri="{FF2B5EF4-FFF2-40B4-BE49-F238E27FC236}">
                <a16:creationId xmlns:a16="http://schemas.microsoft.com/office/drawing/2014/main" id="{463185B0-7D52-EBF8-E42F-F801498B7006}"/>
              </a:ext>
            </a:extLst>
          </p:cNvPr>
          <p:cNvSpPr txBox="1"/>
          <p:nvPr/>
        </p:nvSpPr>
        <p:spPr>
          <a:xfrm>
            <a:off x="8345301" y="314795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63" name="CaixaDeTexto 11">
            <a:extLst>
              <a:ext uri="{FF2B5EF4-FFF2-40B4-BE49-F238E27FC236}">
                <a16:creationId xmlns:a16="http://schemas.microsoft.com/office/drawing/2014/main" id="{306DA518-0195-D00D-C4E4-9365FEB3D583}"/>
              </a:ext>
            </a:extLst>
          </p:cNvPr>
          <p:cNvSpPr txBox="1"/>
          <p:nvPr/>
        </p:nvSpPr>
        <p:spPr>
          <a:xfrm>
            <a:off x="8322313" y="337067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64" name="CaixaDeTexto 11">
            <a:extLst>
              <a:ext uri="{FF2B5EF4-FFF2-40B4-BE49-F238E27FC236}">
                <a16:creationId xmlns:a16="http://schemas.microsoft.com/office/drawing/2014/main" id="{3848F678-2EDF-D3A1-2193-EDA028F1FA01}"/>
              </a:ext>
            </a:extLst>
          </p:cNvPr>
          <p:cNvSpPr txBox="1"/>
          <p:nvPr/>
        </p:nvSpPr>
        <p:spPr>
          <a:xfrm>
            <a:off x="8381292" y="4220170"/>
            <a:ext cx="171963" cy="1596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cxnSp>
        <p:nvCxnSpPr>
          <p:cNvPr id="165" name="Conector reto 164">
            <a:extLst>
              <a:ext uri="{FF2B5EF4-FFF2-40B4-BE49-F238E27FC236}">
                <a16:creationId xmlns:a16="http://schemas.microsoft.com/office/drawing/2014/main" id="{4262E6A0-50C4-E6A2-DEFB-3CDB5EB39588}"/>
              </a:ext>
            </a:extLst>
          </p:cNvPr>
          <p:cNvCxnSpPr/>
          <p:nvPr/>
        </p:nvCxnSpPr>
        <p:spPr>
          <a:xfrm flipV="1">
            <a:off x="5736956" y="3739157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Retângulo Arredondado 45">
            <a:extLst>
              <a:ext uri="{FF2B5EF4-FFF2-40B4-BE49-F238E27FC236}">
                <a16:creationId xmlns:a16="http://schemas.microsoft.com/office/drawing/2014/main" id="{CDF419A4-BB68-8D84-ED3A-4B9303A35455}"/>
              </a:ext>
            </a:extLst>
          </p:cNvPr>
          <p:cNvSpPr/>
          <p:nvPr/>
        </p:nvSpPr>
        <p:spPr>
          <a:xfrm>
            <a:off x="8522886" y="390835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7" name="Retângulo Arredondado 45">
            <a:extLst>
              <a:ext uri="{FF2B5EF4-FFF2-40B4-BE49-F238E27FC236}">
                <a16:creationId xmlns:a16="http://schemas.microsoft.com/office/drawing/2014/main" id="{99E91F8F-6CEF-B250-7CA1-54EAAE9EA735}"/>
              </a:ext>
            </a:extLst>
          </p:cNvPr>
          <p:cNvSpPr/>
          <p:nvPr/>
        </p:nvSpPr>
        <p:spPr>
          <a:xfrm>
            <a:off x="8539005" y="421798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8" name="CaixaDeTexto 10">
            <a:extLst>
              <a:ext uri="{FF2B5EF4-FFF2-40B4-BE49-F238E27FC236}">
                <a16:creationId xmlns:a16="http://schemas.microsoft.com/office/drawing/2014/main" id="{775962A5-0BF0-9B03-D7A5-14301D8ABEA3}"/>
              </a:ext>
            </a:extLst>
          </p:cNvPr>
          <p:cNvSpPr txBox="1"/>
          <p:nvPr/>
        </p:nvSpPr>
        <p:spPr>
          <a:xfrm>
            <a:off x="8355130" y="396105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69" name="CaixaDeTexto 10">
            <a:extLst>
              <a:ext uri="{FF2B5EF4-FFF2-40B4-BE49-F238E27FC236}">
                <a16:creationId xmlns:a16="http://schemas.microsoft.com/office/drawing/2014/main" id="{CAEFD5F0-5F18-741A-6A0C-38D3595986ED}"/>
              </a:ext>
            </a:extLst>
          </p:cNvPr>
          <p:cNvSpPr txBox="1"/>
          <p:nvPr/>
        </p:nvSpPr>
        <p:spPr>
          <a:xfrm>
            <a:off x="8359551" y="4237547"/>
            <a:ext cx="193704" cy="14913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70" name="CaixaDeTexto 9">
            <a:extLst>
              <a:ext uri="{FF2B5EF4-FFF2-40B4-BE49-F238E27FC236}">
                <a16:creationId xmlns:a16="http://schemas.microsoft.com/office/drawing/2014/main" id="{B9D94074-67D7-5DA6-EA4E-6D0228416924}"/>
              </a:ext>
            </a:extLst>
          </p:cNvPr>
          <p:cNvSpPr txBox="1"/>
          <p:nvPr/>
        </p:nvSpPr>
        <p:spPr>
          <a:xfrm>
            <a:off x="5868413" y="3876235"/>
            <a:ext cx="2591246" cy="7839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4.  O recém-nascido está adequadamente        posicionado no leito? </a:t>
            </a:r>
            <a:r>
              <a:rPr lang="pt-BR" sz="1050" dirty="0">
                <a:cs typeface="Calibri"/>
              </a:rPr>
              <a:t>(Com a cabeça alinhada com o tronco, com as mãos livres, favorecendo a flexão de ombros e cotovelos)</a:t>
            </a:r>
          </a:p>
        </p:txBody>
      </p:sp>
      <p:cxnSp>
        <p:nvCxnSpPr>
          <p:cNvPr id="171" name="Conector reto 170">
            <a:extLst>
              <a:ext uri="{FF2B5EF4-FFF2-40B4-BE49-F238E27FC236}">
                <a16:creationId xmlns:a16="http://schemas.microsoft.com/office/drawing/2014/main" id="{160052B1-6F1C-013B-1DCA-7CADCD3C34AB}"/>
              </a:ext>
            </a:extLst>
          </p:cNvPr>
          <p:cNvCxnSpPr>
            <a:cxnSpLocks/>
          </p:cNvCxnSpPr>
          <p:nvPr/>
        </p:nvCxnSpPr>
        <p:spPr>
          <a:xfrm>
            <a:off x="5757849" y="587953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Conector reto 171">
            <a:extLst>
              <a:ext uri="{FF2B5EF4-FFF2-40B4-BE49-F238E27FC236}">
                <a16:creationId xmlns:a16="http://schemas.microsoft.com/office/drawing/2014/main" id="{B5B3915F-495C-B866-06A3-28992EDBA6DF}"/>
              </a:ext>
            </a:extLst>
          </p:cNvPr>
          <p:cNvCxnSpPr/>
          <p:nvPr/>
        </p:nvCxnSpPr>
        <p:spPr>
          <a:xfrm flipV="1">
            <a:off x="5735709" y="4831880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" name="CaixaDeTexto 9">
            <a:extLst>
              <a:ext uri="{FF2B5EF4-FFF2-40B4-BE49-F238E27FC236}">
                <a16:creationId xmlns:a16="http://schemas.microsoft.com/office/drawing/2014/main" id="{CC2DB290-3BC5-3693-82FF-1B1537BABAFC}"/>
              </a:ext>
            </a:extLst>
          </p:cNvPr>
          <p:cNvSpPr txBox="1"/>
          <p:nvPr/>
        </p:nvSpPr>
        <p:spPr>
          <a:xfrm>
            <a:off x="2672162" y="3854790"/>
            <a:ext cx="2591246" cy="7839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4. </a:t>
            </a:r>
            <a:r>
              <a:rPr lang="pt-BR" sz="1050" dirty="0">
                <a:solidFill>
                  <a:srgbClr val="FF0000"/>
                </a:solidFill>
              </a:rPr>
              <a:t>Há registro em folha de cuidados sobre a mudança de posicionamento durante o último manuseio/cuidado ?</a:t>
            </a:r>
            <a:endParaRPr lang="pt-BR" sz="1050" dirty="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185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800761" y="547118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939661" y="547357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20792" y="1899289"/>
            <a:ext cx="3105587" cy="55177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3"/>
            </a:pPr>
            <a:r>
              <a:rPr lang="pt-BR" sz="1200" b="1" dirty="0">
                <a:solidFill>
                  <a:schemeClr val="bg1"/>
                </a:solidFill>
              </a:rPr>
              <a:t>Realizar a redução da sedação sempre que possível, priorizando analgesia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933055" y="2643386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    A escala N-PASS está dentro do alvo (</a:t>
            </a:r>
            <a:r>
              <a:rPr lang="pt-BR" sz="1050" b="1" dirty="0"/>
              <a:t>Sedação leve: </a:t>
            </a:r>
            <a:r>
              <a:rPr lang="pt-BR" sz="1050" dirty="0"/>
              <a:t>escore de -5 a -2)           </a:t>
            </a:r>
            <a:endParaRPr lang="pt-BR" dirty="0"/>
          </a:p>
          <a:p>
            <a:r>
              <a:rPr lang="pt-BR" sz="1050" dirty="0"/>
              <a:t>ou fora do alvo com justificativa?</a:t>
            </a:r>
            <a:endParaRPr lang="pt-BR" sz="1050" dirty="0">
              <a:cs typeface="Calibri" panose="020F0502020204030204"/>
            </a:endParaRPr>
          </a:p>
          <a:p>
            <a:endParaRPr lang="pt-BR" sz="1050" dirty="0"/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555603" y="264699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555603" y="288411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383021" y="267390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378426" y="293135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13516" y="150104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9773" y="150104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0" name="Retângulo Arredondado 3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728465" y="264151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1" name="Retângulo Arredondado 4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738226" y="288781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555883" y="266842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4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551288" y="292587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22" name="CaixaDeTexto 9">
            <a:extLst>
              <a:ext uri="{FF2B5EF4-FFF2-40B4-BE49-F238E27FC236}">
                <a16:creationId xmlns:a16="http://schemas.microsoft.com/office/drawing/2014/main" id="{E83FD792-6CD0-4F2E-A00C-47335913CB56}"/>
              </a:ext>
            </a:extLst>
          </p:cNvPr>
          <p:cNvSpPr txBox="1"/>
          <p:nvPr/>
        </p:nvSpPr>
        <p:spPr>
          <a:xfrm>
            <a:off x="6043235" y="2643019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  A escala N-PASS está dentro do alvo (</a:t>
            </a:r>
            <a:r>
              <a:rPr lang="pt-BR" sz="1050" b="1" dirty="0"/>
              <a:t>Sedação leve: </a:t>
            </a:r>
            <a:r>
              <a:rPr lang="pt-BR" sz="1050" dirty="0"/>
              <a:t>escore de -5 a -2)           </a:t>
            </a:r>
            <a:endParaRPr lang="pt-BR" dirty="0"/>
          </a:p>
          <a:p>
            <a:r>
              <a:rPr lang="pt-BR" sz="1050" dirty="0"/>
              <a:t>ou fora do alvo com justificativa?</a:t>
            </a:r>
            <a:endParaRPr lang="pt-BR" sz="1050" dirty="0">
              <a:cs typeface="Calibri" panose="020F0502020204030204"/>
            </a:endParaRPr>
          </a:p>
          <a:p>
            <a:endParaRPr lang="pt-BR" sz="1050" dirty="0"/>
          </a:p>
        </p:txBody>
      </p:sp>
      <p:sp>
        <p:nvSpPr>
          <p:cNvPr id="23" name="CaixaDeTexto 9">
            <a:extLst>
              <a:ext uri="{FF2B5EF4-FFF2-40B4-BE49-F238E27FC236}">
                <a16:creationId xmlns:a16="http://schemas.microsoft.com/office/drawing/2014/main" id="{BE446604-A868-47C3-8430-544777916B1C}"/>
              </a:ext>
            </a:extLst>
          </p:cNvPr>
          <p:cNvSpPr txBox="1"/>
          <p:nvPr/>
        </p:nvSpPr>
        <p:spPr>
          <a:xfrm>
            <a:off x="2932461" y="3995255"/>
            <a:ext cx="2445965" cy="17344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 dirty="0"/>
              <a:t>Justificativas para sedação fora do alvo: </a:t>
            </a:r>
          </a:p>
          <a:p>
            <a:r>
              <a:rPr lang="pt-BR" sz="1050" dirty="0"/>
              <a:t>-Recém-nascido em ventilação mecânica com alto potencial de hipoventilação e apneia. </a:t>
            </a:r>
          </a:p>
          <a:p>
            <a:r>
              <a:rPr lang="pt-BR" sz="1050" dirty="0">
                <a:cs typeface="Calibri"/>
              </a:rPr>
              <a:t>-Patologias cirúrgicas.</a:t>
            </a:r>
          </a:p>
          <a:p>
            <a:r>
              <a:rPr lang="pt-BR" sz="1050" dirty="0">
                <a:cs typeface="Calibri"/>
              </a:rPr>
              <a:t>-Hipertensão pulmonar refratária (sem resposta ao óxido nítrico). </a:t>
            </a:r>
          </a:p>
          <a:p>
            <a:r>
              <a:rPr lang="pt-BR" sz="1050" dirty="0">
                <a:cs typeface="Calibri"/>
              </a:rPr>
              <a:t>-Ventilação mecânica de alta frequência. </a:t>
            </a:r>
          </a:p>
          <a:p>
            <a:endParaRPr lang="pt-BR" sz="1050" dirty="0">
              <a:cs typeface="Calibri"/>
            </a:endParaRPr>
          </a:p>
          <a:p>
            <a:endParaRPr lang="pt-BR" sz="1050" dirty="0">
              <a:cs typeface="Calibri"/>
            </a:endParaRPr>
          </a:p>
        </p:txBody>
      </p:sp>
      <p:sp>
        <p:nvSpPr>
          <p:cNvPr id="32" name="CaixaDeTexto 11">
            <a:extLst>
              <a:ext uri="{FF2B5EF4-FFF2-40B4-BE49-F238E27FC236}">
                <a16:creationId xmlns:a16="http://schemas.microsoft.com/office/drawing/2014/main" id="{4105665E-3420-4B7B-A102-0144264DDF91}"/>
              </a:ext>
            </a:extLst>
          </p:cNvPr>
          <p:cNvSpPr txBox="1"/>
          <p:nvPr/>
        </p:nvSpPr>
        <p:spPr>
          <a:xfrm>
            <a:off x="8526642" y="365107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>
              <a:cs typeface="Calibri"/>
            </a:endParaRPr>
          </a:p>
        </p:txBody>
      </p:sp>
      <p:sp>
        <p:nvSpPr>
          <p:cNvPr id="37" name="CaixaDeTexto 9">
            <a:extLst>
              <a:ext uri="{FF2B5EF4-FFF2-40B4-BE49-F238E27FC236}">
                <a16:creationId xmlns:a16="http://schemas.microsoft.com/office/drawing/2014/main" id="{513F7F65-DE87-447D-851A-AD719CA27093}"/>
              </a:ext>
            </a:extLst>
          </p:cNvPr>
          <p:cNvSpPr txBox="1"/>
          <p:nvPr/>
        </p:nvSpPr>
        <p:spPr>
          <a:xfrm>
            <a:off x="6075627" y="3412368"/>
            <a:ext cx="2445965" cy="17344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 dirty="0"/>
              <a:t>Justificativas</a:t>
            </a:r>
            <a:r>
              <a:rPr lang="pt-BR" sz="1050" b="1" dirty="0">
                <a:ea typeface="+mn-lt"/>
                <a:cs typeface="+mn-lt"/>
              </a:rPr>
              <a:t> para sedação fora do alvo:</a:t>
            </a:r>
          </a:p>
          <a:p>
            <a:r>
              <a:rPr lang="pt-BR" sz="1050" dirty="0"/>
              <a:t>-Recém-nascido em ventilação mecânica com alto potencial de hipoventilação e apneia. </a:t>
            </a:r>
          </a:p>
          <a:p>
            <a:r>
              <a:rPr lang="pt-BR" sz="1050" dirty="0">
                <a:cs typeface="Calibri"/>
              </a:rPr>
              <a:t>-Patologias cirúrgicas. </a:t>
            </a:r>
          </a:p>
          <a:p>
            <a:r>
              <a:rPr lang="pt-BR" sz="1050" dirty="0">
                <a:cs typeface="Calibri"/>
              </a:rPr>
              <a:t>-Hipertensão pulmonar refratária (sem resposta ao óxido nítrico). </a:t>
            </a:r>
          </a:p>
          <a:p>
            <a:r>
              <a:rPr lang="pt-BR" sz="1050" dirty="0">
                <a:cs typeface="Calibri"/>
              </a:rPr>
              <a:t>-Ventilação mecânica de alta frequência ou </a:t>
            </a:r>
            <a:r>
              <a:rPr lang="pt-BR" sz="1050" dirty="0">
                <a:solidFill>
                  <a:schemeClr val="accent2"/>
                </a:solidFill>
                <a:cs typeface="Calibri"/>
              </a:rPr>
              <a:t>alto fluxo</a:t>
            </a:r>
            <a:r>
              <a:rPr lang="pt-BR" sz="1050" dirty="0">
                <a:cs typeface="Calibri"/>
              </a:rPr>
              <a:t>. </a:t>
            </a:r>
          </a:p>
          <a:p>
            <a:endParaRPr lang="pt-BR" sz="1050" dirty="0">
              <a:cs typeface="Calibri"/>
            </a:endParaRPr>
          </a:p>
          <a:p>
            <a:endParaRPr lang="pt-BR" sz="1050" dirty="0">
              <a:cs typeface="Calibri"/>
            </a:endParaRPr>
          </a:p>
        </p:txBody>
      </p:sp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E24571C1-5779-4BBA-9486-1963D68FEFE3}"/>
              </a:ext>
            </a:extLst>
          </p:cNvPr>
          <p:cNvCxnSpPr/>
          <p:nvPr/>
        </p:nvCxnSpPr>
        <p:spPr>
          <a:xfrm flipV="1">
            <a:off x="2792396" y="3269695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F5DD6790-6C70-4EBE-9F0D-C351F6F007A0}"/>
              </a:ext>
            </a:extLst>
          </p:cNvPr>
          <p:cNvCxnSpPr>
            <a:cxnSpLocks/>
          </p:cNvCxnSpPr>
          <p:nvPr/>
        </p:nvCxnSpPr>
        <p:spPr>
          <a:xfrm>
            <a:off x="5959459" y="3274116"/>
            <a:ext cx="3066561" cy="3517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D693B62B-96BF-4BD8-842B-EB8161B661A6}"/>
              </a:ext>
            </a:extLst>
          </p:cNvPr>
          <p:cNvCxnSpPr>
            <a:cxnSpLocks/>
          </p:cNvCxnSpPr>
          <p:nvPr/>
        </p:nvCxnSpPr>
        <p:spPr>
          <a:xfrm>
            <a:off x="2792396" y="3948733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BAFDB205-6152-41F3-BD18-DB02F0B41456}"/>
              </a:ext>
            </a:extLst>
          </p:cNvPr>
          <p:cNvCxnSpPr>
            <a:cxnSpLocks/>
          </p:cNvCxnSpPr>
          <p:nvPr/>
        </p:nvCxnSpPr>
        <p:spPr>
          <a:xfrm>
            <a:off x="5957049" y="4912175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5D8E24D4-C8B8-4E64-86B0-CF7D5807A90F}"/>
              </a:ext>
            </a:extLst>
          </p:cNvPr>
          <p:cNvCxnSpPr>
            <a:cxnSpLocks/>
          </p:cNvCxnSpPr>
          <p:nvPr/>
        </p:nvCxnSpPr>
        <p:spPr>
          <a:xfrm>
            <a:off x="2820792" y="5448026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B38A614E-446B-4C6B-9CEF-FCD60F982EC5}"/>
              </a:ext>
            </a:extLst>
          </p:cNvPr>
          <p:cNvCxnSpPr>
            <a:cxnSpLocks/>
          </p:cNvCxnSpPr>
          <p:nvPr/>
        </p:nvCxnSpPr>
        <p:spPr>
          <a:xfrm>
            <a:off x="5939584" y="5459360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CaixaDeTexto 9">
            <a:extLst>
              <a:ext uri="{FF2B5EF4-FFF2-40B4-BE49-F238E27FC236}">
                <a16:creationId xmlns:a16="http://schemas.microsoft.com/office/drawing/2014/main" id="{6975A653-4C39-4ACA-C164-905F1C057B8B}"/>
              </a:ext>
            </a:extLst>
          </p:cNvPr>
          <p:cNvSpPr txBox="1"/>
          <p:nvPr/>
        </p:nvSpPr>
        <p:spPr>
          <a:xfrm>
            <a:off x="2924072" y="3349834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>
                <a:solidFill>
                  <a:srgbClr val="FF0000"/>
                </a:solidFill>
              </a:rPr>
              <a:t>2. Há registro em prontuário/folha de cuidados da avaliação da dor utilizando escala validade ?</a:t>
            </a:r>
          </a:p>
        </p:txBody>
      </p:sp>
      <p:sp>
        <p:nvSpPr>
          <p:cNvPr id="7" name="Retângulo Arredondado 217">
            <a:extLst>
              <a:ext uri="{FF2B5EF4-FFF2-40B4-BE49-F238E27FC236}">
                <a16:creationId xmlns:a16="http://schemas.microsoft.com/office/drawing/2014/main" id="{0BE77360-074E-8F4E-F988-3B81E7EF5AF9}"/>
              </a:ext>
            </a:extLst>
          </p:cNvPr>
          <p:cNvSpPr/>
          <p:nvPr/>
        </p:nvSpPr>
        <p:spPr>
          <a:xfrm>
            <a:off x="5569071" y="337220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" name="Retângulo Arredondado 218">
            <a:extLst>
              <a:ext uri="{FF2B5EF4-FFF2-40B4-BE49-F238E27FC236}">
                <a16:creationId xmlns:a16="http://schemas.microsoft.com/office/drawing/2014/main" id="{B404D93D-DCF7-D69D-96B1-FD4A24AAA680}"/>
              </a:ext>
            </a:extLst>
          </p:cNvPr>
          <p:cNvSpPr/>
          <p:nvPr/>
        </p:nvSpPr>
        <p:spPr>
          <a:xfrm>
            <a:off x="5567219" y="362058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" name="CaixaDeTexto 10">
            <a:extLst>
              <a:ext uri="{FF2B5EF4-FFF2-40B4-BE49-F238E27FC236}">
                <a16:creationId xmlns:a16="http://schemas.microsoft.com/office/drawing/2014/main" id="{1C824BF3-8BD4-3553-5173-77AF95409A26}"/>
              </a:ext>
            </a:extLst>
          </p:cNvPr>
          <p:cNvSpPr txBox="1"/>
          <p:nvPr/>
        </p:nvSpPr>
        <p:spPr>
          <a:xfrm>
            <a:off x="5378426" y="342803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0" name="CaixaDeTexto 11">
            <a:extLst>
              <a:ext uri="{FF2B5EF4-FFF2-40B4-BE49-F238E27FC236}">
                <a16:creationId xmlns:a16="http://schemas.microsoft.com/office/drawing/2014/main" id="{56AD498B-DAA2-3CD9-4DAB-BF130DD479A1}"/>
              </a:ext>
            </a:extLst>
          </p:cNvPr>
          <p:cNvSpPr txBox="1"/>
          <p:nvPr/>
        </p:nvSpPr>
        <p:spPr>
          <a:xfrm>
            <a:off x="5391523" y="364557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4" name="CaixaDeTexto 52">
            <a:extLst>
              <a:ext uri="{FF2B5EF4-FFF2-40B4-BE49-F238E27FC236}">
                <a16:creationId xmlns:a16="http://schemas.microsoft.com/office/drawing/2014/main" id="{40A1D368-6E1D-C2F1-0B0A-C995F5502879}"/>
              </a:ext>
            </a:extLst>
          </p:cNvPr>
          <p:cNvSpPr txBox="1"/>
          <p:nvPr/>
        </p:nvSpPr>
        <p:spPr>
          <a:xfrm>
            <a:off x="5951919" y="1899289"/>
            <a:ext cx="3105587" cy="55177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3"/>
            </a:pPr>
            <a:r>
              <a:rPr lang="pt-BR" sz="1200" b="1" dirty="0">
                <a:solidFill>
                  <a:schemeClr val="bg1"/>
                </a:solidFill>
              </a:rPr>
              <a:t>Realizar a redução da sedação sempre que possível, priorizando analgesia</a:t>
            </a:r>
          </a:p>
        </p:txBody>
      </p:sp>
    </p:spTree>
    <p:extLst>
      <p:ext uri="{BB962C8B-B14F-4D97-AF65-F5344CB8AC3E}">
        <p14:creationId xmlns:p14="http://schemas.microsoft.com/office/powerpoint/2010/main" val="341247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551966" y="5295087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690866" y="529747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grpSp>
        <p:nvGrpSpPr>
          <p:cNvPr id="3" name="Agrupar 2"/>
          <p:cNvGrpSpPr/>
          <p:nvPr/>
        </p:nvGrpSpPr>
        <p:grpSpPr>
          <a:xfrm>
            <a:off x="2567627" y="1327592"/>
            <a:ext cx="6249120" cy="4187563"/>
            <a:chOff x="2567627" y="1356591"/>
            <a:chExt cx="6249120" cy="4187563"/>
          </a:xfrm>
        </p:grpSpPr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4"/>
              </a:pPr>
              <a:r>
                <a:rPr lang="pt-BR" sz="1200" b="1" dirty="0">
                  <a:solidFill>
                    <a:schemeClr val="bg1"/>
                  </a:solidFill>
                </a:rPr>
                <a:t>Verificar diariamente 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possibilidade de extubação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567627" y="30824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9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11160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4"/>
              </a:pPr>
              <a:r>
                <a:rPr lang="pt-BR" sz="1200" b="1">
                  <a:solidFill>
                    <a:schemeClr val="bg1"/>
                  </a:solidFill>
                </a:rPr>
                <a:t>Verificar diariamente 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possibilidade de extubação</a:t>
              </a:r>
            </a:p>
          </p:txBody>
        </p:sp>
        <p:sp>
          <p:nvSpPr>
            <p:cNvPr id="5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46997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5971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Retângulo Arredondado 5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5971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3389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68794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55" name="Retângulo 54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3884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66084" y="357734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cxnSp>
          <p:nvCxnSpPr>
            <p:cNvPr id="61" name="Conector reto 60"/>
            <p:cNvCxnSpPr/>
            <p:nvPr/>
          </p:nvCxnSpPr>
          <p:spPr>
            <a:xfrm>
              <a:off x="5703884" y="30824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3" name="Estrela de 5 Pontas 32"/>
          <p:cNvSpPr/>
          <p:nvPr/>
        </p:nvSpPr>
        <p:spPr>
          <a:xfrm>
            <a:off x="5396269" y="1781590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4" name="Estrela de 5 Pontas 33"/>
          <p:cNvSpPr/>
          <p:nvPr/>
        </p:nvSpPr>
        <p:spPr>
          <a:xfrm>
            <a:off x="8520427" y="1769512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955B4C12-5229-403A-AFF3-B52E0410E253}"/>
              </a:ext>
            </a:extLst>
          </p:cNvPr>
          <p:cNvCxnSpPr>
            <a:cxnSpLocks/>
          </p:cNvCxnSpPr>
          <p:nvPr/>
        </p:nvCxnSpPr>
        <p:spPr>
          <a:xfrm>
            <a:off x="2560351" y="529508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ECE1C69F-717D-4649-82ED-104BAC950D2A}"/>
              </a:ext>
            </a:extLst>
          </p:cNvPr>
          <p:cNvCxnSpPr>
            <a:cxnSpLocks/>
          </p:cNvCxnSpPr>
          <p:nvPr/>
        </p:nvCxnSpPr>
        <p:spPr>
          <a:xfrm>
            <a:off x="5680490" y="5300499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586824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ângulo 50"/>
          <p:cNvSpPr/>
          <p:nvPr/>
        </p:nvSpPr>
        <p:spPr>
          <a:xfrm>
            <a:off x="2470909" y="471934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52" name="Retângulo 51"/>
          <p:cNvSpPr/>
          <p:nvPr/>
        </p:nvSpPr>
        <p:spPr>
          <a:xfrm>
            <a:off x="5602125" y="472174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464870" y="1179892"/>
            <a:ext cx="3106248" cy="53571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>
              <a:solidFill>
                <a:schemeClr val="bg1"/>
              </a:solidFill>
            </a:endParaRPr>
          </a:p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  <a:endParaRPr lang="pt-BR" sz="1200">
              <a:solidFill>
                <a:schemeClr val="bg1"/>
              </a:solidFill>
              <a:cs typeface="Calibri"/>
            </a:endParaRPr>
          </a:p>
          <a:p>
            <a:pPr marL="228600" indent="-228600" algn="ctr">
              <a:buFont typeface="+mj-lt"/>
              <a:buAutoNum type="arabicPeriod" startAt="5"/>
            </a:pPr>
            <a:r>
              <a:rPr lang="pt-BR" sz="1200" b="1">
                <a:solidFill>
                  <a:schemeClr val="bg1"/>
                </a:solidFill>
              </a:rPr>
              <a:t>Realizar os cuidados com </a:t>
            </a:r>
            <a:endParaRPr lang="pt-BR" sz="1000" b="1">
              <a:solidFill>
                <a:schemeClr val="bg1"/>
              </a:solidFill>
            </a:endParaRPr>
          </a:p>
          <a:p>
            <a:pPr algn="ctr"/>
            <a:r>
              <a:rPr lang="pt-BR" sz="1200" b="1">
                <a:solidFill>
                  <a:schemeClr val="bg1"/>
                </a:solidFill>
              </a:rPr>
              <a:t>a cânula orotraqueal</a:t>
            </a:r>
            <a:endParaRPr lang="pt-BR" sz="1000" b="1">
              <a:solidFill>
                <a:schemeClr val="bg1"/>
              </a:solidFill>
              <a:cs typeface="Calibri"/>
            </a:endParaRPr>
          </a:p>
          <a:p>
            <a:pPr algn="ctr"/>
            <a:endParaRPr lang="pt-BR" sz="12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66839" y="174634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66839" y="199934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94257" y="177325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89662" y="211802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468654" y="735328"/>
            <a:ext cx="3111882" cy="42066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470909" y="1841129"/>
            <a:ext cx="2660161" cy="4749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 1. A fixação da cânula traqueal “bigode” está</a:t>
            </a:r>
            <a:r>
              <a:rPr lang="pt-BR" sz="1050" dirty="0">
                <a:solidFill>
                  <a:srgbClr val="FF0000"/>
                </a:solidFill>
              </a:rPr>
              <a:t> integra</a:t>
            </a:r>
            <a:r>
              <a:rPr lang="pt-BR" sz="1050" dirty="0"/>
              <a:t>, bem aderida a pele do recém-nascido e ao tubo orotraqueal? </a:t>
            </a:r>
          </a:p>
          <a:p>
            <a:endParaRPr lang="pt-BR" sz="1050" dirty="0">
              <a:cs typeface="Calibri"/>
            </a:endParaRPr>
          </a:p>
        </p:txBody>
      </p:sp>
      <p:sp>
        <p:nvSpPr>
          <p:cNvPr id="180" name="Retângulo Arredondado 17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64129" y="237959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1" name="Retângulo Arredondado 18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64129" y="262987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91547" y="2474744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8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86952" y="267711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278" name="Conector reto 277"/>
          <p:cNvCxnSpPr/>
          <p:nvPr/>
        </p:nvCxnSpPr>
        <p:spPr>
          <a:xfrm>
            <a:off x="2464440" y="227470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510170" y="3749381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50"/>
          </a:p>
        </p:txBody>
      </p:sp>
      <p:sp>
        <p:nvSpPr>
          <p:cNvPr id="6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76526" y="396370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56" name="CaixaDeTexto 56">
            <a:extLst>
              <a:ext uri="{FF2B5EF4-FFF2-40B4-BE49-F238E27FC236}">
                <a16:creationId xmlns:a16="http://schemas.microsoft.com/office/drawing/2014/main" id="{00000000-0008-0000-0000-000039000000}"/>
              </a:ext>
            </a:extLst>
          </p:cNvPr>
          <p:cNvSpPr txBox="1"/>
          <p:nvPr/>
        </p:nvSpPr>
        <p:spPr>
          <a:xfrm>
            <a:off x="9217750" y="1630496"/>
            <a:ext cx="1971673" cy="81829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indent="-228600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 marL="0" indent="0">
              <a:buNone/>
            </a:pPr>
            <a:endParaRPr lang="pt-BR"/>
          </a:p>
        </p:txBody>
      </p:sp>
      <p:sp>
        <p:nvSpPr>
          <p:cNvPr id="9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122492" y="177325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10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119782" y="24350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66" name="CaixaDeTexto 9">
            <a:extLst>
              <a:ext uri="{FF2B5EF4-FFF2-40B4-BE49-F238E27FC236}">
                <a16:creationId xmlns:a16="http://schemas.microsoft.com/office/drawing/2014/main" id="{95854295-6DA9-4977-8651-63D443D323FF}"/>
              </a:ext>
            </a:extLst>
          </p:cNvPr>
          <p:cNvSpPr txBox="1"/>
          <p:nvPr/>
        </p:nvSpPr>
        <p:spPr>
          <a:xfrm>
            <a:off x="2522172" y="2350845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2. A fixação da cânula traqueal permite conferir a rima/comissura labial?</a:t>
            </a:r>
          </a:p>
        </p:txBody>
      </p:sp>
      <p:sp>
        <p:nvSpPr>
          <p:cNvPr id="124" name="CaixaDeTexto 52">
            <a:extLst>
              <a:ext uri="{FF2B5EF4-FFF2-40B4-BE49-F238E27FC236}">
                <a16:creationId xmlns:a16="http://schemas.microsoft.com/office/drawing/2014/main" id="{7E887B17-70B2-43F3-BBAA-B2C1F7416A58}"/>
              </a:ext>
            </a:extLst>
          </p:cNvPr>
          <p:cNvSpPr txBox="1"/>
          <p:nvPr/>
        </p:nvSpPr>
        <p:spPr>
          <a:xfrm>
            <a:off x="5576496" y="1179827"/>
            <a:ext cx="3098311" cy="56746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>
              <a:solidFill>
                <a:schemeClr val="bg1"/>
              </a:solidFill>
            </a:endParaRPr>
          </a:p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  <a:endParaRPr lang="pt-BR" sz="1200">
              <a:solidFill>
                <a:schemeClr val="bg1"/>
              </a:solidFill>
              <a:cs typeface="Calibri"/>
            </a:endParaRPr>
          </a:p>
          <a:p>
            <a:pPr marL="228600" indent="-228600" algn="ctr">
              <a:buFont typeface="+mj-lt"/>
              <a:buAutoNum type="arabicPeriod" startAt="5"/>
            </a:pPr>
            <a:r>
              <a:rPr lang="pt-BR" sz="1200" b="1">
                <a:solidFill>
                  <a:schemeClr val="bg1"/>
                </a:solidFill>
                <a:ea typeface="+mn-lt"/>
                <a:cs typeface="+mn-lt"/>
              </a:rPr>
              <a:t>Realizar os cuidados com </a:t>
            </a:r>
            <a:endParaRPr lang="pt-BR" sz="1200">
              <a:solidFill>
                <a:schemeClr val="bg1"/>
              </a:solidFill>
              <a:ea typeface="+mn-lt"/>
              <a:cs typeface="+mn-lt"/>
            </a:endParaRPr>
          </a:p>
          <a:p>
            <a:pPr algn="ctr"/>
            <a:r>
              <a:rPr lang="pt-BR" sz="1200" b="1">
                <a:solidFill>
                  <a:schemeClr val="bg1"/>
                </a:solidFill>
                <a:ea typeface="+mn-lt"/>
                <a:cs typeface="+mn-lt"/>
              </a:rPr>
              <a:t>a cânula orotraqueal</a:t>
            </a:r>
            <a:endParaRPr lang="pt-BR" sz="1200" b="1">
              <a:solidFill>
                <a:schemeClr val="bg1"/>
              </a:solidFill>
            </a:endParaRPr>
          </a:p>
          <a:p>
            <a:pPr algn="ctr"/>
            <a:endParaRPr lang="pt-BR" sz="12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26" name="Retângulo Arredondado 217">
            <a:extLst>
              <a:ext uri="{FF2B5EF4-FFF2-40B4-BE49-F238E27FC236}">
                <a16:creationId xmlns:a16="http://schemas.microsoft.com/office/drawing/2014/main" id="{935CDBB9-513C-4C92-A721-7D417ED7A276}"/>
              </a:ext>
            </a:extLst>
          </p:cNvPr>
          <p:cNvSpPr/>
          <p:nvPr/>
        </p:nvSpPr>
        <p:spPr>
          <a:xfrm>
            <a:off x="8310216" y="176215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7" name="Retângulo Arredondado 218">
            <a:extLst>
              <a:ext uri="{FF2B5EF4-FFF2-40B4-BE49-F238E27FC236}">
                <a16:creationId xmlns:a16="http://schemas.microsoft.com/office/drawing/2014/main" id="{3D0D7213-B993-4A94-A03A-27C8F2E67A9F}"/>
              </a:ext>
            </a:extLst>
          </p:cNvPr>
          <p:cNvSpPr/>
          <p:nvPr/>
        </p:nvSpPr>
        <p:spPr>
          <a:xfrm>
            <a:off x="8310216" y="200722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8" name="CaixaDeTexto 10">
            <a:extLst>
              <a:ext uri="{FF2B5EF4-FFF2-40B4-BE49-F238E27FC236}">
                <a16:creationId xmlns:a16="http://schemas.microsoft.com/office/drawing/2014/main" id="{4FEA5C07-BBC3-40A3-9743-0342D539471C}"/>
              </a:ext>
            </a:extLst>
          </p:cNvPr>
          <p:cNvSpPr txBox="1"/>
          <p:nvPr/>
        </p:nvSpPr>
        <p:spPr>
          <a:xfrm>
            <a:off x="8137634" y="178113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29" name="CaixaDeTexto 11">
            <a:extLst>
              <a:ext uri="{FF2B5EF4-FFF2-40B4-BE49-F238E27FC236}">
                <a16:creationId xmlns:a16="http://schemas.microsoft.com/office/drawing/2014/main" id="{5A19ADB0-9E8D-4BB0-9FD2-8E627A09664F}"/>
              </a:ext>
            </a:extLst>
          </p:cNvPr>
          <p:cNvSpPr txBox="1"/>
          <p:nvPr/>
        </p:nvSpPr>
        <p:spPr>
          <a:xfrm>
            <a:off x="8133039" y="203858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30" name="Retângulo 129">
            <a:extLst>
              <a:ext uri="{FF2B5EF4-FFF2-40B4-BE49-F238E27FC236}">
                <a16:creationId xmlns:a16="http://schemas.microsoft.com/office/drawing/2014/main" id="{1B09A180-1546-43CF-9EAB-23D122D25256}"/>
              </a:ext>
            </a:extLst>
          </p:cNvPr>
          <p:cNvSpPr/>
          <p:nvPr/>
        </p:nvSpPr>
        <p:spPr>
          <a:xfrm>
            <a:off x="5580282" y="735263"/>
            <a:ext cx="3116864" cy="420676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1" name="CaixaDeTexto 9">
            <a:extLst>
              <a:ext uri="{FF2B5EF4-FFF2-40B4-BE49-F238E27FC236}">
                <a16:creationId xmlns:a16="http://schemas.microsoft.com/office/drawing/2014/main" id="{9B91F79B-6678-4F31-9848-A942CD3F215B}"/>
              </a:ext>
            </a:extLst>
          </p:cNvPr>
          <p:cNvSpPr txBox="1"/>
          <p:nvPr/>
        </p:nvSpPr>
        <p:spPr>
          <a:xfrm>
            <a:off x="5642971" y="1779280"/>
            <a:ext cx="2660161" cy="4749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 1.  A fixação da cânula traqueal ‘bigode”  está bem aderido a pele do recém-nascido e ao tubo orotraqueal?</a:t>
            </a:r>
          </a:p>
        </p:txBody>
      </p:sp>
      <p:sp>
        <p:nvSpPr>
          <p:cNvPr id="132" name="Retângulo Arredondado 179">
            <a:extLst>
              <a:ext uri="{FF2B5EF4-FFF2-40B4-BE49-F238E27FC236}">
                <a16:creationId xmlns:a16="http://schemas.microsoft.com/office/drawing/2014/main" id="{61722884-985A-4AD5-A0BF-81AD547524DF}"/>
              </a:ext>
            </a:extLst>
          </p:cNvPr>
          <p:cNvSpPr/>
          <p:nvPr/>
        </p:nvSpPr>
        <p:spPr>
          <a:xfrm>
            <a:off x="8307506" y="231602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3" name="Retângulo Arredondado 180">
            <a:extLst>
              <a:ext uri="{FF2B5EF4-FFF2-40B4-BE49-F238E27FC236}">
                <a16:creationId xmlns:a16="http://schemas.microsoft.com/office/drawing/2014/main" id="{EDE1B2BD-D0AF-4BDF-AE12-1847B44EEB97}"/>
              </a:ext>
            </a:extLst>
          </p:cNvPr>
          <p:cNvSpPr/>
          <p:nvPr/>
        </p:nvSpPr>
        <p:spPr>
          <a:xfrm>
            <a:off x="8307506" y="256631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4" name="CaixaDeTexto 10">
            <a:extLst>
              <a:ext uri="{FF2B5EF4-FFF2-40B4-BE49-F238E27FC236}">
                <a16:creationId xmlns:a16="http://schemas.microsoft.com/office/drawing/2014/main" id="{FDDFABD4-4F0B-4F70-B427-B51C141D6B5B}"/>
              </a:ext>
            </a:extLst>
          </p:cNvPr>
          <p:cNvSpPr txBox="1"/>
          <p:nvPr/>
        </p:nvSpPr>
        <p:spPr>
          <a:xfrm>
            <a:off x="8134924" y="244292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35" name="CaixaDeTexto 11">
            <a:extLst>
              <a:ext uri="{FF2B5EF4-FFF2-40B4-BE49-F238E27FC236}">
                <a16:creationId xmlns:a16="http://schemas.microsoft.com/office/drawing/2014/main" id="{690E688A-4600-4FED-BD63-9F81FFBC8A3D}"/>
              </a:ext>
            </a:extLst>
          </p:cNvPr>
          <p:cNvSpPr txBox="1"/>
          <p:nvPr/>
        </p:nvSpPr>
        <p:spPr>
          <a:xfrm>
            <a:off x="8130329" y="2645297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37" name="Conector reto 136">
            <a:extLst>
              <a:ext uri="{FF2B5EF4-FFF2-40B4-BE49-F238E27FC236}">
                <a16:creationId xmlns:a16="http://schemas.microsoft.com/office/drawing/2014/main" id="{F2BEA0CF-4EC1-491A-9DAB-4117CC6A3CA5}"/>
              </a:ext>
            </a:extLst>
          </p:cNvPr>
          <p:cNvCxnSpPr/>
          <p:nvPr/>
        </p:nvCxnSpPr>
        <p:spPr>
          <a:xfrm>
            <a:off x="5570026" y="288670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8" name="CaixaDeTexto 9">
            <a:extLst>
              <a:ext uri="{FF2B5EF4-FFF2-40B4-BE49-F238E27FC236}">
                <a16:creationId xmlns:a16="http://schemas.microsoft.com/office/drawing/2014/main" id="{8D814ACC-3A6E-4AA2-B730-7E04C9D8A280}"/>
              </a:ext>
            </a:extLst>
          </p:cNvPr>
          <p:cNvSpPr txBox="1"/>
          <p:nvPr/>
        </p:nvSpPr>
        <p:spPr>
          <a:xfrm>
            <a:off x="5686649" y="2364401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2. A fixação da cânula traqueal permite conferir a rima/comissura labial?</a:t>
            </a:r>
          </a:p>
        </p:txBody>
      </p: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46763EAA-174E-4F94-830F-63E6801AAC46}"/>
              </a:ext>
            </a:extLst>
          </p:cNvPr>
          <p:cNvCxnSpPr>
            <a:cxnSpLocks/>
          </p:cNvCxnSpPr>
          <p:nvPr/>
        </p:nvCxnSpPr>
        <p:spPr>
          <a:xfrm>
            <a:off x="5583877" y="227470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" name="CaixaDeTexto 9">
            <a:extLst>
              <a:ext uri="{FF2B5EF4-FFF2-40B4-BE49-F238E27FC236}">
                <a16:creationId xmlns:a16="http://schemas.microsoft.com/office/drawing/2014/main" id="{9B10CBAD-56F0-4166-AEA3-364EB749DA9D}"/>
              </a:ext>
            </a:extLst>
          </p:cNvPr>
          <p:cNvSpPr txBox="1"/>
          <p:nvPr/>
        </p:nvSpPr>
        <p:spPr>
          <a:xfrm>
            <a:off x="2533387" y="2988193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3. O posicionamento do tubo orotraqueal está no local adequado (centralizado na cavidade oral do recém-nascido) </a:t>
            </a:r>
            <a:r>
              <a:rPr lang="pt-BR" sz="1050" dirty="0">
                <a:solidFill>
                  <a:srgbClr val="FF0000"/>
                </a:solidFill>
              </a:rPr>
              <a:t>e não está tracionado ?</a:t>
            </a:r>
          </a:p>
        </p:txBody>
      </p:sp>
      <p:sp>
        <p:nvSpPr>
          <p:cNvPr id="38" name="Retângulo Arredondado 180">
            <a:extLst>
              <a:ext uri="{FF2B5EF4-FFF2-40B4-BE49-F238E27FC236}">
                <a16:creationId xmlns:a16="http://schemas.microsoft.com/office/drawing/2014/main" id="{293B742E-A453-4BFE-996C-06937A7DC6B4}"/>
              </a:ext>
            </a:extLst>
          </p:cNvPr>
          <p:cNvSpPr/>
          <p:nvPr/>
        </p:nvSpPr>
        <p:spPr>
          <a:xfrm>
            <a:off x="5224329" y="32823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100" dirty="0"/>
              <a:t>c</a:t>
            </a:r>
          </a:p>
        </p:txBody>
      </p:sp>
      <p:sp>
        <p:nvSpPr>
          <p:cNvPr id="39" name="Retângulo Arredondado 180">
            <a:extLst>
              <a:ext uri="{FF2B5EF4-FFF2-40B4-BE49-F238E27FC236}">
                <a16:creationId xmlns:a16="http://schemas.microsoft.com/office/drawing/2014/main" id="{1492FB89-1309-42CB-A75B-2EBACCAAF184}"/>
              </a:ext>
            </a:extLst>
          </p:cNvPr>
          <p:cNvSpPr/>
          <p:nvPr/>
        </p:nvSpPr>
        <p:spPr>
          <a:xfrm>
            <a:off x="5217987" y="303105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1" name="CaixaDeTexto 11">
            <a:extLst>
              <a:ext uri="{FF2B5EF4-FFF2-40B4-BE49-F238E27FC236}">
                <a16:creationId xmlns:a16="http://schemas.microsoft.com/office/drawing/2014/main" id="{2C5EC39F-8E34-449D-A65D-E03B9B047923}"/>
              </a:ext>
            </a:extLst>
          </p:cNvPr>
          <p:cNvSpPr txBox="1"/>
          <p:nvPr/>
        </p:nvSpPr>
        <p:spPr>
          <a:xfrm>
            <a:off x="5031351" y="331558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42" name="CaixaDeTexto 10">
            <a:extLst>
              <a:ext uri="{FF2B5EF4-FFF2-40B4-BE49-F238E27FC236}">
                <a16:creationId xmlns:a16="http://schemas.microsoft.com/office/drawing/2014/main" id="{278DE0BA-9484-452E-B58E-F9B2766D9A8F}"/>
              </a:ext>
            </a:extLst>
          </p:cNvPr>
          <p:cNvSpPr txBox="1"/>
          <p:nvPr/>
        </p:nvSpPr>
        <p:spPr>
          <a:xfrm>
            <a:off x="5052474" y="305372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cxnSp>
        <p:nvCxnSpPr>
          <p:cNvPr id="43" name="Conector reto 42">
            <a:extLst>
              <a:ext uri="{FF2B5EF4-FFF2-40B4-BE49-F238E27FC236}">
                <a16:creationId xmlns:a16="http://schemas.microsoft.com/office/drawing/2014/main" id="{F90EB009-CE20-404B-B3AA-C842A3352976}"/>
              </a:ext>
            </a:extLst>
          </p:cNvPr>
          <p:cNvCxnSpPr/>
          <p:nvPr/>
        </p:nvCxnSpPr>
        <p:spPr>
          <a:xfrm>
            <a:off x="2485566" y="357583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Conector reto 44">
            <a:extLst>
              <a:ext uri="{FF2B5EF4-FFF2-40B4-BE49-F238E27FC236}">
                <a16:creationId xmlns:a16="http://schemas.microsoft.com/office/drawing/2014/main" id="{B18B55BE-E2DE-4BB4-B6E1-A9860180796E}"/>
              </a:ext>
            </a:extLst>
          </p:cNvPr>
          <p:cNvCxnSpPr/>
          <p:nvPr/>
        </p:nvCxnSpPr>
        <p:spPr>
          <a:xfrm>
            <a:off x="2493019" y="28891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CaixaDeTexto 9">
            <a:extLst>
              <a:ext uri="{FF2B5EF4-FFF2-40B4-BE49-F238E27FC236}">
                <a16:creationId xmlns:a16="http://schemas.microsoft.com/office/drawing/2014/main" id="{ED32CD3A-56B5-4AC4-BAF4-DFA707650577}"/>
              </a:ext>
            </a:extLst>
          </p:cNvPr>
          <p:cNvSpPr txBox="1"/>
          <p:nvPr/>
        </p:nvSpPr>
        <p:spPr>
          <a:xfrm>
            <a:off x="5647078" y="2988193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3. O posicionamento do tubo orotraqueal está no local adequado (centralizado na cavidade oral do recém-nascido)?</a:t>
            </a:r>
          </a:p>
        </p:txBody>
      </p:sp>
      <p:cxnSp>
        <p:nvCxnSpPr>
          <p:cNvPr id="47" name="Conector reto 46">
            <a:extLst>
              <a:ext uri="{FF2B5EF4-FFF2-40B4-BE49-F238E27FC236}">
                <a16:creationId xmlns:a16="http://schemas.microsoft.com/office/drawing/2014/main" id="{5AD0E09E-2456-47A2-BFA9-1BAA789532BA}"/>
              </a:ext>
            </a:extLst>
          </p:cNvPr>
          <p:cNvCxnSpPr/>
          <p:nvPr/>
        </p:nvCxnSpPr>
        <p:spPr>
          <a:xfrm>
            <a:off x="5583876" y="357759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Retângulo Arredondado 180">
            <a:extLst>
              <a:ext uri="{FF2B5EF4-FFF2-40B4-BE49-F238E27FC236}">
                <a16:creationId xmlns:a16="http://schemas.microsoft.com/office/drawing/2014/main" id="{6C8859A7-FA3A-4DE4-922E-759B554788F1}"/>
              </a:ext>
            </a:extLst>
          </p:cNvPr>
          <p:cNvSpPr/>
          <p:nvPr/>
        </p:nvSpPr>
        <p:spPr>
          <a:xfrm>
            <a:off x="8322203" y="298998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0" name="Retângulo Arredondado 180">
            <a:extLst>
              <a:ext uri="{FF2B5EF4-FFF2-40B4-BE49-F238E27FC236}">
                <a16:creationId xmlns:a16="http://schemas.microsoft.com/office/drawing/2014/main" id="{E52957AB-3CBA-4C27-B3C1-4FAEC25850CF}"/>
              </a:ext>
            </a:extLst>
          </p:cNvPr>
          <p:cNvSpPr/>
          <p:nvPr/>
        </p:nvSpPr>
        <p:spPr>
          <a:xfrm>
            <a:off x="8339184" y="325220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3" name="CaixaDeTexto 11">
            <a:extLst>
              <a:ext uri="{FF2B5EF4-FFF2-40B4-BE49-F238E27FC236}">
                <a16:creationId xmlns:a16="http://schemas.microsoft.com/office/drawing/2014/main" id="{70A440C5-D43B-453D-9B96-E55A38D8DEFC}"/>
              </a:ext>
            </a:extLst>
          </p:cNvPr>
          <p:cNvSpPr txBox="1"/>
          <p:nvPr/>
        </p:nvSpPr>
        <p:spPr>
          <a:xfrm>
            <a:off x="8162006" y="329124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54" name="CaixaDeTexto 10">
            <a:extLst>
              <a:ext uri="{FF2B5EF4-FFF2-40B4-BE49-F238E27FC236}">
                <a16:creationId xmlns:a16="http://schemas.microsoft.com/office/drawing/2014/main" id="{9281B19C-7158-43C6-9149-986AF6E28F4D}"/>
              </a:ext>
            </a:extLst>
          </p:cNvPr>
          <p:cNvSpPr txBox="1"/>
          <p:nvPr/>
        </p:nvSpPr>
        <p:spPr>
          <a:xfrm>
            <a:off x="8160637" y="302026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0EBDAAE2-50F3-4B8C-8AE6-D6C19DC74B6A}"/>
              </a:ext>
            </a:extLst>
          </p:cNvPr>
          <p:cNvCxnSpPr>
            <a:cxnSpLocks/>
          </p:cNvCxnSpPr>
          <p:nvPr/>
        </p:nvCxnSpPr>
        <p:spPr>
          <a:xfrm>
            <a:off x="2470591" y="471478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AF9338CD-FF91-48B5-A76F-B560EFB9FF25}"/>
              </a:ext>
            </a:extLst>
          </p:cNvPr>
          <p:cNvCxnSpPr>
            <a:cxnSpLocks/>
          </p:cNvCxnSpPr>
          <p:nvPr/>
        </p:nvCxnSpPr>
        <p:spPr>
          <a:xfrm>
            <a:off x="5554068" y="4713030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57005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tângulo 95"/>
          <p:cNvSpPr/>
          <p:nvPr/>
        </p:nvSpPr>
        <p:spPr>
          <a:xfrm>
            <a:off x="2435111" y="587189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97" name="Retângulo 96"/>
          <p:cNvSpPr/>
          <p:nvPr/>
        </p:nvSpPr>
        <p:spPr>
          <a:xfrm>
            <a:off x="5581695" y="587428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grpSp>
        <p:nvGrpSpPr>
          <p:cNvPr id="2" name="Agrupar 1"/>
          <p:cNvGrpSpPr/>
          <p:nvPr/>
        </p:nvGrpSpPr>
        <p:grpSpPr>
          <a:xfrm>
            <a:off x="2405925" y="966936"/>
            <a:ext cx="3135187" cy="5127627"/>
            <a:chOff x="2545303" y="1356591"/>
            <a:chExt cx="3135187" cy="4246998"/>
          </a:xfrm>
        </p:grpSpPr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48787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6"/>
              </a:pPr>
              <a:r>
                <a:rPr lang="pt-BR" sz="1200" b="1">
                  <a:solidFill>
                    <a:schemeClr val="bg1"/>
                  </a:solidFill>
                </a:rPr>
                <a:t> Manutenção do  sistema de 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ventilação mecânica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27907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O circuito </a:t>
              </a:r>
              <a:r>
                <a:rPr lang="pt-BR" sz="1050">
                  <a:solidFill>
                    <a:sysClr val="windowText" lastClr="000000"/>
                  </a:solidFill>
                </a:rPr>
                <a:t>de ventilação mecânica está livre de sujidade aparente? (sangue ou secreção)</a:t>
              </a: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26016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49728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28707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54452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45303" y="1356591"/>
              <a:ext cx="3127912" cy="424699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79469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/>
                <a:t>O circuito de ventilação mecânica está com </a:t>
              </a:r>
              <a:r>
                <a:rPr lang="pt-BR" sz="1050" dirty="0">
                  <a:solidFill>
                    <a:srgbClr val="FF0000"/>
                  </a:solidFill>
                </a:rPr>
                <a:t>o mínimo de condensado (gotículas e/ou névoa)?</a:t>
              </a:r>
            </a:p>
          </p:txBody>
        </p:sp>
        <p:cxnSp>
          <p:nvCxnSpPr>
            <p:cNvPr id="391" name="Conector reto 390"/>
            <p:cNvCxnSpPr/>
            <p:nvPr/>
          </p:nvCxnSpPr>
          <p:spPr>
            <a:xfrm>
              <a:off x="2574903" y="274221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3309329"/>
              <a:ext cx="2562700" cy="47356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>
                <a:buFont typeface="+mj-lt"/>
                <a:buAutoNum type="arabicPeriod" startAt="4"/>
                <a:defRPr sz="1050">
                  <a:solidFill>
                    <a:sysClr val="windowText" lastClr="000000"/>
                  </a:solidFill>
                </a:defRPr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 algn="just">
                <a:buFont typeface="+mj-lt"/>
                <a:buAutoNum type="arabicPeriod" startAt="3"/>
              </a:pPr>
              <a:r>
                <a:rPr lang="pt-BR" dirty="0"/>
                <a:t>O circuito está </a:t>
              </a:r>
              <a:r>
                <a:rPr lang="pt-BR" dirty="0">
                  <a:solidFill>
                    <a:srgbClr val="FF0000"/>
                  </a:solidFill>
                </a:rPr>
                <a:t>integro</a:t>
              </a:r>
              <a:r>
                <a:rPr lang="pt-BR" dirty="0"/>
                <a:t>, sem acotovelamento, ruptura OU vazamentos nas conexões?</a:t>
              </a:r>
            </a:p>
          </p:txBody>
        </p:sp>
        <p:sp>
          <p:nvSpPr>
            <p:cNvPr id="176" name="Retângulo Arredondado 1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77982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7" name="Retângulo Arredondado 1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30305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80673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305053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7004" y="330234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7004" y="353898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4422" y="339749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9827" y="358621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578540" y="326114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9" name="Conector reto 278"/>
            <p:cNvCxnSpPr/>
            <p:nvPr/>
          </p:nvCxnSpPr>
          <p:spPr>
            <a:xfrm>
              <a:off x="2569524" y="376598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05102" y="3853684"/>
              <a:ext cx="2562700" cy="3743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4"/>
                <a:defRPr/>
              </a:pPr>
              <a:r>
                <a:rPr lang="pt-BR" sz="1050" dirty="0">
                  <a:solidFill>
                    <a:sysClr val="windowText" lastClr="000000"/>
                  </a:solidFill>
                </a:rPr>
                <a:t>O</a:t>
              </a:r>
              <a:r>
                <a:rPr lang="pt-BR" sz="1050" dirty="0"/>
                <a:t> posicionamento do circuito de ventilação mecânica está correto?</a:t>
              </a:r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4076" y="379787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Retângulo Arredondado 5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4076" y="403499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1494" y="382478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6899" y="40549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5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42432" y="438825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cxnSp>
          <p:nvCxnSpPr>
            <p:cNvPr id="59" name="Conector reto 58"/>
            <p:cNvCxnSpPr/>
            <p:nvPr/>
          </p:nvCxnSpPr>
          <p:spPr>
            <a:xfrm>
              <a:off x="2572902" y="426554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0" name="Conector reto 59"/>
            <p:cNvCxnSpPr/>
            <p:nvPr/>
          </p:nvCxnSpPr>
          <p:spPr>
            <a:xfrm>
              <a:off x="2563886" y="478403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5" name="Estrela de 5 Pontas 94"/>
            <p:cNvSpPr/>
            <p:nvPr/>
          </p:nvSpPr>
          <p:spPr>
            <a:xfrm>
              <a:off x="5396269" y="1781590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8568" y="4976364"/>
              <a:ext cx="2562700" cy="32167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6"/>
              </a:pPr>
              <a:endParaRPr lang="pt-BR" sz="1050"/>
            </a:p>
          </p:txBody>
        </p:sp>
        <p:sp>
          <p:nvSpPr>
            <p:cNvPr id="81" name="Retângulo Arredondado 8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2903" y="482727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2903" y="506390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0321" y="492242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5726" y="511114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00917" y="4917187"/>
              <a:ext cx="2562700" cy="32167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50" dirty="0"/>
                <a:t>6.  O frasco de água destilada, que está sendo utilizado para completar o copo, está datado e no prazo de 24h para sistema aberto e </a:t>
              </a:r>
              <a:r>
                <a:rPr lang="pt-BR" sz="1050" dirty="0">
                  <a:solidFill>
                    <a:srgbClr val="FF0000"/>
                  </a:solidFill>
                </a:rPr>
                <a:t>48h</a:t>
              </a:r>
              <a:r>
                <a:rPr lang="pt-BR" sz="1050" dirty="0"/>
                <a:t> para sistema fechado?</a:t>
              </a:r>
            </a:p>
          </p:txBody>
        </p:sp>
      </p:grpSp>
      <p:sp>
        <p:nvSpPr>
          <p:cNvPr id="162" name="Estrela de 5 Pontas 161"/>
          <p:cNvSpPr/>
          <p:nvPr/>
        </p:nvSpPr>
        <p:spPr>
          <a:xfrm>
            <a:off x="8403286" y="1472662"/>
            <a:ext cx="180460" cy="1909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4" name="CaixaDeTexto 9">
            <a:extLst>
              <a:ext uri="{FF2B5EF4-FFF2-40B4-BE49-F238E27FC236}">
                <a16:creationId xmlns:a16="http://schemas.microsoft.com/office/drawing/2014/main" id="{DD76CBF3-69BB-4BDD-BF09-99B98999730B}"/>
              </a:ext>
            </a:extLst>
          </p:cNvPr>
          <p:cNvSpPr txBox="1"/>
          <p:nvPr/>
        </p:nvSpPr>
        <p:spPr>
          <a:xfrm>
            <a:off x="2486866" y="4633381"/>
            <a:ext cx="2562700" cy="32167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>
                <a:solidFill>
                  <a:srgbClr val="FF0000"/>
                </a:solidFill>
              </a:rPr>
              <a:t>5.  O nível da água destilada no copo da base aquecida está entre o nível mínimo e máximo ?</a:t>
            </a:r>
          </a:p>
        </p:txBody>
      </p:sp>
      <p:sp>
        <p:nvSpPr>
          <p:cNvPr id="106" name="Retângulo Arredondado 51">
            <a:extLst>
              <a:ext uri="{FF2B5EF4-FFF2-40B4-BE49-F238E27FC236}">
                <a16:creationId xmlns:a16="http://schemas.microsoft.com/office/drawing/2014/main" id="{D8F66769-A0BB-4869-8A44-9C467FC25D87}"/>
              </a:ext>
            </a:extLst>
          </p:cNvPr>
          <p:cNvSpPr/>
          <p:nvPr/>
        </p:nvSpPr>
        <p:spPr>
          <a:xfrm>
            <a:off x="5191188" y="482508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7" name="Retângulo Arredondado 51">
            <a:extLst>
              <a:ext uri="{FF2B5EF4-FFF2-40B4-BE49-F238E27FC236}">
                <a16:creationId xmlns:a16="http://schemas.microsoft.com/office/drawing/2014/main" id="{2D59F3A3-2D09-43B7-B5AA-C123B0159A0D}"/>
              </a:ext>
            </a:extLst>
          </p:cNvPr>
          <p:cNvSpPr/>
          <p:nvPr/>
        </p:nvSpPr>
        <p:spPr>
          <a:xfrm>
            <a:off x="5173687" y="453222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0" name="CaixaDeTexto 11">
            <a:extLst>
              <a:ext uri="{FF2B5EF4-FFF2-40B4-BE49-F238E27FC236}">
                <a16:creationId xmlns:a16="http://schemas.microsoft.com/office/drawing/2014/main" id="{D0F56903-6A1E-4703-B6E2-BAA429696994}"/>
              </a:ext>
            </a:extLst>
          </p:cNvPr>
          <p:cNvSpPr txBox="1"/>
          <p:nvPr/>
        </p:nvSpPr>
        <p:spPr>
          <a:xfrm>
            <a:off x="5009911" y="487122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1" name="CaixaDeTexto 11">
            <a:extLst>
              <a:ext uri="{FF2B5EF4-FFF2-40B4-BE49-F238E27FC236}">
                <a16:creationId xmlns:a16="http://schemas.microsoft.com/office/drawing/2014/main" id="{08BCA692-8BBA-4074-B13C-75D8BB3EF347}"/>
              </a:ext>
            </a:extLst>
          </p:cNvPr>
          <p:cNvSpPr txBox="1"/>
          <p:nvPr/>
        </p:nvSpPr>
        <p:spPr>
          <a:xfrm>
            <a:off x="5034062" y="4576763"/>
            <a:ext cx="162318" cy="15536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grpSp>
        <p:nvGrpSpPr>
          <p:cNvPr id="114" name="Agrupar 113">
            <a:extLst>
              <a:ext uri="{FF2B5EF4-FFF2-40B4-BE49-F238E27FC236}">
                <a16:creationId xmlns:a16="http://schemas.microsoft.com/office/drawing/2014/main" id="{242DBC78-63A8-4C53-98B2-D9506588F183}"/>
              </a:ext>
            </a:extLst>
          </p:cNvPr>
          <p:cNvGrpSpPr/>
          <p:nvPr/>
        </p:nvGrpSpPr>
        <p:grpSpPr>
          <a:xfrm>
            <a:off x="5570388" y="970378"/>
            <a:ext cx="6185505" cy="5124186"/>
            <a:chOff x="2545303" y="1356591"/>
            <a:chExt cx="6185505" cy="4246998"/>
          </a:xfrm>
        </p:grpSpPr>
        <p:grpSp>
          <p:nvGrpSpPr>
            <p:cNvPr id="115" name="Agrupar 114">
              <a:extLst>
                <a:ext uri="{FF2B5EF4-FFF2-40B4-BE49-F238E27FC236}">
                  <a16:creationId xmlns:a16="http://schemas.microsoft.com/office/drawing/2014/main" id="{763EB1C4-2A85-46E7-AF81-82A9672C6500}"/>
                </a:ext>
              </a:extLst>
            </p:cNvPr>
            <p:cNvGrpSpPr/>
            <p:nvPr/>
          </p:nvGrpSpPr>
          <p:grpSpPr>
            <a:xfrm>
              <a:off x="2545303" y="1356591"/>
              <a:ext cx="3135188" cy="4246998"/>
              <a:chOff x="2545303" y="1356591"/>
              <a:chExt cx="3135188" cy="4246998"/>
            </a:xfrm>
          </p:grpSpPr>
          <p:sp>
            <p:nvSpPr>
              <p:cNvPr id="118" name="CaixaDeTexto 52">
                <a:extLst>
                  <a:ext uri="{FF2B5EF4-FFF2-40B4-BE49-F238E27FC236}">
                    <a16:creationId xmlns:a16="http://schemas.microsoft.com/office/drawing/2014/main" id="{628A20A7-D562-4C2D-A8E1-4EA973EC8790}"/>
                  </a:ext>
                </a:extLst>
              </p:cNvPr>
              <p:cNvSpPr txBox="1"/>
              <p:nvPr/>
            </p:nvSpPr>
            <p:spPr>
              <a:xfrm>
                <a:off x="2563887" y="1754832"/>
                <a:ext cx="3116604" cy="48787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00" dirty="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6"/>
                </a:pPr>
                <a:r>
                  <a:rPr lang="pt-BR" sz="1200" b="1" dirty="0">
                    <a:solidFill>
                      <a:schemeClr val="bg1"/>
                    </a:solidFill>
                  </a:rPr>
                  <a:t> Manutenção do  sistema de </a:t>
                </a:r>
              </a:p>
              <a:p>
                <a:pPr algn="ctr"/>
                <a:r>
                  <a:rPr lang="pt-BR" sz="1200" b="1" dirty="0">
                    <a:solidFill>
                      <a:schemeClr val="bg1"/>
                    </a:solidFill>
                  </a:rPr>
                  <a:t>ventilação mecânica</a:t>
                </a:r>
              </a:p>
            </p:txBody>
          </p:sp>
          <p:sp>
            <p:nvSpPr>
              <p:cNvPr id="119" name="CaixaDeTexto 9">
                <a:extLst>
                  <a:ext uri="{FF2B5EF4-FFF2-40B4-BE49-F238E27FC236}">
                    <a16:creationId xmlns:a16="http://schemas.microsoft.com/office/drawing/2014/main" id="{BB091FFC-D0EF-4ED4-B990-A036ABE85A52}"/>
                  </a:ext>
                </a:extLst>
              </p:cNvPr>
              <p:cNvSpPr txBox="1"/>
              <p:nvPr/>
            </p:nvSpPr>
            <p:spPr>
              <a:xfrm>
                <a:off x="2610740" y="2279071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pt-BR" sz="1050"/>
                  <a:t>O circuito </a:t>
                </a:r>
                <a:r>
                  <a:rPr lang="pt-BR" sz="1050">
                    <a:solidFill>
                      <a:sysClr val="windowText" lastClr="000000"/>
                    </a:solidFill>
                  </a:rPr>
                  <a:t>de ventilação mecânica está livre de sujidade aparente? (sangue ou secreção)</a:t>
                </a:r>
              </a:p>
            </p:txBody>
          </p:sp>
          <p:sp>
            <p:nvSpPr>
              <p:cNvPr id="120" name="Retângulo Arredondado 217">
                <a:extLst>
                  <a:ext uri="{FF2B5EF4-FFF2-40B4-BE49-F238E27FC236}">
                    <a16:creationId xmlns:a16="http://schemas.microsoft.com/office/drawing/2014/main" id="{709F6305-D0AE-4556-AF1D-45B815E4F18A}"/>
                  </a:ext>
                </a:extLst>
              </p:cNvPr>
              <p:cNvSpPr/>
              <p:nvPr/>
            </p:nvSpPr>
            <p:spPr>
              <a:xfrm>
                <a:off x="5309714" y="226016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1" name="Retângulo Arredondado 218">
                <a:extLst>
                  <a:ext uri="{FF2B5EF4-FFF2-40B4-BE49-F238E27FC236}">
                    <a16:creationId xmlns:a16="http://schemas.microsoft.com/office/drawing/2014/main" id="{D233A9D3-7F36-4002-AA0F-82C40380C505}"/>
                  </a:ext>
                </a:extLst>
              </p:cNvPr>
              <p:cNvSpPr/>
              <p:nvPr/>
            </p:nvSpPr>
            <p:spPr>
              <a:xfrm>
                <a:off x="5309714" y="249728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2" name="CaixaDeTexto 10">
                <a:extLst>
                  <a:ext uri="{FF2B5EF4-FFF2-40B4-BE49-F238E27FC236}">
                    <a16:creationId xmlns:a16="http://schemas.microsoft.com/office/drawing/2014/main" id="{7664F3A7-9A0B-4C16-B8DB-75CAD1390A8C}"/>
                  </a:ext>
                </a:extLst>
              </p:cNvPr>
              <p:cNvSpPr txBox="1"/>
              <p:nvPr/>
            </p:nvSpPr>
            <p:spPr>
              <a:xfrm>
                <a:off x="5137132" y="228707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23" name="CaixaDeTexto 11">
                <a:extLst>
                  <a:ext uri="{FF2B5EF4-FFF2-40B4-BE49-F238E27FC236}">
                    <a16:creationId xmlns:a16="http://schemas.microsoft.com/office/drawing/2014/main" id="{1ECD564F-E62C-4D20-B682-0249A09B2AB7}"/>
                  </a:ext>
                </a:extLst>
              </p:cNvPr>
              <p:cNvSpPr txBox="1"/>
              <p:nvPr/>
            </p:nvSpPr>
            <p:spPr>
              <a:xfrm>
                <a:off x="5132537" y="2544524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24" name="Retângulo 123">
                <a:extLst>
                  <a:ext uri="{FF2B5EF4-FFF2-40B4-BE49-F238E27FC236}">
                    <a16:creationId xmlns:a16="http://schemas.microsoft.com/office/drawing/2014/main" id="{650CAFAF-6050-47F5-B8FC-56C3C6913792}"/>
                  </a:ext>
                </a:extLst>
              </p:cNvPr>
              <p:cNvSpPr/>
              <p:nvPr/>
            </p:nvSpPr>
            <p:spPr>
              <a:xfrm>
                <a:off x="2545303" y="1356591"/>
                <a:ext cx="3127912" cy="424699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5" name="CaixaDeTexto 9">
                <a:extLst>
                  <a:ext uri="{FF2B5EF4-FFF2-40B4-BE49-F238E27FC236}">
                    <a16:creationId xmlns:a16="http://schemas.microsoft.com/office/drawing/2014/main" id="{69DEDB61-62A2-4F0F-887E-E954FC2C7394}"/>
                  </a:ext>
                </a:extLst>
              </p:cNvPr>
              <p:cNvSpPr txBox="1"/>
              <p:nvPr/>
            </p:nvSpPr>
            <p:spPr>
              <a:xfrm>
                <a:off x="2610740" y="2794690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2"/>
                </a:pPr>
                <a:r>
                  <a:rPr lang="pt-BR" sz="1050"/>
                  <a:t>O circuito de ventilação mecânica está livre de condensado?</a:t>
                </a:r>
              </a:p>
            </p:txBody>
          </p:sp>
          <p:cxnSp>
            <p:nvCxnSpPr>
              <p:cNvPr id="126" name="Conector reto 125">
                <a:extLst>
                  <a:ext uri="{FF2B5EF4-FFF2-40B4-BE49-F238E27FC236}">
                    <a16:creationId xmlns:a16="http://schemas.microsoft.com/office/drawing/2014/main" id="{E3394A2F-7892-4642-916C-A451F4326AC0}"/>
                  </a:ext>
                </a:extLst>
              </p:cNvPr>
              <p:cNvCxnSpPr/>
              <p:nvPr/>
            </p:nvCxnSpPr>
            <p:spPr>
              <a:xfrm>
                <a:off x="2574903" y="274221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27" name="CaixaDeTexto 9">
                <a:extLst>
                  <a:ext uri="{FF2B5EF4-FFF2-40B4-BE49-F238E27FC236}">
                    <a16:creationId xmlns:a16="http://schemas.microsoft.com/office/drawing/2014/main" id="{86E823F3-39B6-4DF5-81C6-5C6A8553DB4C}"/>
                  </a:ext>
                </a:extLst>
              </p:cNvPr>
              <p:cNvSpPr txBox="1"/>
              <p:nvPr/>
            </p:nvSpPr>
            <p:spPr>
              <a:xfrm>
                <a:off x="2610740" y="3309329"/>
                <a:ext cx="2562700" cy="47356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defPPr>
                  <a:defRPr lang="pt-BR"/>
                </a:defPPr>
                <a:lvl1pPr marL="228600" lvl="0" indent="-228600">
                  <a:buFont typeface="+mj-lt"/>
                  <a:buAutoNum type="arabicPeriod" startAt="4"/>
                  <a:defRPr sz="1050">
                    <a:solidFill>
                      <a:sysClr val="windowText" lastClr="000000"/>
                    </a:solidFill>
                  </a:defRPr>
                </a:lvl1pPr>
                <a:lvl2pPr indent="0">
                  <a:defRPr sz="1100"/>
                </a:lvl2pPr>
                <a:lvl3pPr indent="0">
                  <a:defRPr sz="1100"/>
                </a:lvl3pPr>
                <a:lvl4pPr indent="0">
                  <a:defRPr sz="1100"/>
                </a:lvl4pPr>
                <a:lvl5pPr indent="0">
                  <a:defRPr sz="1100"/>
                </a:lvl5pPr>
                <a:lvl6pPr indent="0">
                  <a:defRPr sz="1100"/>
                </a:lvl6pPr>
                <a:lvl7pPr indent="0">
                  <a:defRPr sz="1100"/>
                </a:lvl7pPr>
                <a:lvl8pPr indent="0">
                  <a:defRPr sz="1100"/>
                </a:lvl8pPr>
                <a:lvl9pPr indent="0">
                  <a:defRPr sz="1100"/>
                </a:lvl9pPr>
              </a:lstStyle>
              <a:p>
                <a:pPr>
                  <a:buFont typeface="+mj-lt"/>
                  <a:buAutoNum type="arabicPeriod" startAt="3"/>
                </a:pPr>
                <a:r>
                  <a:rPr lang="pt-BR" dirty="0"/>
                  <a:t>O circuito está sem: acotovelamento, ruptura OU vazamentos nas conexões?</a:t>
                </a:r>
              </a:p>
            </p:txBody>
          </p:sp>
          <p:sp>
            <p:nvSpPr>
              <p:cNvPr id="128" name="Retângulo Arredondado 175">
                <a:extLst>
                  <a:ext uri="{FF2B5EF4-FFF2-40B4-BE49-F238E27FC236}">
                    <a16:creationId xmlns:a16="http://schemas.microsoft.com/office/drawing/2014/main" id="{E7CEECD3-54C3-4646-B2FD-274D7E0482B9}"/>
                  </a:ext>
                </a:extLst>
              </p:cNvPr>
              <p:cNvSpPr/>
              <p:nvPr/>
            </p:nvSpPr>
            <p:spPr>
              <a:xfrm>
                <a:off x="5309714" y="277982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9" name="Retângulo Arredondado 176">
                <a:extLst>
                  <a:ext uri="{FF2B5EF4-FFF2-40B4-BE49-F238E27FC236}">
                    <a16:creationId xmlns:a16="http://schemas.microsoft.com/office/drawing/2014/main" id="{F707293E-F4DE-49BA-81F6-E384ADE433D3}"/>
                  </a:ext>
                </a:extLst>
              </p:cNvPr>
              <p:cNvSpPr/>
              <p:nvPr/>
            </p:nvSpPr>
            <p:spPr>
              <a:xfrm>
                <a:off x="5309714" y="30305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0" name="CaixaDeTexto 10">
                <a:extLst>
                  <a:ext uri="{FF2B5EF4-FFF2-40B4-BE49-F238E27FC236}">
                    <a16:creationId xmlns:a16="http://schemas.microsoft.com/office/drawing/2014/main" id="{5FEFF04E-BE8E-4EE6-867A-3D07CE52D126}"/>
                  </a:ext>
                </a:extLst>
              </p:cNvPr>
              <p:cNvSpPr txBox="1"/>
              <p:nvPr/>
            </p:nvSpPr>
            <p:spPr>
              <a:xfrm>
                <a:off x="5137132" y="280673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1" name="CaixaDeTexto 11">
                <a:extLst>
                  <a:ext uri="{FF2B5EF4-FFF2-40B4-BE49-F238E27FC236}">
                    <a16:creationId xmlns:a16="http://schemas.microsoft.com/office/drawing/2014/main" id="{C24D6560-E830-4410-8543-6C316C86471E}"/>
                  </a:ext>
                </a:extLst>
              </p:cNvPr>
              <p:cNvSpPr txBox="1"/>
              <p:nvPr/>
            </p:nvSpPr>
            <p:spPr>
              <a:xfrm>
                <a:off x="5132537" y="305053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32" name="Retângulo Arredondado 179">
                <a:extLst>
                  <a:ext uri="{FF2B5EF4-FFF2-40B4-BE49-F238E27FC236}">
                    <a16:creationId xmlns:a16="http://schemas.microsoft.com/office/drawing/2014/main" id="{A9A2E2E7-68FB-48D1-874E-84EE2FC5096A}"/>
                  </a:ext>
                </a:extLst>
              </p:cNvPr>
              <p:cNvSpPr/>
              <p:nvPr/>
            </p:nvSpPr>
            <p:spPr>
              <a:xfrm>
                <a:off x="5307004" y="330234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3" name="Retângulo Arredondado 180">
                <a:extLst>
                  <a:ext uri="{FF2B5EF4-FFF2-40B4-BE49-F238E27FC236}">
                    <a16:creationId xmlns:a16="http://schemas.microsoft.com/office/drawing/2014/main" id="{DBF7C9F1-44DB-41B4-AAD3-3EFA95D0C67D}"/>
                  </a:ext>
                </a:extLst>
              </p:cNvPr>
              <p:cNvSpPr/>
              <p:nvPr/>
            </p:nvSpPr>
            <p:spPr>
              <a:xfrm>
                <a:off x="5307004" y="3538980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4" name="CaixaDeTexto 10">
                <a:extLst>
                  <a:ext uri="{FF2B5EF4-FFF2-40B4-BE49-F238E27FC236}">
                    <a16:creationId xmlns:a16="http://schemas.microsoft.com/office/drawing/2014/main" id="{49F02CEF-A029-4E97-AB0D-5EA83870D586}"/>
                  </a:ext>
                </a:extLst>
              </p:cNvPr>
              <p:cNvSpPr txBox="1"/>
              <p:nvPr/>
            </p:nvSpPr>
            <p:spPr>
              <a:xfrm>
                <a:off x="5134422" y="3397496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5" name="CaixaDeTexto 11">
                <a:extLst>
                  <a:ext uri="{FF2B5EF4-FFF2-40B4-BE49-F238E27FC236}">
                    <a16:creationId xmlns:a16="http://schemas.microsoft.com/office/drawing/2014/main" id="{0B2F79F0-9A0A-4C1F-84A4-97FEF932ACE9}"/>
                  </a:ext>
                </a:extLst>
              </p:cNvPr>
              <p:cNvSpPr txBox="1"/>
              <p:nvPr/>
            </p:nvSpPr>
            <p:spPr>
              <a:xfrm>
                <a:off x="5129827" y="358621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36" name="Conector reto 135">
                <a:extLst>
                  <a:ext uri="{FF2B5EF4-FFF2-40B4-BE49-F238E27FC236}">
                    <a16:creationId xmlns:a16="http://schemas.microsoft.com/office/drawing/2014/main" id="{AE235A22-3FB3-45AE-9D49-111EEA8C872D}"/>
                  </a:ext>
                </a:extLst>
              </p:cNvPr>
              <p:cNvCxnSpPr/>
              <p:nvPr/>
            </p:nvCxnSpPr>
            <p:spPr>
              <a:xfrm>
                <a:off x="2578540" y="3261142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85" name="Conector reto 184">
                <a:extLst>
                  <a:ext uri="{FF2B5EF4-FFF2-40B4-BE49-F238E27FC236}">
                    <a16:creationId xmlns:a16="http://schemas.microsoft.com/office/drawing/2014/main" id="{78AA0279-6E29-4AAD-A624-A4C9DF85D3DD}"/>
                  </a:ext>
                </a:extLst>
              </p:cNvPr>
              <p:cNvCxnSpPr/>
              <p:nvPr/>
            </p:nvCxnSpPr>
            <p:spPr>
              <a:xfrm>
                <a:off x="2569524" y="376598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6" name="CaixaDeTexto 9">
                <a:extLst>
                  <a:ext uri="{FF2B5EF4-FFF2-40B4-BE49-F238E27FC236}">
                    <a16:creationId xmlns:a16="http://schemas.microsoft.com/office/drawing/2014/main" id="{822346BA-F983-4EFA-A78E-23C26E3217F7}"/>
                  </a:ext>
                </a:extLst>
              </p:cNvPr>
              <p:cNvSpPr txBox="1"/>
              <p:nvPr/>
            </p:nvSpPr>
            <p:spPr>
              <a:xfrm>
                <a:off x="2605102" y="3853684"/>
                <a:ext cx="2562700" cy="37438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4"/>
                  <a:defRPr/>
                </a:pPr>
                <a:r>
                  <a:rPr lang="pt-BR" sz="1050">
                    <a:solidFill>
                      <a:sysClr val="windowText" lastClr="000000"/>
                    </a:solidFill>
                  </a:rPr>
                  <a:t>O</a:t>
                </a:r>
                <a:r>
                  <a:rPr lang="pt-BR" sz="1050"/>
                  <a:t> posicionamento do circuito de ventilação mecânica está correto?</a:t>
                </a:r>
              </a:p>
            </p:txBody>
          </p:sp>
          <p:sp>
            <p:nvSpPr>
              <p:cNvPr id="187" name="Retângulo Arredondado 50">
                <a:extLst>
                  <a:ext uri="{FF2B5EF4-FFF2-40B4-BE49-F238E27FC236}">
                    <a16:creationId xmlns:a16="http://schemas.microsoft.com/office/drawing/2014/main" id="{FE44C60C-37AA-443C-83F4-661D55923A46}"/>
                  </a:ext>
                </a:extLst>
              </p:cNvPr>
              <p:cNvSpPr/>
              <p:nvPr/>
            </p:nvSpPr>
            <p:spPr>
              <a:xfrm>
                <a:off x="5304076" y="379787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8" name="Retângulo Arredondado 51">
                <a:extLst>
                  <a:ext uri="{FF2B5EF4-FFF2-40B4-BE49-F238E27FC236}">
                    <a16:creationId xmlns:a16="http://schemas.microsoft.com/office/drawing/2014/main" id="{A3DB5014-7CB1-486C-B668-6217D694D5B4}"/>
                  </a:ext>
                </a:extLst>
              </p:cNvPr>
              <p:cNvSpPr/>
              <p:nvPr/>
            </p:nvSpPr>
            <p:spPr>
              <a:xfrm>
                <a:off x="5304076" y="403499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9" name="CaixaDeTexto 10">
                <a:extLst>
                  <a:ext uri="{FF2B5EF4-FFF2-40B4-BE49-F238E27FC236}">
                    <a16:creationId xmlns:a16="http://schemas.microsoft.com/office/drawing/2014/main" id="{529CA59B-6276-40E4-A6B5-110A880F7AB2}"/>
                  </a:ext>
                </a:extLst>
              </p:cNvPr>
              <p:cNvSpPr txBox="1"/>
              <p:nvPr/>
            </p:nvSpPr>
            <p:spPr>
              <a:xfrm>
                <a:off x="5131494" y="382478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90" name="CaixaDeTexto 11">
                <a:extLst>
                  <a:ext uri="{FF2B5EF4-FFF2-40B4-BE49-F238E27FC236}">
                    <a16:creationId xmlns:a16="http://schemas.microsoft.com/office/drawing/2014/main" id="{AE3CE728-155D-435F-80EA-D9FD082BA78B}"/>
                  </a:ext>
                </a:extLst>
              </p:cNvPr>
              <p:cNvSpPr txBox="1"/>
              <p:nvPr/>
            </p:nvSpPr>
            <p:spPr>
              <a:xfrm>
                <a:off x="5126899" y="4054938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91" name="CaixaDeTexto 10">
                <a:extLst>
                  <a:ext uri="{FF2B5EF4-FFF2-40B4-BE49-F238E27FC236}">
                    <a16:creationId xmlns:a16="http://schemas.microsoft.com/office/drawing/2014/main" id="{7C1891D5-F008-47FE-8673-47DF6DD5776D}"/>
                  </a:ext>
                </a:extLst>
              </p:cNvPr>
              <p:cNvSpPr txBox="1"/>
              <p:nvPr/>
            </p:nvSpPr>
            <p:spPr>
              <a:xfrm>
                <a:off x="5142432" y="438825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pt-BR" b="1"/>
              </a:p>
            </p:txBody>
          </p:sp>
          <p:cxnSp>
            <p:nvCxnSpPr>
              <p:cNvPr id="192" name="Conector reto 191">
                <a:extLst>
                  <a:ext uri="{FF2B5EF4-FFF2-40B4-BE49-F238E27FC236}">
                    <a16:creationId xmlns:a16="http://schemas.microsoft.com/office/drawing/2014/main" id="{E6B0AAF9-9D79-4E5C-9920-58D4C1054081}"/>
                  </a:ext>
                </a:extLst>
              </p:cNvPr>
              <p:cNvCxnSpPr/>
              <p:nvPr/>
            </p:nvCxnSpPr>
            <p:spPr>
              <a:xfrm>
                <a:off x="2572902" y="426554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93" name="Conector reto 192">
                <a:extLst>
                  <a:ext uri="{FF2B5EF4-FFF2-40B4-BE49-F238E27FC236}">
                    <a16:creationId xmlns:a16="http://schemas.microsoft.com/office/drawing/2014/main" id="{70148F36-7081-453E-BD8D-A92C58FEB24D}"/>
                  </a:ext>
                </a:extLst>
              </p:cNvPr>
              <p:cNvCxnSpPr/>
              <p:nvPr/>
            </p:nvCxnSpPr>
            <p:spPr>
              <a:xfrm>
                <a:off x="2563886" y="478403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4" name="Estrela de 5 Pontas 94">
                <a:extLst>
                  <a:ext uri="{FF2B5EF4-FFF2-40B4-BE49-F238E27FC236}">
                    <a16:creationId xmlns:a16="http://schemas.microsoft.com/office/drawing/2014/main" id="{375F4373-1B15-4FC6-8936-CE14993E64BC}"/>
                  </a:ext>
                </a:extLst>
              </p:cNvPr>
              <p:cNvSpPr/>
              <p:nvPr/>
            </p:nvSpPr>
            <p:spPr>
              <a:xfrm>
                <a:off x="5396269" y="1781590"/>
                <a:ext cx="180460" cy="158184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95" name="CaixaDeTexto 9">
                <a:extLst>
                  <a:ext uri="{FF2B5EF4-FFF2-40B4-BE49-F238E27FC236}">
                    <a16:creationId xmlns:a16="http://schemas.microsoft.com/office/drawing/2014/main" id="{7EB0B133-21F8-4678-BF1F-82B40BCF7A8D}"/>
                  </a:ext>
                </a:extLst>
              </p:cNvPr>
              <p:cNvSpPr txBox="1"/>
              <p:nvPr/>
            </p:nvSpPr>
            <p:spPr>
              <a:xfrm>
                <a:off x="2618568" y="4976364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6"/>
                </a:pPr>
                <a:endParaRPr lang="pt-BR" sz="1050"/>
              </a:p>
            </p:txBody>
          </p:sp>
          <p:sp>
            <p:nvSpPr>
              <p:cNvPr id="196" name="Retângulo Arredondado 80">
                <a:extLst>
                  <a:ext uri="{FF2B5EF4-FFF2-40B4-BE49-F238E27FC236}">
                    <a16:creationId xmlns:a16="http://schemas.microsoft.com/office/drawing/2014/main" id="{05C316A5-ADA6-47C1-A956-847B12334FB0}"/>
                  </a:ext>
                </a:extLst>
              </p:cNvPr>
              <p:cNvSpPr/>
              <p:nvPr/>
            </p:nvSpPr>
            <p:spPr>
              <a:xfrm>
                <a:off x="5302903" y="482727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97" name="Retângulo Arredondado 81">
                <a:extLst>
                  <a:ext uri="{FF2B5EF4-FFF2-40B4-BE49-F238E27FC236}">
                    <a16:creationId xmlns:a16="http://schemas.microsoft.com/office/drawing/2014/main" id="{564AE351-BAAA-4D90-9CE5-D0647D34F70E}"/>
                  </a:ext>
                </a:extLst>
              </p:cNvPr>
              <p:cNvSpPr/>
              <p:nvPr/>
            </p:nvSpPr>
            <p:spPr>
              <a:xfrm>
                <a:off x="5302903" y="506390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98" name="CaixaDeTexto 10">
                <a:extLst>
                  <a:ext uri="{FF2B5EF4-FFF2-40B4-BE49-F238E27FC236}">
                    <a16:creationId xmlns:a16="http://schemas.microsoft.com/office/drawing/2014/main" id="{5F242F9E-8418-4EA9-A352-260AA2014A55}"/>
                  </a:ext>
                </a:extLst>
              </p:cNvPr>
              <p:cNvSpPr txBox="1"/>
              <p:nvPr/>
            </p:nvSpPr>
            <p:spPr>
              <a:xfrm>
                <a:off x="5130321" y="492242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99" name="CaixaDeTexto 11">
                <a:extLst>
                  <a:ext uri="{FF2B5EF4-FFF2-40B4-BE49-F238E27FC236}">
                    <a16:creationId xmlns:a16="http://schemas.microsoft.com/office/drawing/2014/main" id="{65DCA307-C37B-44C7-92DE-8213502AD789}"/>
                  </a:ext>
                </a:extLst>
              </p:cNvPr>
              <p:cNvSpPr txBox="1"/>
              <p:nvPr/>
            </p:nvSpPr>
            <p:spPr>
              <a:xfrm>
                <a:off x="5125726" y="511114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201" name="CaixaDeTexto 9">
                <a:extLst>
                  <a:ext uri="{FF2B5EF4-FFF2-40B4-BE49-F238E27FC236}">
                    <a16:creationId xmlns:a16="http://schemas.microsoft.com/office/drawing/2014/main" id="{A875615D-11A5-4A9D-BB25-28EF52D87731}"/>
                  </a:ext>
                </a:extLst>
              </p:cNvPr>
              <p:cNvSpPr txBox="1"/>
              <p:nvPr/>
            </p:nvSpPr>
            <p:spPr>
              <a:xfrm>
                <a:off x="2600917" y="4917187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/>
                  <a:t>6.  O frasco de água destilada, que está sendo utilizado para completar o copo, está datado e no prazo de 24h para sistema aberto e 96h para sistema fechado?</a:t>
                </a:r>
              </a:p>
            </p:txBody>
          </p:sp>
        </p:grpSp>
        <p:sp>
          <p:nvSpPr>
            <p:cNvPr id="116" name="Estrela de 5 Pontas 161">
              <a:extLst>
                <a:ext uri="{FF2B5EF4-FFF2-40B4-BE49-F238E27FC236}">
                  <a16:creationId xmlns:a16="http://schemas.microsoft.com/office/drawing/2014/main" id="{01F3A4E1-AD44-4E41-B7FC-06ADAC82A087}"/>
                </a:ext>
              </a:extLst>
            </p:cNvPr>
            <p:cNvSpPr/>
            <p:nvPr/>
          </p:nvSpPr>
          <p:spPr>
            <a:xfrm>
              <a:off x="8550348" y="1775463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203" name="CaixaDeTexto 9">
            <a:extLst>
              <a:ext uri="{FF2B5EF4-FFF2-40B4-BE49-F238E27FC236}">
                <a16:creationId xmlns:a16="http://schemas.microsoft.com/office/drawing/2014/main" id="{FE028B46-B2AD-4101-81A3-1C29945D53EF}"/>
              </a:ext>
            </a:extLst>
          </p:cNvPr>
          <p:cNvSpPr txBox="1"/>
          <p:nvPr/>
        </p:nvSpPr>
        <p:spPr>
          <a:xfrm>
            <a:off x="5635825" y="4612853"/>
            <a:ext cx="2562700" cy="32167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/>
              <a:t>5.  O copo da base aquecida está com o nível completo de água destilada? </a:t>
            </a:r>
          </a:p>
        </p:txBody>
      </p:sp>
      <p:sp>
        <p:nvSpPr>
          <p:cNvPr id="204" name="Retângulo Arredondado 51">
            <a:extLst>
              <a:ext uri="{FF2B5EF4-FFF2-40B4-BE49-F238E27FC236}">
                <a16:creationId xmlns:a16="http://schemas.microsoft.com/office/drawing/2014/main" id="{11ED4439-3954-49F7-AE5E-18434C3F6D21}"/>
              </a:ext>
            </a:extLst>
          </p:cNvPr>
          <p:cNvSpPr/>
          <p:nvPr/>
        </p:nvSpPr>
        <p:spPr>
          <a:xfrm>
            <a:off x="8334799" y="482508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5" name="Retângulo Arredondado 51">
            <a:extLst>
              <a:ext uri="{FF2B5EF4-FFF2-40B4-BE49-F238E27FC236}">
                <a16:creationId xmlns:a16="http://schemas.microsoft.com/office/drawing/2014/main" id="{ADDE3895-491F-4A61-AA06-DF0612C32F22}"/>
              </a:ext>
            </a:extLst>
          </p:cNvPr>
          <p:cNvSpPr/>
          <p:nvPr/>
        </p:nvSpPr>
        <p:spPr>
          <a:xfrm>
            <a:off x="8327988" y="454320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6" name="CaixaDeTexto 11">
            <a:extLst>
              <a:ext uri="{FF2B5EF4-FFF2-40B4-BE49-F238E27FC236}">
                <a16:creationId xmlns:a16="http://schemas.microsoft.com/office/drawing/2014/main" id="{CD788B80-5BAB-4402-AA43-A8D621376682}"/>
              </a:ext>
            </a:extLst>
          </p:cNvPr>
          <p:cNvSpPr txBox="1"/>
          <p:nvPr/>
        </p:nvSpPr>
        <p:spPr>
          <a:xfrm>
            <a:off x="8150811" y="488178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09" name="CaixaDeTexto 10">
            <a:extLst>
              <a:ext uri="{FF2B5EF4-FFF2-40B4-BE49-F238E27FC236}">
                <a16:creationId xmlns:a16="http://schemas.microsoft.com/office/drawing/2014/main" id="{DA6D26F6-EA94-4701-8886-792AEAB5AAE9}"/>
              </a:ext>
            </a:extLst>
          </p:cNvPr>
          <p:cNvSpPr txBox="1"/>
          <p:nvPr/>
        </p:nvSpPr>
        <p:spPr>
          <a:xfrm>
            <a:off x="8138878" y="4568517"/>
            <a:ext cx="216692" cy="18329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AD942435-E3D7-47C2-9B87-701026714E67}"/>
              </a:ext>
            </a:extLst>
          </p:cNvPr>
          <p:cNvCxnSpPr>
            <a:cxnSpLocks/>
          </p:cNvCxnSpPr>
          <p:nvPr/>
        </p:nvCxnSpPr>
        <p:spPr>
          <a:xfrm>
            <a:off x="2408947" y="5876831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340F39F5-87DC-45B2-B716-3CF0DD13A395}"/>
              </a:ext>
            </a:extLst>
          </p:cNvPr>
          <p:cNvCxnSpPr>
            <a:cxnSpLocks/>
          </p:cNvCxnSpPr>
          <p:nvPr/>
        </p:nvCxnSpPr>
        <p:spPr>
          <a:xfrm>
            <a:off x="5522819" y="5879518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5908044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86557F-EF31-4F63-97B4-7CA607FBD2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95665d-dcec-4a93-a94d-ada035ade8e0"/>
    <ds:schemaRef ds:uri="ba8db9e7-06ab-4fc3-8870-ae78930b59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CC9C15-6D93-4857-A138-F5D802846CBE}">
  <ds:schemaRefs>
    <ds:schemaRef ds:uri="http://purl.org/dc/elements/1.1/"/>
    <ds:schemaRef ds:uri="ba8db9e7-06ab-4fc3-8870-ae78930b596c"/>
    <ds:schemaRef ds:uri="http://purl.org/dc/terms/"/>
    <ds:schemaRef ds:uri="http://schemas.microsoft.com/sharepoint/v3"/>
    <ds:schemaRef ds:uri="http://purl.org/dc/dcmitype/"/>
    <ds:schemaRef ds:uri="7595665d-dcec-4a93-a94d-ada035ade8e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1220</Words>
  <Application>Microsoft Office PowerPoint</Application>
  <PresentationFormat>Widescreen</PresentationFormat>
  <Paragraphs>195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Patrick jacobsen</cp:lastModifiedBy>
  <cp:revision>139</cp:revision>
  <dcterms:created xsi:type="dcterms:W3CDTF">2021-09-16T18:58:12Z</dcterms:created>
  <dcterms:modified xsi:type="dcterms:W3CDTF">2024-04-19T14:54:07Z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