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F7466D-7BFE-38EE-1A2C-9416360EDDE6}" v="10" dt="2024-04-26T17:46:44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90" autoAdjust="0"/>
    <p:restoredTop sz="94660"/>
  </p:normalViewPr>
  <p:slideViewPr>
    <p:cSldViewPr snapToGrid="0">
      <p:cViewPr>
        <p:scale>
          <a:sx n="70" d="100"/>
          <a:sy n="70" d="100"/>
        </p:scale>
        <p:origin x="7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.nardoni@bp.org.br" userId="S::urn:spo:guest#natalia.nardoni@bp.org.br::" providerId="AD" clId="Web-{CEF7466D-7BFE-38EE-1A2C-9416360EDDE6}"/>
    <pc:docChg chg="modSld">
      <pc:chgData name="natalia.nardoni@bp.org.br" userId="S::urn:spo:guest#natalia.nardoni@bp.org.br::" providerId="AD" clId="Web-{CEF7466D-7BFE-38EE-1A2C-9416360EDDE6}" dt="2024-04-26T17:46:44.044" v="9" actId="1076"/>
      <pc:docMkLst>
        <pc:docMk/>
      </pc:docMkLst>
      <pc:sldChg chg="modSp">
        <pc:chgData name="natalia.nardoni@bp.org.br" userId="S::urn:spo:guest#natalia.nardoni@bp.org.br::" providerId="AD" clId="Web-{CEF7466D-7BFE-38EE-1A2C-9416360EDDE6}" dt="2024-04-26T17:46:44.044" v="9" actId="1076"/>
        <pc:sldMkLst>
          <pc:docMk/>
          <pc:sldMk cId="3594191688" sldId="260"/>
        </pc:sldMkLst>
        <pc:spChg chg="mod">
          <ac:chgData name="natalia.nardoni@bp.org.br" userId="S::urn:spo:guest#natalia.nardoni@bp.org.br::" providerId="AD" clId="Web-{CEF7466D-7BFE-38EE-1A2C-9416360EDDE6}" dt="2024-04-26T17:46:44.044" v="9" actId="1076"/>
          <ac:spMkLst>
            <pc:docMk/>
            <pc:sldMk cId="3594191688" sldId="260"/>
            <ac:spMk id="78" creationId="{00000000-0008-0000-0000-00000A000000}"/>
          </ac:spMkLst>
        </pc:spChg>
        <pc:spChg chg="mod">
          <ac:chgData name="natalia.nardoni@bp.org.br" userId="S::urn:spo:guest#natalia.nardoni@bp.org.br::" providerId="AD" clId="Web-{CEF7466D-7BFE-38EE-1A2C-9416360EDDE6}" dt="2024-04-26T17:46:39.372" v="8" actId="1076"/>
          <ac:spMkLst>
            <pc:docMk/>
            <pc:sldMk cId="3594191688" sldId="260"/>
            <ac:spMk id="84" creationId="{00000000-0008-0000-0000-00000A000000}"/>
          </ac:spMkLst>
        </pc:spChg>
        <pc:spChg chg="mod">
          <ac:chgData name="natalia.nardoni@bp.org.br" userId="S::urn:spo:guest#natalia.nardoni@bp.org.br::" providerId="AD" clId="Web-{CEF7466D-7BFE-38EE-1A2C-9416360EDDE6}" dt="2024-04-26T17:46:24.761" v="4" actId="1076"/>
          <ac:spMkLst>
            <pc:docMk/>
            <pc:sldMk cId="3594191688" sldId="260"/>
            <ac:spMk id="152" creationId="{00000000-0008-0000-0000-00000A000000}"/>
          </ac:spMkLst>
        </pc:spChg>
        <pc:spChg chg="mod">
          <ac:chgData name="natalia.nardoni@bp.org.br" userId="S::urn:spo:guest#natalia.nardoni@bp.org.br::" providerId="AD" clId="Web-{CEF7466D-7BFE-38EE-1A2C-9416360EDDE6}" dt="2024-04-26T17:46:14.245" v="2" actId="1076"/>
          <ac:spMkLst>
            <pc:docMk/>
            <pc:sldMk cId="3594191688" sldId="260"/>
            <ac:spMk id="158" creationId="{00000000-0008-0000-0000-00000A000000}"/>
          </ac:spMkLst>
        </pc:spChg>
        <pc:grpChg chg="mod">
          <ac:chgData name="natalia.nardoni@bp.org.br" userId="S::urn:spo:guest#natalia.nardoni@bp.org.br::" providerId="AD" clId="Web-{CEF7466D-7BFE-38EE-1A2C-9416360EDDE6}" dt="2024-04-26T17:46:33.481" v="7" actId="1076"/>
          <ac:grpSpMkLst>
            <pc:docMk/>
            <pc:sldMk cId="3594191688" sldId="260"/>
            <ac:grpSpMk id="18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515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67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67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310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7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8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73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3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07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66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9D13F-9FB2-43E0-9846-5008A1A31C1F}" type="datetimeFigureOut">
              <a:rPr lang="pt-BR" smtClean="0"/>
              <a:t>26/04/2024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9882B-F30F-44CF-A857-427A04D88A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247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119116" y="1031782"/>
            <a:ext cx="10317708" cy="4832092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Cartão de confirmação de processo - CCP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chemeClr val="accent1"/>
                </a:solidFill>
              </a:rPr>
              <a:t>PED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  <a:p>
            <a:pPr algn="ctr"/>
            <a:r>
              <a:rPr lang="pt-BR" sz="4400" dirty="0">
                <a:solidFill>
                  <a:srgbClr val="FF0000"/>
                </a:solidFill>
              </a:rPr>
              <a:t>CVC</a:t>
            </a:r>
          </a:p>
          <a:p>
            <a:pPr algn="ctr"/>
            <a:endParaRPr lang="pt-B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3989" y="5201062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3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823581" y="1600712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 </a:t>
            </a:r>
            <a:r>
              <a:rPr lang="pt-BR" sz="1200" b="1" dirty="0">
                <a:solidFill>
                  <a:srgbClr val="FF0000"/>
                </a:solidFill>
              </a:rPr>
              <a:t>diariamente</a:t>
            </a:r>
            <a:r>
              <a:rPr lang="pt-BR" sz="1200" b="1" dirty="0">
                <a:solidFill>
                  <a:schemeClr val="bg1"/>
                </a:solidFill>
              </a:rPr>
              <a:t> 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4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867102" y="2246138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/>
              <a:t>Está descrito alguma justificativa sobre a permanência do CVC discutido na vista </a:t>
            </a:r>
            <a:r>
              <a:rPr lang="pt-BR" sz="1050" err="1"/>
              <a:t>Multi</a:t>
            </a:r>
            <a:r>
              <a:rPr lang="pt-BR" sz="1050"/>
              <a:t> / </a:t>
            </a:r>
            <a:r>
              <a:rPr lang="pt-BR" sz="1050" err="1"/>
              <a:t>Huddle</a:t>
            </a:r>
            <a:r>
              <a:rPr lang="pt-BR" sz="1050"/>
              <a:t>?</a:t>
            </a:r>
          </a:p>
        </p:txBody>
      </p:sp>
      <p:sp>
        <p:nvSpPr>
          <p:cNvPr id="5" name="Retângulo Arredondado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566076" y="222722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" name="Retângulo Arredondado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566076" y="246435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393493" y="225413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388898" y="251159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800177" y="1202470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0" name="Conector reto 9"/>
          <p:cNvCxnSpPr/>
          <p:nvPr/>
        </p:nvCxnSpPr>
        <p:spPr>
          <a:xfrm>
            <a:off x="2831265" y="280843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0" name="Estrela de 5 Pontas 19"/>
          <p:cNvSpPr/>
          <p:nvPr/>
        </p:nvSpPr>
        <p:spPr>
          <a:xfrm>
            <a:off x="5652630" y="1627469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2" name="Retângulo 21"/>
          <p:cNvSpPr/>
          <p:nvPr/>
        </p:nvSpPr>
        <p:spPr>
          <a:xfrm>
            <a:off x="8930185" y="1675602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ctr">
              <a:buFont typeface="+mj-lt"/>
              <a:buAutoNum type="arabicPeriod"/>
            </a:pPr>
            <a:r>
              <a:rPr lang="pt-BR" sz="1200" b="1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5947262" y="5199459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2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954538" y="1599108"/>
            <a:ext cx="3105587" cy="48787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pt-BR" sz="1200" b="1" dirty="0">
                <a:solidFill>
                  <a:schemeClr val="bg1"/>
                </a:solidFill>
              </a:rPr>
              <a:t>Avaliar  a indicação de 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permanência do CVC​</a:t>
            </a:r>
          </a:p>
        </p:txBody>
      </p:sp>
      <p:sp>
        <p:nvSpPr>
          <p:cNvPr id="2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5990375" y="224453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0" indent="-228600">
              <a:buFont typeface="+mj-lt"/>
              <a:buAutoNum type="arabicPeriod"/>
              <a:defRPr/>
            </a:pPr>
            <a:r>
              <a:rPr lang="pt-BR" sz="1050" dirty="0"/>
              <a:t>Está descrito alguma justificativa sobre a permanência do CVC discutido na vista </a:t>
            </a:r>
            <a:r>
              <a:rPr lang="pt-BR" sz="1050" dirty="0" err="1"/>
              <a:t>Multi</a:t>
            </a:r>
            <a:r>
              <a:rPr lang="pt-BR" sz="1050" dirty="0"/>
              <a:t> / </a:t>
            </a:r>
            <a:r>
              <a:rPr lang="pt-BR" sz="1050" dirty="0" err="1"/>
              <a:t>Huddle</a:t>
            </a:r>
            <a:r>
              <a:rPr lang="pt-BR" sz="1050" dirty="0"/>
              <a:t>?</a:t>
            </a:r>
          </a:p>
        </p:txBody>
      </p:sp>
      <p:sp>
        <p:nvSpPr>
          <p:cNvPr id="27" name="Retângulo Arredondado 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689349" y="2225624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8" name="Retângulo Arredondado 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689349" y="2462751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516766" y="2252533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512172" y="2509987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947262" y="1200866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2" name="Conector reto 31"/>
          <p:cNvCxnSpPr/>
          <p:nvPr/>
        </p:nvCxnSpPr>
        <p:spPr>
          <a:xfrm>
            <a:off x="5954538" y="280682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Estrela de 5 Pontas 32"/>
          <p:cNvSpPr/>
          <p:nvPr/>
        </p:nvSpPr>
        <p:spPr>
          <a:xfrm>
            <a:off x="8775903" y="1625865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BDB48F6B-129E-48E7-9D36-1F98922A0A8D}"/>
              </a:ext>
            </a:extLst>
          </p:cNvPr>
          <p:cNvCxnSpPr/>
          <p:nvPr/>
        </p:nvCxnSpPr>
        <p:spPr>
          <a:xfrm>
            <a:off x="2776365" y="518229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id="{514E69AE-F3F3-4FAE-816B-08A180D224A0}"/>
              </a:ext>
            </a:extLst>
          </p:cNvPr>
          <p:cNvCxnSpPr/>
          <p:nvPr/>
        </p:nvCxnSpPr>
        <p:spPr>
          <a:xfrm>
            <a:off x="5939986" y="517878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71527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tângulo 69"/>
          <p:cNvSpPr/>
          <p:nvPr/>
        </p:nvSpPr>
        <p:spPr>
          <a:xfrm>
            <a:off x="2700445" y="5270973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71" name="Retângulo 70"/>
          <p:cNvSpPr/>
          <p:nvPr/>
        </p:nvSpPr>
        <p:spPr>
          <a:xfrm>
            <a:off x="5823718" y="526937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grpSp>
        <p:nvGrpSpPr>
          <p:cNvPr id="182" name="Agrupar 181"/>
          <p:cNvGrpSpPr/>
          <p:nvPr/>
        </p:nvGrpSpPr>
        <p:grpSpPr>
          <a:xfrm>
            <a:off x="2668805" y="1282938"/>
            <a:ext cx="6273155" cy="4187563"/>
            <a:chOff x="2559454" y="1356591"/>
            <a:chExt cx="6273155" cy="4187563"/>
          </a:xfrm>
        </p:grpSpPr>
        <p:sp>
          <p:nvSpPr>
            <p:cNvPr id="77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2574903" y="1754832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7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89573" y="2864505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Higienizou as mãos antes de tocar no cateter?</a:t>
              </a:r>
              <a:endParaRPr lang="pt-BR"/>
            </a:p>
          </p:txBody>
        </p:sp>
        <p:sp>
          <p:nvSpPr>
            <p:cNvPr id="79" name="Retângulo Arredondado 7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36934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0" name="Retângulo Arredondado 7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260647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3962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8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265370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83" name="Retângulo 82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2567627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4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89573" y="232179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Utilizou técnica estéril para abrir os materiais?</a:t>
              </a:r>
              <a:endParaRPr lang="pt-BR"/>
            </a:p>
          </p:txBody>
        </p:sp>
        <p:cxnSp>
          <p:nvCxnSpPr>
            <p:cNvPr id="85" name="Conector reto 84"/>
            <p:cNvCxnSpPr/>
            <p:nvPr/>
          </p:nvCxnSpPr>
          <p:spPr>
            <a:xfrm>
              <a:off x="2574903" y="285139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6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59454" y="3411270"/>
              <a:ext cx="2562700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/>
                <a:t>Realizou a limpeza  do CVC em movimentos circulares envolvendo a ponta do cateter por 10 segundos imediatamente antes de utilizar o cateter?</a:t>
              </a:r>
              <a:endParaRPr lang="pt-BR"/>
            </a:p>
          </p:txBody>
        </p:sp>
        <p:sp>
          <p:nvSpPr>
            <p:cNvPr id="87" name="Retângulo Arredondado 8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9714" y="290265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8" name="Retângulo Arredondado 8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9714" y="316707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8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7132" y="292956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32537" y="318701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91" name="Retângulo Arredondado 9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7004" y="346612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2" name="Retângulo Arredondado 9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7004" y="371640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9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4422" y="356127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9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9827" y="37636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95" name="Conector reto 94"/>
            <p:cNvCxnSpPr/>
            <p:nvPr/>
          </p:nvCxnSpPr>
          <p:spPr>
            <a:xfrm>
              <a:off x="2578540" y="341127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6" name="Conector reto 95"/>
            <p:cNvCxnSpPr/>
            <p:nvPr/>
          </p:nvCxnSpPr>
          <p:spPr>
            <a:xfrm>
              <a:off x="2569524" y="42436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97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77806" y="427677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4"/>
                <a:defRPr/>
              </a:pPr>
              <a:r>
                <a:rPr lang="pt-BR" sz="1050"/>
                <a:t>Caso tenha que desconectar o equipo, protegeu a ponta do equipo com tampa estéril ?</a:t>
              </a:r>
              <a:endParaRPr lang="pt-BR"/>
            </a:p>
          </p:txBody>
        </p:sp>
        <p:sp>
          <p:nvSpPr>
            <p:cNvPr id="9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2574903" y="4846002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/>
                <a:t>Colocou nova tampa vedante? </a:t>
              </a:r>
            </a:p>
            <a:p>
              <a:pPr lvl="0">
                <a:defRPr/>
              </a:pPr>
              <a:r>
                <a:rPr lang="pt-BR" sz="1050" b="1"/>
                <a:t>Não se aplica para o sistema fechado </a:t>
              </a:r>
              <a:r>
                <a:rPr lang="pt-BR" sz="1600" b="1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/>
            </a:p>
          </p:txBody>
        </p:sp>
        <p:sp>
          <p:nvSpPr>
            <p:cNvPr id="99" name="Retângulo Arredondado 98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4076" y="42755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0" name="Retângulo Arredondado 99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4076" y="45399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1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31494" y="430246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2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6899" y="455991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03" name="Retângulo Arredondado 10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5301366" y="483901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4" name="Retângulo Arredondado 10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5301366" y="508930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0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5128784" y="493416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0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5124189" y="513653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07" name="Conector reto 106"/>
            <p:cNvCxnSpPr/>
            <p:nvPr/>
          </p:nvCxnSpPr>
          <p:spPr>
            <a:xfrm>
              <a:off x="2572902" y="47841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1" name="CaixaDeTexto 52">
              <a:extLst>
                <a:ext uri="{FF2B5EF4-FFF2-40B4-BE49-F238E27FC236}">
                  <a16:creationId xmlns:a16="http://schemas.microsoft.com/office/drawing/2014/main" id="{E267F567-019F-4658-879B-3670BE128C7C}"/>
                </a:ext>
              </a:extLst>
            </p:cNvPr>
            <p:cNvSpPr txBox="1"/>
            <p:nvPr/>
          </p:nvSpPr>
          <p:spPr>
            <a:xfrm>
              <a:off x="5727022" y="1754832"/>
              <a:ext cx="3105587" cy="55322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sz="1000" dirty="0">
                  <a:solidFill>
                    <a:schemeClr val="bg1"/>
                  </a:solidFill>
                </a:rPr>
                <a:t>Conceito de mudança:</a:t>
              </a:r>
            </a:p>
            <a:p>
              <a:pPr marL="228600" indent="-228600" algn="ctr">
                <a:buFont typeface="+mj-lt"/>
                <a:buAutoNum type="arabicPeriod" startAt="2"/>
              </a:pPr>
              <a:r>
                <a:rPr lang="pt-BR" sz="1200" b="1" dirty="0">
                  <a:solidFill>
                    <a:schemeClr val="bg1"/>
                  </a:solidFill>
                </a:rPr>
                <a:t>Aderir a técnica asséptica no </a:t>
              </a:r>
            </a:p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manuseio do cateter​ </a:t>
              </a:r>
            </a:p>
          </p:txBody>
        </p:sp>
        <p:sp>
          <p:nvSpPr>
            <p:cNvPr id="15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52276" y="2885672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/>
              </a:pPr>
              <a:r>
                <a:rPr lang="pt-BR" sz="1050"/>
                <a:t>Higienizou as mãos antes de tocar no cateter?</a:t>
              </a:r>
              <a:endParaRPr lang="pt-BR"/>
            </a:p>
          </p:txBody>
        </p:sp>
        <p:sp>
          <p:nvSpPr>
            <p:cNvPr id="153" name="Retângulo Arredondado 15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61833" y="2369345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4" name="Retângulo Arredondado 15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61833" y="2606472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89251" y="2396255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5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84656" y="2653708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57" name="Retângulo 156">
              <a:extLst>
                <a:ext uri="{FF2B5EF4-FFF2-40B4-BE49-F238E27FC236}">
                  <a16:creationId xmlns:a16="http://schemas.microsoft.com/office/drawing/2014/main" id="{00000000-0008-0000-0000-00000D000000}"/>
                </a:ext>
              </a:extLst>
            </p:cNvPr>
            <p:cNvSpPr/>
            <p:nvPr/>
          </p:nvSpPr>
          <p:spPr>
            <a:xfrm>
              <a:off x="5712062" y="1356591"/>
              <a:ext cx="3105587" cy="4187563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58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52276" y="235354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buFont typeface="+mj-lt"/>
                <a:buAutoNum type="arabicPeriod" startAt="2"/>
              </a:pPr>
              <a:r>
                <a:rPr lang="pt-BR" sz="1050"/>
                <a:t>Utilizou técnica estéril para abrir os materiais?</a:t>
              </a:r>
              <a:endParaRPr lang="pt-BR"/>
            </a:p>
          </p:txBody>
        </p:sp>
        <p:cxnSp>
          <p:nvCxnSpPr>
            <p:cNvPr id="159" name="Conector reto 158"/>
            <p:cNvCxnSpPr/>
            <p:nvPr/>
          </p:nvCxnSpPr>
          <p:spPr>
            <a:xfrm>
              <a:off x="5727022" y="2851398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0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11573" y="3411270"/>
              <a:ext cx="2562700" cy="86428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3"/>
                <a:defRPr/>
              </a:pPr>
              <a:r>
                <a:rPr lang="pt-BR" sz="1050"/>
                <a:t>Realizou a limpeza  do CVC em movimentos circulares envolvendo a ponta do cateter por 10 segundos imediatamente antes de utilizar o cateter?</a:t>
              </a:r>
              <a:endParaRPr lang="pt-BR"/>
            </a:p>
          </p:txBody>
        </p:sp>
        <p:sp>
          <p:nvSpPr>
            <p:cNvPr id="161" name="Retângulo Arredondado 160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61833" y="2902653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2" name="Retângulo Arredondado 161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61833" y="3167076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3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89251" y="2929563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64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84656" y="3187016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65" name="Retângulo Arredondado 164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59123" y="3466122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6" name="Retângulo Arredondado 165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59123" y="3716404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67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86541" y="3561272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68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81946" y="3763640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69" name="Conector reto 168"/>
            <p:cNvCxnSpPr/>
            <p:nvPr/>
          </p:nvCxnSpPr>
          <p:spPr>
            <a:xfrm>
              <a:off x="5730659" y="3411270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0" name="Conector reto 169"/>
            <p:cNvCxnSpPr/>
            <p:nvPr/>
          </p:nvCxnSpPr>
          <p:spPr>
            <a:xfrm>
              <a:off x="5721643" y="42436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1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29925" y="4276771"/>
              <a:ext cx="2562700" cy="46946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4"/>
                <a:defRPr/>
              </a:pPr>
              <a:r>
                <a:rPr lang="pt-BR" sz="1050"/>
                <a:t>Caso tenha que desconectar o equipo, protegeu a ponta do equipo com tampa estéril ?</a:t>
              </a:r>
              <a:endParaRPr lang="pt-BR"/>
            </a:p>
          </p:txBody>
        </p:sp>
        <p:sp>
          <p:nvSpPr>
            <p:cNvPr id="172" name="CaixaDeTexto 9">
              <a:extLst>
                <a:ext uri="{FF2B5EF4-FFF2-40B4-BE49-F238E27FC236}">
                  <a16:creationId xmlns:a16="http://schemas.microsoft.com/office/drawing/2014/main" id="{00000000-0008-0000-0000-00000A000000}"/>
                </a:ext>
              </a:extLst>
            </p:cNvPr>
            <p:cNvSpPr txBox="1"/>
            <p:nvPr/>
          </p:nvSpPr>
          <p:spPr>
            <a:xfrm>
              <a:off x="5727022" y="4846002"/>
              <a:ext cx="2592899" cy="408854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buFont typeface="+mj-lt"/>
                <a:buAutoNum type="arabicPeriod" startAt="5"/>
                <a:defRPr/>
              </a:pPr>
              <a:r>
                <a:rPr lang="pt-BR" sz="1050"/>
                <a:t>Colocou nova tampa vedante? </a:t>
              </a:r>
            </a:p>
            <a:p>
              <a:pPr lvl="0">
                <a:defRPr/>
              </a:pPr>
              <a:r>
                <a:rPr lang="pt-BR" sz="1050" b="1"/>
                <a:t>Não se aplica para o sistema fechado </a:t>
              </a:r>
              <a:r>
                <a:rPr lang="pt-BR" sz="1600" b="1">
                  <a:latin typeface="Yu Gothic Medium" panose="020B0500000000000000" pitchFamily="34" charset="-128"/>
                  <a:ea typeface="Yu Gothic Medium" panose="020B0500000000000000" pitchFamily="34" charset="-128"/>
                </a:rPr>
                <a:t>⃞</a:t>
              </a:r>
              <a:endParaRPr lang="pt-BR" b="1"/>
            </a:p>
          </p:txBody>
        </p:sp>
        <p:sp>
          <p:nvSpPr>
            <p:cNvPr id="173" name="Retângulo Arredondado 172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56195" y="4275550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4" name="Retângulo Arredondado 173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56195" y="4539973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5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83613" y="4302460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76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9018" y="4559913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sp>
          <p:nvSpPr>
            <p:cNvPr id="177" name="Retângulo Arredondado 176">
              <a:extLst>
                <a:ext uri="{FF2B5EF4-FFF2-40B4-BE49-F238E27FC236}">
                  <a16:creationId xmlns:a16="http://schemas.microsoft.com/office/drawing/2014/main" id="{00000000-0008-0000-0000-000008000000}"/>
                </a:ext>
              </a:extLst>
            </p:cNvPr>
            <p:cNvSpPr/>
            <p:nvPr/>
          </p:nvSpPr>
          <p:spPr>
            <a:xfrm>
              <a:off x="8453485" y="4839019"/>
              <a:ext cx="295753" cy="20868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8" name="Retângulo Arredondado 177">
              <a:extLst>
                <a:ext uri="{FF2B5EF4-FFF2-40B4-BE49-F238E27FC236}">
                  <a16:creationId xmlns:a16="http://schemas.microsoft.com/office/drawing/2014/main" id="{00000000-0008-0000-0000-000009000000}"/>
                </a:ext>
              </a:extLst>
            </p:cNvPr>
            <p:cNvSpPr/>
            <p:nvPr/>
          </p:nvSpPr>
          <p:spPr>
            <a:xfrm>
              <a:off x="8453485" y="5089301"/>
              <a:ext cx="295753" cy="205378"/>
            </a:xfrm>
            <a:prstGeom prst="round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/>
            </a:p>
          </p:txBody>
        </p:sp>
        <p:sp>
          <p:nvSpPr>
            <p:cNvPr id="179" name="CaixaDeTexto 10">
              <a:extLst>
                <a:ext uri="{FF2B5EF4-FFF2-40B4-BE49-F238E27FC236}">
                  <a16:creationId xmlns:a16="http://schemas.microsoft.com/office/drawing/2014/main" id="{00000000-0008-0000-0000-00000B000000}"/>
                </a:ext>
              </a:extLst>
            </p:cNvPr>
            <p:cNvSpPr txBox="1"/>
            <p:nvPr/>
          </p:nvSpPr>
          <p:spPr>
            <a:xfrm>
              <a:off x="8280903" y="4934169"/>
              <a:ext cx="216692" cy="151816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S</a:t>
              </a:r>
            </a:p>
          </p:txBody>
        </p:sp>
        <p:sp>
          <p:nvSpPr>
            <p:cNvPr id="180" name="CaixaDeTexto 11">
              <a:extLst>
                <a:ext uri="{FF2B5EF4-FFF2-40B4-BE49-F238E27FC236}">
                  <a16:creationId xmlns:a16="http://schemas.microsoft.com/office/drawing/2014/main" id="{00000000-0008-0000-0000-00000C000000}"/>
                </a:ext>
              </a:extLst>
            </p:cNvPr>
            <p:cNvSpPr txBox="1"/>
            <p:nvPr/>
          </p:nvSpPr>
          <p:spPr>
            <a:xfrm>
              <a:off x="8276308" y="5136537"/>
              <a:ext cx="216692" cy="131178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t-BR" b="1"/>
                <a:t>N</a:t>
              </a:r>
            </a:p>
          </p:txBody>
        </p:sp>
        <p:cxnSp>
          <p:nvCxnSpPr>
            <p:cNvPr id="181" name="Conector reto 180"/>
            <p:cNvCxnSpPr/>
            <p:nvPr/>
          </p:nvCxnSpPr>
          <p:spPr>
            <a:xfrm>
              <a:off x="5725021" y="4784167"/>
              <a:ext cx="3098311" cy="3515"/>
            </a:xfrm>
            <a:prstGeom prst="line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cxnSp>
        <p:nvCxnSpPr>
          <p:cNvPr id="67" name="Conector reto 66">
            <a:extLst>
              <a:ext uri="{FF2B5EF4-FFF2-40B4-BE49-F238E27FC236}">
                <a16:creationId xmlns:a16="http://schemas.microsoft.com/office/drawing/2014/main" id="{AF212FAF-A302-46B8-B4B5-D6318EB8F5A7}"/>
              </a:ext>
            </a:extLst>
          </p:cNvPr>
          <p:cNvCxnSpPr/>
          <p:nvPr/>
        </p:nvCxnSpPr>
        <p:spPr>
          <a:xfrm>
            <a:off x="2648178" y="5251026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8" name="Conector reto 67">
            <a:extLst>
              <a:ext uri="{FF2B5EF4-FFF2-40B4-BE49-F238E27FC236}">
                <a16:creationId xmlns:a16="http://schemas.microsoft.com/office/drawing/2014/main" id="{E8798D0D-0944-4F80-94B0-347A21634E5B}"/>
              </a:ext>
            </a:extLst>
          </p:cNvPr>
          <p:cNvCxnSpPr/>
          <p:nvPr/>
        </p:nvCxnSpPr>
        <p:spPr>
          <a:xfrm>
            <a:off x="5828689" y="5266305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594191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tângulo 46"/>
          <p:cNvSpPr/>
          <p:nvPr/>
        </p:nvSpPr>
        <p:spPr>
          <a:xfrm>
            <a:off x="2977547" y="515827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6100820" y="5156667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3" name="CaixaDeTexto 17">
            <a:extLst>
              <a:ext uri="{FF2B5EF4-FFF2-40B4-BE49-F238E27FC236}">
                <a16:creationId xmlns:a16="http://schemas.microsoft.com/office/drawing/2014/main" id="{FA1D2DB8-E36E-4F10-924F-7B8F3307D4D8}"/>
              </a:ext>
            </a:extLst>
          </p:cNvPr>
          <p:cNvSpPr txBox="1"/>
          <p:nvPr/>
        </p:nvSpPr>
        <p:spPr>
          <a:xfrm>
            <a:off x="9803535" y="2139523"/>
            <a:ext cx="1839960" cy="8858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latinLnBrk="0" hangingPunct="1"/>
            <a:endParaRPr lang="pt-BR" sz="1200">
              <a:effectLst/>
            </a:endParaRPr>
          </a:p>
        </p:txBody>
      </p:sp>
      <p:sp>
        <p:nvSpPr>
          <p:cNvPr id="4" name="CaixaDeTexto 22">
            <a:extLst>
              <a:ext uri="{FF2B5EF4-FFF2-40B4-BE49-F238E27FC236}">
                <a16:creationId xmlns:a16="http://schemas.microsoft.com/office/drawing/2014/main" id="{1848880C-F601-4D04-9CAF-EC3F55EF3ED7}"/>
              </a:ext>
            </a:extLst>
          </p:cNvPr>
          <p:cNvSpPr txBox="1"/>
          <p:nvPr/>
        </p:nvSpPr>
        <p:spPr>
          <a:xfrm>
            <a:off x="2991687" y="2906776"/>
            <a:ext cx="2521796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2"/>
            </a:pPr>
            <a:r>
              <a:rPr lang="pt-BR" dirty="0"/>
              <a:t>Datou o sistema de infusão de forma visível?</a:t>
            </a:r>
          </a:p>
          <a:p>
            <a:pPr>
              <a:buFont typeface="+mj-lt"/>
              <a:buAutoNum type="arabicPeriod" startAt="2"/>
            </a:pPr>
            <a:endParaRPr lang="pt-BR" dirty="0"/>
          </a:p>
        </p:txBody>
      </p:sp>
      <p:sp>
        <p:nvSpPr>
          <p:cNvPr id="6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955849" y="1570343"/>
            <a:ext cx="3105587" cy="77475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3.  Realizar a manutenção do sistema de infusão </a:t>
            </a:r>
            <a:r>
              <a:rPr lang="pt-BR" sz="1200" b="1" dirty="0">
                <a:solidFill>
                  <a:srgbClr val="FF0000"/>
                </a:solidFill>
              </a:rPr>
              <a:t>(</a:t>
            </a:r>
            <a:r>
              <a:rPr lang="pt-BR" sz="1200" b="1" dirty="0" err="1">
                <a:solidFill>
                  <a:srgbClr val="FF0000"/>
                </a:solidFill>
              </a:rPr>
              <a:t>equipos</a:t>
            </a:r>
            <a:r>
              <a:rPr lang="pt-BR" sz="1200" b="1" dirty="0">
                <a:solidFill>
                  <a:srgbClr val="FF0000"/>
                </a:solidFill>
              </a:rPr>
              <a:t> e conectores)</a:t>
            </a:r>
          </a:p>
        </p:txBody>
      </p:sp>
      <p:sp>
        <p:nvSpPr>
          <p:cNvPr id="8" name="Retângulo Arredondado 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690659" y="234698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" name="Retângulo Arredondado 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690659" y="258411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18078" y="237389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513482" y="263134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948572" y="1172101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3" name="Conector reto 12"/>
          <p:cNvCxnSpPr/>
          <p:nvPr/>
        </p:nvCxnSpPr>
        <p:spPr>
          <a:xfrm>
            <a:off x="2955849" y="2928192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3" name="Estrela de 5 Pontas 22"/>
          <p:cNvSpPr/>
          <p:nvPr/>
        </p:nvSpPr>
        <p:spPr>
          <a:xfrm>
            <a:off x="5777214" y="159710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5" name="Retângulo Arredondado 2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621099" y="368417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6" name="Retângulo Arredondado 2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676107" y="323804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2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503526" y="302782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2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498931" y="3285281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29" name="Conector reto 28"/>
          <p:cNvCxnSpPr/>
          <p:nvPr/>
        </p:nvCxnSpPr>
        <p:spPr>
          <a:xfrm>
            <a:off x="2954945" y="358212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CaixaDeTexto 22">
            <a:extLst>
              <a:ext uri="{FF2B5EF4-FFF2-40B4-BE49-F238E27FC236}">
                <a16:creationId xmlns:a16="http://schemas.microsoft.com/office/drawing/2014/main" id="{1848880C-F601-4D04-9CAF-EC3F55EF3ED7}"/>
              </a:ext>
            </a:extLst>
          </p:cNvPr>
          <p:cNvSpPr txBox="1"/>
          <p:nvPr/>
        </p:nvSpPr>
        <p:spPr>
          <a:xfrm>
            <a:off x="6144343" y="2912524"/>
            <a:ext cx="2521796" cy="80010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2"/>
            </a:pPr>
            <a:r>
              <a:rPr lang="pt-BR">
                <a:ea typeface="+mn-lt"/>
                <a:cs typeface="+mn-lt"/>
              </a:rPr>
              <a:t>Datou o sistema de infusão de forma visível?</a:t>
            </a:r>
          </a:p>
          <a:p>
            <a:pPr>
              <a:buFont typeface="+mj-lt"/>
              <a:buAutoNum type="arabicPeriod" startAt="2"/>
            </a:pPr>
            <a:endParaRPr lang="pt-BR"/>
          </a:p>
        </p:txBody>
      </p:sp>
      <p:sp>
        <p:nvSpPr>
          <p:cNvPr id="32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6108504" y="1576091"/>
            <a:ext cx="3105587" cy="77475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000" b="1" dirty="0">
                <a:solidFill>
                  <a:schemeClr val="bg1"/>
                </a:solidFill>
              </a:rPr>
              <a:t>3.  Realizar a manutenção do sistema de infusão de acordo com as recomendações vigentes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34" name="Retângulo Arredondado 3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43315" y="235273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5" name="Retângulo Arredondado 3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43315" y="2589862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3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70734" y="237964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3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66139" y="263709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6093544" y="1177851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39" name="Conector reto 38"/>
          <p:cNvCxnSpPr/>
          <p:nvPr/>
        </p:nvCxnSpPr>
        <p:spPr>
          <a:xfrm>
            <a:off x="6108504" y="293394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Estrela de 5 Pontas 39"/>
          <p:cNvSpPr/>
          <p:nvPr/>
        </p:nvSpPr>
        <p:spPr>
          <a:xfrm>
            <a:off x="8929871" y="1602850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1" name="Retângulo Arredondado 40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828764" y="3006666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2" name="Retângulo Arredondado 4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828764" y="324379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43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8656181" y="3033577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44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8651587" y="3291029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45" name="Conector reto 44"/>
          <p:cNvCxnSpPr/>
          <p:nvPr/>
        </p:nvCxnSpPr>
        <p:spPr>
          <a:xfrm>
            <a:off x="6107600" y="3587873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15485D0F-08DC-4DDF-A593-7D85C7891C2B}"/>
              </a:ext>
            </a:extLst>
          </p:cNvPr>
          <p:cNvCxnSpPr/>
          <p:nvPr/>
        </p:nvCxnSpPr>
        <p:spPr>
          <a:xfrm>
            <a:off x="3019908" y="514158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9" name="Conector reto 48">
            <a:extLst>
              <a:ext uri="{FF2B5EF4-FFF2-40B4-BE49-F238E27FC236}">
                <a16:creationId xmlns:a16="http://schemas.microsoft.com/office/drawing/2014/main" id="{101CFEC5-D07A-470F-AF09-231141D7A8FE}"/>
              </a:ext>
            </a:extLst>
          </p:cNvPr>
          <p:cNvCxnSpPr/>
          <p:nvPr/>
        </p:nvCxnSpPr>
        <p:spPr>
          <a:xfrm>
            <a:off x="6056350" y="514909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0" name="CaixaDeTexto 9">
            <a:extLst>
              <a:ext uri="{FF2B5EF4-FFF2-40B4-BE49-F238E27FC236}">
                <a16:creationId xmlns:a16="http://schemas.microsoft.com/office/drawing/2014/main" id="{70EC0CD5-5134-5280-084C-2F853C47592B}"/>
              </a:ext>
            </a:extLst>
          </p:cNvPr>
          <p:cNvSpPr txBox="1"/>
          <p:nvPr/>
        </p:nvSpPr>
        <p:spPr>
          <a:xfrm>
            <a:off x="2948571" y="366775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pPr>
              <a:buFont typeface="+mj-lt"/>
              <a:buAutoNum type="arabicPeriod" startAt="3"/>
            </a:pPr>
            <a:r>
              <a:rPr lang="pt-BR" dirty="0"/>
              <a:t>Realizou a troca do sistema no prazo preconizado?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888" y="2267231"/>
            <a:ext cx="2587146" cy="780913"/>
          </a:xfrm>
          <a:prstGeom prst="rect">
            <a:avLst/>
          </a:prstGeom>
        </p:spPr>
      </p:pic>
      <p:sp>
        <p:nvSpPr>
          <p:cNvPr id="51" name="Retângulo Arredondado 50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5629337" y="3925524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2" name="Retângulo Arredondado 51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5676107" y="3000918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5419688" y="367087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S</a:t>
            </a:r>
          </a:p>
        </p:txBody>
      </p:sp>
      <p:sp>
        <p:nvSpPr>
          <p:cNvPr id="6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5410405" y="3972273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N</a:t>
            </a:r>
          </a:p>
        </p:txBody>
      </p:sp>
      <p:sp>
        <p:nvSpPr>
          <p:cNvPr id="56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6144341" y="2371644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r>
              <a:rPr lang="pt-BR" dirty="0"/>
              <a:t>Realizou a troca do sistema no prazo preconizado?</a:t>
            </a:r>
          </a:p>
        </p:txBody>
      </p:sp>
    </p:spTree>
    <p:extLst>
      <p:ext uri="{BB962C8B-B14F-4D97-AF65-F5344CB8AC3E}">
        <p14:creationId xmlns:p14="http://schemas.microsoft.com/office/powerpoint/2010/main" val="103154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tângulo 74"/>
          <p:cNvSpPr/>
          <p:nvPr/>
        </p:nvSpPr>
        <p:spPr>
          <a:xfrm>
            <a:off x="2249280" y="5316330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77" name="Retângulo 76"/>
          <p:cNvSpPr/>
          <p:nvPr/>
        </p:nvSpPr>
        <p:spPr>
          <a:xfrm>
            <a:off x="5372553" y="5314727"/>
            <a:ext cx="3105587" cy="2042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ctr"/>
            <a:r>
              <a:rPr lang="pt-BR" sz="727" b="1" dirty="0">
                <a:latin typeface="Arial" panose="020B0604020202020204" pitchFamily="34" charset="0"/>
              </a:rPr>
              <a:t>Pacote de Manutenção do CVC - </a:t>
            </a:r>
            <a:r>
              <a:rPr lang="pt-BR" sz="727" b="1" dirty="0">
                <a:solidFill>
                  <a:srgbClr val="FF0000"/>
                </a:solidFill>
                <a:latin typeface="Arial" panose="020B0604020202020204" pitchFamily="34" charset="0"/>
              </a:rPr>
              <a:t>PED</a:t>
            </a:r>
          </a:p>
        </p:txBody>
      </p:sp>
      <p:sp>
        <p:nvSpPr>
          <p:cNvPr id="3" name="CaixaDeTexto 5">
            <a:extLst>
              <a:ext uri="{FF2B5EF4-FFF2-40B4-BE49-F238E27FC236}">
                <a16:creationId xmlns:a16="http://schemas.microsoft.com/office/drawing/2014/main" id="{D42A0566-BC9A-4EF8-B18F-2F547692B56B}"/>
              </a:ext>
            </a:extLst>
          </p:cNvPr>
          <p:cNvSpPr txBox="1"/>
          <p:nvPr/>
        </p:nvSpPr>
        <p:spPr>
          <a:xfrm>
            <a:off x="9180807" y="2718077"/>
            <a:ext cx="1971673" cy="6691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defPPr>
              <a:defRPr lang="pt-BR"/>
            </a:defPPr>
            <a:lvl1pPr marL="228600" lvl="0" indent="-228600" defTabSz="914385" fontAlgn="b">
              <a:buFont typeface="+mj-lt"/>
              <a:buAutoNum type="arabicPeriod"/>
              <a:defRPr sz="1050"/>
            </a:lvl1pPr>
            <a:lvl2pPr indent="0">
              <a:defRPr sz="1100"/>
            </a:lvl2pPr>
            <a:lvl3pPr indent="0">
              <a:defRPr sz="1100"/>
            </a:lvl3pPr>
            <a:lvl4pPr indent="0">
              <a:defRPr sz="1100"/>
            </a:lvl4pPr>
            <a:lvl5pPr indent="0">
              <a:defRPr sz="1100"/>
            </a:lvl5pPr>
            <a:lvl6pPr indent="0">
              <a:defRPr sz="1100"/>
            </a:lvl6pPr>
            <a:lvl7pPr indent="0">
              <a:defRPr sz="1100"/>
            </a:lvl7pPr>
            <a:lvl8pPr indent="0">
              <a:defRPr sz="1100"/>
            </a:lvl8pPr>
            <a:lvl9pPr indent="0">
              <a:defRPr sz="1100"/>
            </a:lvl9pPr>
          </a:lstStyle>
          <a:p>
            <a:endParaRPr lang="pt-BR"/>
          </a:p>
        </p:txBody>
      </p:sp>
      <p:sp>
        <p:nvSpPr>
          <p:cNvPr id="54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2252079" y="1728039"/>
            <a:ext cx="3105587" cy="55786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Avaliar as condições do Curativo</a:t>
            </a:r>
            <a:endParaRPr lang="pt-BR" sz="1200" b="1" dirty="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55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287916" y="2342552"/>
            <a:ext cx="2562700" cy="46946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+mj-lt"/>
              <a:buAutoNum type="arabicPeriod"/>
            </a:pPr>
            <a:r>
              <a:rPr lang="pt-BR" sz="1050" dirty="0"/>
              <a:t> Curativo está totalmente aderido à pele e a inserção protegida pelo curativo?</a:t>
            </a:r>
          </a:p>
        </p:txBody>
      </p:sp>
      <p:sp>
        <p:nvSpPr>
          <p:cNvPr id="56" name="Retângulo Arredondado 5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4986890" y="230160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7" name="Retângulo Arredondado 56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4986890" y="253873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58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814308" y="232851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59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809713" y="258597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2244803" y="1329799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62" name="Conector reto 61"/>
          <p:cNvCxnSpPr/>
          <p:nvPr/>
        </p:nvCxnSpPr>
        <p:spPr>
          <a:xfrm>
            <a:off x="2252079" y="282773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Retângulo Arredondado 63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4986890" y="291203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5" name="Retângulo Arredondado 6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4986890" y="317645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6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814308" y="293894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67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809713" y="319639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68" name="Retângulo Arredondado 6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4984180" y="362497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69" name="Retângulo Arredondado 6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4984180" y="388939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70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811598" y="372012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71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807003" y="393663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72" name="Conector reto 71"/>
          <p:cNvCxnSpPr/>
          <p:nvPr/>
        </p:nvCxnSpPr>
        <p:spPr>
          <a:xfrm>
            <a:off x="2244803" y="353148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3" name="Conector reto 72"/>
          <p:cNvCxnSpPr/>
          <p:nvPr/>
        </p:nvCxnSpPr>
        <p:spPr>
          <a:xfrm>
            <a:off x="2246700" y="420026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5" name="Estrela de 5 Pontas 94"/>
          <p:cNvSpPr/>
          <p:nvPr/>
        </p:nvSpPr>
        <p:spPr>
          <a:xfrm>
            <a:off x="5073445" y="1754797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8" name="Retângulo Arredondado 97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4989249" y="429517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99" name="Retângulo Arredondado 98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4989249" y="455959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0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4816667" y="439032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01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4812072" y="46068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03" name="Conector reto 102"/>
          <p:cNvCxnSpPr/>
          <p:nvPr/>
        </p:nvCxnSpPr>
        <p:spPr>
          <a:xfrm>
            <a:off x="2251769" y="487046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5" name="CaixaDeTexto 52">
            <a:extLst>
              <a:ext uri="{FF2B5EF4-FFF2-40B4-BE49-F238E27FC236}">
                <a16:creationId xmlns:a16="http://schemas.microsoft.com/office/drawing/2014/main" id="{E267F567-019F-4658-879B-3670BE128C7C}"/>
              </a:ext>
            </a:extLst>
          </p:cNvPr>
          <p:cNvSpPr txBox="1"/>
          <p:nvPr/>
        </p:nvSpPr>
        <p:spPr>
          <a:xfrm>
            <a:off x="5379829" y="1728039"/>
            <a:ext cx="3105587" cy="55786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40" tIns="45720" rIns="91440" bIns="4572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000" dirty="0">
                <a:solidFill>
                  <a:schemeClr val="bg1"/>
                </a:solidFill>
              </a:rPr>
              <a:t>Conceito de mudança:</a:t>
            </a:r>
          </a:p>
          <a:p>
            <a:pPr algn="ctr"/>
            <a:r>
              <a:rPr lang="pt-BR" sz="1200" b="1" dirty="0">
                <a:solidFill>
                  <a:schemeClr val="bg1"/>
                </a:solidFill>
              </a:rPr>
              <a:t>4. Avaliar as condições do Curativo</a:t>
            </a:r>
            <a:endParaRPr lang="pt-BR" sz="1200" b="1" dirty="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107" name="Retângulo Arredondado 10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114640" y="2301609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8" name="Retângulo Arredondado 10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114640" y="2538735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0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7942058" y="2328518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7937463" y="258597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1" name="Retângulo 110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SpPr/>
          <p:nvPr/>
        </p:nvSpPr>
        <p:spPr>
          <a:xfrm>
            <a:off x="5372553" y="1329799"/>
            <a:ext cx="3105587" cy="4187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cxnSp>
        <p:nvCxnSpPr>
          <p:cNvPr id="113" name="Conector reto 112"/>
          <p:cNvCxnSpPr/>
          <p:nvPr/>
        </p:nvCxnSpPr>
        <p:spPr>
          <a:xfrm>
            <a:off x="5379829" y="2827730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" name="Retângulo Arredondado 11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114640" y="2912035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6" name="Retângulo Arredondado 11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114640" y="317645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17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7942058" y="2938945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18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7937463" y="3196398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sp>
        <p:nvSpPr>
          <p:cNvPr id="119" name="Retângulo Arredondado 118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111930" y="3624973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0" name="Retângulo Arredondado 119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111930" y="3889397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1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7939348" y="3720124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22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7934753" y="3936632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23" name="Conector reto 122"/>
          <p:cNvCxnSpPr/>
          <p:nvPr/>
        </p:nvCxnSpPr>
        <p:spPr>
          <a:xfrm>
            <a:off x="5372553" y="353148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24" name="Conector reto 123"/>
          <p:cNvCxnSpPr/>
          <p:nvPr/>
        </p:nvCxnSpPr>
        <p:spPr>
          <a:xfrm>
            <a:off x="5374450" y="420026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5" name="Estrela de 5 Pontas 124"/>
          <p:cNvSpPr/>
          <p:nvPr/>
        </p:nvSpPr>
        <p:spPr>
          <a:xfrm>
            <a:off x="8201195" y="1754797"/>
            <a:ext cx="180460" cy="158184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7" name="Retângulo Arredondado 126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SpPr/>
          <p:nvPr/>
        </p:nvSpPr>
        <p:spPr>
          <a:xfrm>
            <a:off x="8116999" y="4295177"/>
            <a:ext cx="295753" cy="20868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8" name="Retângulo Arredondado 127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SpPr/>
          <p:nvPr/>
        </p:nvSpPr>
        <p:spPr>
          <a:xfrm>
            <a:off x="8116999" y="4559599"/>
            <a:ext cx="295753" cy="205378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/>
          </a:p>
        </p:txBody>
      </p:sp>
      <p:sp>
        <p:nvSpPr>
          <p:cNvPr id="129" name="CaixaDeTexto 10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SpPr txBox="1"/>
          <p:nvPr/>
        </p:nvSpPr>
        <p:spPr>
          <a:xfrm>
            <a:off x="7944417" y="4390326"/>
            <a:ext cx="216692" cy="15181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S</a:t>
            </a:r>
          </a:p>
        </p:txBody>
      </p:sp>
      <p:sp>
        <p:nvSpPr>
          <p:cNvPr id="130" name="CaixaDeTexto 11">
            <a:extLst>
              <a:ext uri="{FF2B5EF4-FFF2-40B4-BE49-F238E27FC236}">
                <a16:creationId xmlns:a16="http://schemas.microsoft.com/office/drawing/2014/main" id="{00000000-0008-0000-0000-00000C000000}"/>
              </a:ext>
            </a:extLst>
          </p:cNvPr>
          <p:cNvSpPr txBox="1"/>
          <p:nvPr/>
        </p:nvSpPr>
        <p:spPr>
          <a:xfrm>
            <a:off x="7939822" y="4606835"/>
            <a:ext cx="216692" cy="13117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N</a:t>
            </a:r>
          </a:p>
        </p:txBody>
      </p:sp>
      <p:cxnSp>
        <p:nvCxnSpPr>
          <p:cNvPr id="131" name="Conector reto 130"/>
          <p:cNvCxnSpPr/>
          <p:nvPr/>
        </p:nvCxnSpPr>
        <p:spPr>
          <a:xfrm>
            <a:off x="5379519" y="4870467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4" name="Conector reto 73">
            <a:extLst>
              <a:ext uri="{FF2B5EF4-FFF2-40B4-BE49-F238E27FC236}">
                <a16:creationId xmlns:a16="http://schemas.microsoft.com/office/drawing/2014/main" id="{A6579E6E-AFDA-4906-A72E-A7DF1284FCAC}"/>
              </a:ext>
            </a:extLst>
          </p:cNvPr>
          <p:cNvCxnSpPr/>
          <p:nvPr/>
        </p:nvCxnSpPr>
        <p:spPr>
          <a:xfrm>
            <a:off x="2251768" y="5303719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525189BC-30A0-4F1F-9CB4-2851ADA093F0}"/>
              </a:ext>
            </a:extLst>
          </p:cNvPr>
          <p:cNvCxnSpPr/>
          <p:nvPr/>
        </p:nvCxnSpPr>
        <p:spPr>
          <a:xfrm>
            <a:off x="5387105" y="5291314"/>
            <a:ext cx="3098311" cy="3515"/>
          </a:xfrm>
          <a:prstGeom prst="lin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8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261783" y="2931765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2. Curativo sem sujidade, umidade ou presença de sangue?</a:t>
            </a:r>
          </a:p>
        </p:txBody>
      </p:sp>
      <p:sp>
        <p:nvSpPr>
          <p:cNvPr id="79" name="CaixaDeTexto 9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SpPr txBox="1"/>
          <p:nvPr/>
        </p:nvSpPr>
        <p:spPr>
          <a:xfrm>
            <a:off x="2268407" y="3541157"/>
            <a:ext cx="2562700" cy="5438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050" dirty="0"/>
              <a:t>3. Curativo com data de troca na validade?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980" y="4189771"/>
            <a:ext cx="2871465" cy="79254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4603" y="2310661"/>
            <a:ext cx="2566638" cy="61574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473" y="2903086"/>
            <a:ext cx="2560542" cy="542591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425" y="3563557"/>
            <a:ext cx="2566638" cy="54259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9209" y="4187481"/>
            <a:ext cx="2871465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00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A25395DAD2818478FB24D5BA0BD8325" ma:contentTypeVersion="20" ma:contentTypeDescription="Crie um novo documento." ma:contentTypeScope="" ma:versionID="24308d20c0c3d627fb7be76a5de88f2c">
  <xsd:schema xmlns:xsd="http://www.w3.org/2001/XMLSchema" xmlns:xs="http://www.w3.org/2001/XMLSchema" xmlns:p="http://schemas.microsoft.com/office/2006/metadata/properties" xmlns:ns1="http://schemas.microsoft.com/sharepoint/v3" xmlns:ns2="7595665d-dcec-4a93-a94d-ada035ade8e0" xmlns:ns3="ba8db9e7-06ab-4fc3-8870-ae78930b596c" targetNamespace="http://schemas.microsoft.com/office/2006/metadata/properties" ma:root="true" ma:fieldsID="3af5802b2e47f2500314f291e59f10f0" ns1:_="" ns2:_="" ns3:_="">
    <xsd:import namespace="http://schemas.microsoft.com/sharepoint/v3"/>
    <xsd:import namespace="7595665d-dcec-4a93-a94d-ada035ade8e0"/>
    <xsd:import namespace="ba8db9e7-06ab-4fc3-8870-ae78930b59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Propriedades da Política de Conformidade Unificada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Ação de Interface do Usuário da Política de Conformidade Unificada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95665d-dcec-4a93-a94d-ada035ade8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f7ba5c7-e7e8-46ad-a5c3-76d2e405b1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8db9e7-06ab-4fc3-8870-ae78930b59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6b67270-77c6-4e53-9086-b260307a8d5e}" ma:internalName="TaxCatchAll" ma:showField="CatchAllData" ma:web="ba8db9e7-06ab-4fc3-8870-ae78930b59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95665d-dcec-4a93-a94d-ada035ade8e0">
      <Terms xmlns="http://schemas.microsoft.com/office/infopath/2007/PartnerControls"/>
    </lcf76f155ced4ddcb4097134ff3c332f>
    <_ip_UnifiedCompliancePolicyProperties xmlns="http://schemas.microsoft.com/sharepoint/v3" xsi:nil="true"/>
    <TaxCatchAll xmlns="ba8db9e7-06ab-4fc3-8870-ae78930b596c" xsi:nil="true"/>
  </documentManagement>
</p:properties>
</file>

<file path=customXml/itemProps1.xml><?xml version="1.0" encoding="utf-8"?>
<ds:datastoreItem xmlns:ds="http://schemas.openxmlformats.org/officeDocument/2006/customXml" ds:itemID="{E66B6AD0-3275-4BAB-972E-578B513CB5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02B3CD-15AC-4F44-A071-C9953A6CE0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95665d-dcec-4a93-a94d-ada035ade8e0"/>
    <ds:schemaRef ds:uri="ba8db9e7-06ab-4fc3-8870-ae78930b5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5CFC20-0F74-4409-A3BE-12A3FC77A32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595665d-dcec-4a93-a94d-ada035ade8e0"/>
    <ds:schemaRef ds:uri="ba8db9e7-06ab-4fc3-8870-ae78930b59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480</Words>
  <Application>Microsoft Office PowerPoint</Application>
  <PresentationFormat>Widescreen</PresentationFormat>
  <Paragraphs>106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Samara de Campos Braga</dc:creator>
  <cp:lastModifiedBy>Samara de Campos Braga</cp:lastModifiedBy>
  <cp:revision>15</cp:revision>
  <dcterms:created xsi:type="dcterms:W3CDTF">2024-04-01T19:34:13Z</dcterms:created>
  <dcterms:modified xsi:type="dcterms:W3CDTF">2024-04-26T17:46:46Z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0x010100DA25395DAD2818478FB24D5BA0BD8325</vt:lpwstr>
  </property>
  <property fmtid="{D5CDD505-2E9C-101B-9397-08002B2CF9AE}" pid="3" name="MediaServiceImageTags">
    <vt:lpwstr/>
  </property>
</Properties>
</file>