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9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8515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675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467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10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7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8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173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33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07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6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166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9D13F-9FB2-43E0-9846-5008A1A31C1F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7247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1031782"/>
            <a:ext cx="10317708" cy="4832092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rgbClr val="FF0000"/>
                </a:solidFill>
              </a:rPr>
              <a:t>Cartão de confirmação de processo - CCP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 smtClean="0">
                <a:solidFill>
                  <a:schemeClr val="accent1"/>
                </a:solidFill>
              </a:rPr>
              <a:t>NEO</a:t>
            </a:r>
            <a:endParaRPr lang="pt-BR" sz="4400" dirty="0">
              <a:solidFill>
                <a:schemeClr val="accent1"/>
              </a:solidFill>
            </a:endParaRP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rgbClr val="FF0000"/>
                </a:solidFill>
              </a:rPr>
              <a:t>CVC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951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23989" y="5201062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CVC - </a:t>
            </a:r>
            <a:r>
              <a:rPr lang="pt-BR" sz="727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NEO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823581" y="1600712"/>
            <a:ext cx="3105587" cy="48787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pt-BR" sz="1200" b="1" dirty="0">
                <a:solidFill>
                  <a:schemeClr val="bg1"/>
                </a:solidFill>
              </a:rPr>
              <a:t>Avaliar </a:t>
            </a:r>
            <a:r>
              <a:rPr lang="pt-BR" sz="1200" b="1" dirty="0" smtClean="0">
                <a:solidFill>
                  <a:schemeClr val="bg1"/>
                </a:solidFill>
              </a:rPr>
              <a:t> </a:t>
            </a:r>
            <a:r>
              <a:rPr lang="pt-BR" sz="1200" b="1" dirty="0" smtClean="0">
                <a:solidFill>
                  <a:srgbClr val="FF0000"/>
                </a:solidFill>
              </a:rPr>
              <a:t>diariamente</a:t>
            </a:r>
            <a:r>
              <a:rPr lang="pt-BR" sz="1200" b="1" dirty="0" smtClean="0">
                <a:solidFill>
                  <a:schemeClr val="bg1"/>
                </a:solidFill>
              </a:rPr>
              <a:t> a </a:t>
            </a:r>
            <a:r>
              <a:rPr lang="pt-BR" sz="1200" b="1" dirty="0">
                <a:solidFill>
                  <a:schemeClr val="bg1"/>
                </a:solidFill>
              </a:rPr>
              <a:t>indicação de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permanência do </a:t>
            </a:r>
            <a:r>
              <a:rPr lang="pt-BR" sz="1200" b="1" dirty="0" smtClean="0">
                <a:solidFill>
                  <a:schemeClr val="bg1"/>
                </a:solidFill>
              </a:rPr>
              <a:t>Cateter Central</a:t>
            </a:r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4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867102" y="2246138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/>
              <a:defRPr/>
            </a:pPr>
            <a:r>
              <a:rPr lang="pt-BR" sz="1050" dirty="0"/>
              <a:t>Está descrito alguma justificativa sobre a permanência do </a:t>
            </a:r>
            <a:r>
              <a:rPr lang="pt-BR" sz="1050" dirty="0" smtClean="0"/>
              <a:t>cateter central </a:t>
            </a:r>
            <a:r>
              <a:rPr lang="pt-BR" sz="1050" dirty="0"/>
              <a:t>discutido na vista </a:t>
            </a:r>
            <a:r>
              <a:rPr lang="pt-BR" sz="1050" dirty="0" err="1"/>
              <a:t>Multi</a:t>
            </a:r>
            <a:r>
              <a:rPr lang="pt-BR" sz="1050" dirty="0"/>
              <a:t> / </a:t>
            </a:r>
            <a:r>
              <a:rPr lang="pt-BR" sz="1050" dirty="0" err="1"/>
              <a:t>Huddle</a:t>
            </a:r>
            <a:r>
              <a:rPr lang="pt-BR" sz="1050" dirty="0"/>
              <a:t>?</a:t>
            </a:r>
          </a:p>
        </p:txBody>
      </p:sp>
      <p:sp>
        <p:nvSpPr>
          <p:cNvPr id="5" name="Retângulo Arredondado 4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566076" y="2227228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" name="Retângulo Arredondado 5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566076" y="246435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393493" y="225413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8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388898" y="251159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800177" y="1202470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10" name="Conector reto 9"/>
          <p:cNvCxnSpPr/>
          <p:nvPr/>
        </p:nvCxnSpPr>
        <p:spPr>
          <a:xfrm>
            <a:off x="2831265" y="280843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" name="Estrela de 5 Pontas 19"/>
          <p:cNvSpPr/>
          <p:nvPr/>
        </p:nvSpPr>
        <p:spPr>
          <a:xfrm>
            <a:off x="5652630" y="1627469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" name="Retângulo 21"/>
          <p:cNvSpPr/>
          <p:nvPr/>
        </p:nvSpPr>
        <p:spPr>
          <a:xfrm>
            <a:off x="8930185" y="1675602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 algn="ctr">
              <a:buFont typeface="+mj-lt"/>
              <a:buAutoNum type="arabicPeriod"/>
            </a:pPr>
            <a:r>
              <a:rPr lang="pt-BR" sz="1200" b="1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5947262" y="5199459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CVC - </a:t>
            </a:r>
            <a:r>
              <a:rPr lang="pt-BR" sz="727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NEO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954538" y="1599108"/>
            <a:ext cx="3105587" cy="48787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pt-BR" sz="1200" b="1" dirty="0" smtClean="0">
                <a:solidFill>
                  <a:schemeClr val="bg1"/>
                </a:solidFill>
              </a:rPr>
              <a:t>Avaliar </a:t>
            </a:r>
            <a:r>
              <a:rPr lang="pt-BR" sz="1200" b="1" dirty="0" smtClean="0">
                <a:solidFill>
                  <a:srgbClr val="FF0000"/>
                </a:solidFill>
              </a:rPr>
              <a:t>diariamente</a:t>
            </a:r>
            <a:r>
              <a:rPr lang="pt-BR" sz="1200" b="1" dirty="0" smtClean="0">
                <a:solidFill>
                  <a:schemeClr val="bg1"/>
                </a:solidFill>
              </a:rPr>
              <a:t> </a:t>
            </a:r>
            <a:r>
              <a:rPr lang="pt-BR" sz="1200" b="1" dirty="0">
                <a:solidFill>
                  <a:schemeClr val="bg1"/>
                </a:solidFill>
              </a:rPr>
              <a:t>a indicação de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permanência do </a:t>
            </a:r>
            <a:r>
              <a:rPr lang="pt-BR" sz="1200" b="1" dirty="0" smtClean="0">
                <a:solidFill>
                  <a:schemeClr val="bg1"/>
                </a:solidFill>
              </a:rPr>
              <a:t>Cateter Central</a:t>
            </a:r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26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990375" y="2244534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/>
              <a:defRPr/>
            </a:pPr>
            <a:r>
              <a:rPr lang="pt-BR" sz="1050" dirty="0"/>
              <a:t>Está descrito alguma justificativa sobre a permanência do c</a:t>
            </a:r>
            <a:r>
              <a:rPr lang="pt-BR" sz="1050" dirty="0" smtClean="0"/>
              <a:t>ateter central </a:t>
            </a:r>
            <a:r>
              <a:rPr lang="pt-BR" sz="1050" dirty="0"/>
              <a:t>discutido na vista </a:t>
            </a:r>
            <a:r>
              <a:rPr lang="pt-BR" sz="1050" dirty="0" err="1"/>
              <a:t>Multi</a:t>
            </a:r>
            <a:r>
              <a:rPr lang="pt-BR" sz="1050" dirty="0"/>
              <a:t> / </a:t>
            </a:r>
            <a:r>
              <a:rPr lang="pt-BR" sz="1050" dirty="0" err="1"/>
              <a:t>Huddle</a:t>
            </a:r>
            <a:r>
              <a:rPr lang="pt-BR" sz="1050" dirty="0"/>
              <a:t>?</a:t>
            </a:r>
          </a:p>
        </p:txBody>
      </p:sp>
      <p:sp>
        <p:nvSpPr>
          <p:cNvPr id="27" name="Retângulo Arredondado 26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689349" y="2225624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8" name="Retângulo Arredondado 27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689349" y="246275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9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516766" y="225253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30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512172" y="2509987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947262" y="1200866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32" name="Conector reto 31"/>
          <p:cNvCxnSpPr/>
          <p:nvPr/>
        </p:nvCxnSpPr>
        <p:spPr>
          <a:xfrm>
            <a:off x="5954538" y="280682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Estrela de 5 Pontas 32"/>
          <p:cNvSpPr/>
          <p:nvPr/>
        </p:nvSpPr>
        <p:spPr>
          <a:xfrm>
            <a:off x="8775903" y="1625865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BDB48F6B-129E-48E7-9D36-1F98922A0A8D}"/>
              </a:ext>
            </a:extLst>
          </p:cNvPr>
          <p:cNvCxnSpPr/>
          <p:nvPr/>
        </p:nvCxnSpPr>
        <p:spPr>
          <a:xfrm>
            <a:off x="2776365" y="518229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514E69AE-F3F3-4FAE-816B-08A180D224A0}"/>
              </a:ext>
            </a:extLst>
          </p:cNvPr>
          <p:cNvCxnSpPr/>
          <p:nvPr/>
        </p:nvCxnSpPr>
        <p:spPr>
          <a:xfrm>
            <a:off x="5939986" y="517878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715272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ângulo 21"/>
          <p:cNvSpPr/>
          <p:nvPr/>
        </p:nvSpPr>
        <p:spPr>
          <a:xfrm>
            <a:off x="8930185" y="1675602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 algn="ctr">
              <a:buFont typeface="+mj-lt"/>
              <a:buAutoNum type="arabicPeriod"/>
            </a:pPr>
            <a:r>
              <a:rPr lang="pt-BR" sz="1200" b="1">
                <a:solidFill>
                  <a:schemeClr val="bg1"/>
                </a:solidFill>
              </a:rPr>
              <a:t> </a:t>
            </a:r>
          </a:p>
        </p:txBody>
      </p:sp>
      <p:grpSp>
        <p:nvGrpSpPr>
          <p:cNvPr id="12" name="Agrupar 11"/>
          <p:cNvGrpSpPr/>
          <p:nvPr/>
        </p:nvGrpSpPr>
        <p:grpSpPr>
          <a:xfrm rot="5400000">
            <a:off x="2894697" y="320746"/>
            <a:ext cx="4332705" cy="6246263"/>
            <a:chOff x="6795881" y="216794"/>
            <a:chExt cx="4202815" cy="6246263"/>
          </a:xfrm>
        </p:grpSpPr>
        <p:sp>
          <p:nvSpPr>
            <p:cNvPr id="35" name="Retângulo 34"/>
            <p:cNvSpPr/>
            <p:nvPr/>
          </p:nvSpPr>
          <p:spPr>
            <a:xfrm rot="16200000">
              <a:off x="9343791" y="4804011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CVC </a:t>
              </a:r>
              <a:r>
                <a:rPr lang="pt-BR" sz="727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NEO</a:t>
              </a:r>
              <a:endParaRPr lang="pt-BR" sz="727" b="1" dirty="0">
                <a:latin typeface="Arial" panose="020B0604020202020204" pitchFamily="34" charset="0"/>
              </a:endParaRPr>
            </a:p>
          </p:txBody>
        </p:sp>
        <p:sp>
          <p:nvSpPr>
            <p:cNvPr id="36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 rot="16200000">
              <a:off x="5917943" y="4622233"/>
              <a:ext cx="3105587" cy="55322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2"/>
              </a:pPr>
              <a:r>
                <a:rPr lang="pt-BR" sz="1200" b="1" dirty="0">
                  <a:solidFill>
                    <a:schemeClr val="bg1"/>
                  </a:solidFill>
                </a:rPr>
                <a:t>Aderir a técnica asséptica no 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manuseio do cateter​ </a:t>
              </a:r>
            </a:p>
          </p:txBody>
        </p:sp>
        <p:sp>
          <p:nvSpPr>
            <p:cNvPr id="37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6724955" y="4912224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Higienizou as mãos </a:t>
              </a:r>
              <a:r>
                <a:rPr lang="pt-BR" sz="1050" dirty="0">
                  <a:solidFill>
                    <a:srgbClr val="FF0000"/>
                  </a:solidFill>
                </a:rPr>
                <a:t>imediatamente </a:t>
              </a:r>
              <a:r>
                <a:rPr lang="pt-BR" sz="1050" dirty="0"/>
                <a:t> antes de tocar no cateter?</a:t>
              </a:r>
              <a:endParaRPr lang="pt-BR" dirty="0"/>
            </a:p>
          </p:txBody>
        </p:sp>
        <p:sp>
          <p:nvSpPr>
            <p:cNvPr id="38" name="Retângulo Arredondado 3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7718908" y="346460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9" name="Retângulo Arredondado 3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7972857" y="346626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7775388" y="370515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4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8013282" y="372007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 rot="16200000">
              <a:off x="7336869" y="2806799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3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7204232" y="4917190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Utilizou técnica </a:t>
              </a:r>
              <a:r>
                <a:rPr lang="pt-BR" sz="1050" dirty="0">
                  <a:solidFill>
                    <a:srgbClr val="FF0000"/>
                  </a:solidFill>
                </a:rPr>
                <a:t>asséptica</a:t>
              </a:r>
              <a:r>
                <a:rPr lang="pt-BR" sz="1050" dirty="0"/>
                <a:t> para abrir os materiais?</a:t>
              </a:r>
              <a:endParaRPr lang="pt-BR" dirty="0"/>
            </a:p>
          </p:txBody>
        </p:sp>
        <p:cxnSp>
          <p:nvCxnSpPr>
            <p:cNvPr id="44" name="Conector reto 43"/>
            <p:cNvCxnSpPr/>
            <p:nvPr/>
          </p:nvCxnSpPr>
          <p:spPr>
            <a:xfrm rot="16200000">
              <a:off x="6715573" y="490072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7780825" y="4621720"/>
              <a:ext cx="2801617" cy="8642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3"/>
                <a:defRPr/>
              </a:pPr>
              <a:r>
                <a:rPr lang="pt-BR" sz="1050" dirty="0"/>
                <a:t>Realizou a</a:t>
              </a:r>
              <a:r>
                <a:rPr lang="pt-BR" sz="1050" dirty="0">
                  <a:solidFill>
                    <a:srgbClr val="FF0000"/>
                  </a:solidFill>
                </a:rPr>
                <a:t> desinfecção </a:t>
              </a:r>
              <a:r>
                <a:rPr lang="pt-BR" sz="1050" dirty="0"/>
                <a:t>em movimentos circulares envolvendo a ponta e a </a:t>
              </a:r>
              <a:r>
                <a:rPr lang="pt-BR" sz="1050" dirty="0">
                  <a:solidFill>
                    <a:srgbClr val="FF0000"/>
                  </a:solidFill>
                </a:rPr>
                <a:t>lateral</a:t>
              </a:r>
              <a:r>
                <a:rPr lang="pt-BR" sz="1050" dirty="0"/>
                <a:t>  dos </a:t>
              </a:r>
              <a:r>
                <a:rPr lang="pt-BR" sz="1050" dirty="0">
                  <a:solidFill>
                    <a:srgbClr val="FF0000"/>
                  </a:solidFill>
                </a:rPr>
                <a:t>conectores</a:t>
              </a:r>
              <a:r>
                <a:rPr lang="pt-BR" sz="1050" dirty="0"/>
                <a:t> por 10 segundos imediatamente antes  de utilizá-lo?</a:t>
              </a:r>
              <a:endParaRPr lang="pt-BR" dirty="0"/>
            </a:p>
          </p:txBody>
        </p:sp>
        <p:sp>
          <p:nvSpPr>
            <p:cNvPr id="46" name="Retângulo Arredondado 4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8261454" y="346460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7" name="Retângulo Arredondado 4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8524221" y="346626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8308696" y="370515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4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8555830" y="372007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50" name="Retângulo Arredondado 4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8846808" y="344826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1" name="Retângulo Arredondado 5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9191937" y="344210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8891562" y="3707852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5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9206596" y="371325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54" name="Conector reto 53"/>
            <p:cNvCxnSpPr/>
            <p:nvPr/>
          </p:nvCxnSpPr>
          <p:spPr>
            <a:xfrm rot="16200000">
              <a:off x="7256966" y="489708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5" name="Conector reto 54"/>
            <p:cNvCxnSpPr/>
            <p:nvPr/>
          </p:nvCxnSpPr>
          <p:spPr>
            <a:xfrm rot="16200000">
              <a:off x="7997028" y="491214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7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9247088" y="4936121"/>
              <a:ext cx="2592899" cy="40885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5"/>
                <a:defRPr/>
              </a:pPr>
              <a:r>
                <a:rPr lang="pt-BR" sz="1050" dirty="0"/>
                <a:t>Colocou </a:t>
              </a:r>
              <a:r>
                <a:rPr lang="pt-BR" sz="1050" b="1" dirty="0">
                  <a:solidFill>
                    <a:srgbClr val="FF0000"/>
                  </a:solidFill>
                </a:rPr>
                <a:t>nova tampa oclusora estéril</a:t>
              </a:r>
              <a:r>
                <a:rPr lang="pt-BR" sz="1050" dirty="0"/>
                <a:t>? </a:t>
              </a:r>
            </a:p>
            <a:p>
              <a:pPr lvl="0">
                <a:defRPr/>
              </a:pPr>
              <a:r>
                <a:rPr lang="pt-BR" sz="1050" b="1" dirty="0"/>
                <a:t>Não se aplica para o sistema fechado    </a:t>
              </a:r>
              <a:r>
                <a:rPr lang="pt-BR" sz="1600" b="1" dirty="0">
                  <a:latin typeface="Yu Gothic Medium" panose="020B0500000000000000" pitchFamily="34" charset="-128"/>
                  <a:ea typeface="Yu Gothic Medium" panose="020B0500000000000000" pitchFamily="34" charset="-128"/>
                </a:rPr>
                <a:t>⃞</a:t>
              </a:r>
              <a:endParaRPr lang="pt-BR" b="1" dirty="0"/>
            </a:p>
          </p:txBody>
        </p:sp>
        <p:sp>
          <p:nvSpPr>
            <p:cNvPr id="58" name="Retângulo Arredondado 5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9597395" y="344166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9" name="Retângulo Arredondado 5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9915594" y="343380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9644635" y="370127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6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9937967" y="3706659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66" name="Conector reto 65"/>
            <p:cNvCxnSpPr/>
            <p:nvPr/>
          </p:nvCxnSpPr>
          <p:spPr>
            <a:xfrm rot="16200000">
              <a:off x="8697778" y="4902615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7" name="Retângulo 66"/>
            <p:cNvSpPr/>
            <p:nvPr/>
          </p:nvSpPr>
          <p:spPr>
            <a:xfrm rot="16200000">
              <a:off x="9343791" y="1674752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CVC </a:t>
              </a:r>
              <a:r>
                <a:rPr lang="pt-BR" sz="727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NEO</a:t>
              </a:r>
              <a:endParaRPr lang="pt-BR" sz="727" b="1" dirty="0">
                <a:latin typeface="Arial" panose="020B0604020202020204" pitchFamily="34" charset="0"/>
              </a:endParaRPr>
            </a:p>
          </p:txBody>
        </p:sp>
        <p:sp>
          <p:nvSpPr>
            <p:cNvPr id="68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 rot="16200000">
              <a:off x="5917943" y="1492974"/>
              <a:ext cx="3105587" cy="55322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2"/>
              </a:pPr>
              <a:r>
                <a:rPr lang="pt-BR" sz="1200" b="1" dirty="0">
                  <a:solidFill>
                    <a:schemeClr val="bg1"/>
                  </a:solidFill>
                </a:rPr>
                <a:t>Aderir a técnica asséptica no 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manuseio do cateter​ </a:t>
              </a:r>
            </a:p>
          </p:txBody>
        </p:sp>
        <p:sp>
          <p:nvSpPr>
            <p:cNvPr id="70" name="Retângulo Arredondado 6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7737386" y="335347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1" name="Retângulo Arredondado 7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7982096" y="33700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7784628" y="57589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7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8013282" y="59081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74" name="Retângulo 73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 rot="16200000">
              <a:off x="7336869" y="-31691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7222961" y="1742974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Utilizou técnica</a:t>
              </a:r>
              <a:r>
                <a:rPr lang="pt-BR" sz="1050" dirty="0">
                  <a:solidFill>
                    <a:srgbClr val="FF0000"/>
                  </a:solidFill>
                </a:rPr>
                <a:t> asséptica </a:t>
              </a:r>
              <a:r>
                <a:rPr lang="pt-BR" sz="1050" dirty="0"/>
                <a:t>para abrir os materiais?</a:t>
              </a:r>
              <a:endParaRPr lang="pt-BR" dirty="0"/>
            </a:p>
          </p:txBody>
        </p:sp>
        <p:cxnSp>
          <p:nvCxnSpPr>
            <p:cNvPr id="76" name="Conector reto 75"/>
            <p:cNvCxnSpPr/>
            <p:nvPr/>
          </p:nvCxnSpPr>
          <p:spPr>
            <a:xfrm rot="16200000">
              <a:off x="6724812" y="177146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8" name="Retângulo Arredondado 7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8261454" y="33534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9" name="Retângulo Arredondado 7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8533460" y="33700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8299457" y="57589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8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8555830" y="59081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82" name="Retângulo Arredondado 8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8883503" y="32626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9225853" y="32792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8919004" y="60683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8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9270250" y="59185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86" name="Conector reto 85"/>
            <p:cNvCxnSpPr/>
            <p:nvPr/>
          </p:nvCxnSpPr>
          <p:spPr>
            <a:xfrm rot="16200000">
              <a:off x="7275444" y="1767831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7" name="Conector reto 86"/>
            <p:cNvCxnSpPr/>
            <p:nvPr/>
          </p:nvCxnSpPr>
          <p:spPr>
            <a:xfrm rot="16200000">
              <a:off x="8006208" y="177684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0" name="Retângulo Arredondado 8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9671308" y="34098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1" name="Retângulo Arredondado 9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9934076" y="34264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9709312" y="58153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9956446" y="59645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94" name="Retângulo Arredondado 9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10234780" y="31512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5" name="Retângulo Arredondado 9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10483404" y="316777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10284487" y="57279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9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10523186" y="59110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98" name="Conector reto 97"/>
            <p:cNvCxnSpPr/>
            <p:nvPr/>
          </p:nvCxnSpPr>
          <p:spPr>
            <a:xfrm rot="16200000">
              <a:off x="8694538" y="1773469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" name="CaixaDeTexto 9">
            <a:extLst>
              <a:ext uri="{FF2B5EF4-FFF2-40B4-BE49-F238E27FC236}">
                <a16:creationId xmlns:a16="http://schemas.microsoft.com/office/drawing/2014/main" id="{C0FB63F8-06F5-2858-5C45-A746A79532FF}"/>
              </a:ext>
            </a:extLst>
          </p:cNvPr>
          <p:cNvSpPr txBox="1"/>
          <p:nvPr/>
        </p:nvSpPr>
        <p:spPr>
          <a:xfrm>
            <a:off x="5134918" y="2295551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lang="pt-BR" sz="1050" dirty="0"/>
              <a:t>Higienizou as mãos </a:t>
            </a:r>
            <a:r>
              <a:rPr lang="pt-BR" sz="1050" dirty="0">
                <a:solidFill>
                  <a:srgbClr val="FF0000"/>
                </a:solidFill>
              </a:rPr>
              <a:t>imediatamente </a:t>
            </a:r>
            <a:r>
              <a:rPr lang="pt-BR" sz="1050" dirty="0"/>
              <a:t> antes de tocar no cateter?</a:t>
            </a:r>
            <a:endParaRPr lang="pt-BR" dirty="0"/>
          </a:p>
        </p:txBody>
      </p:sp>
      <p:sp>
        <p:nvSpPr>
          <p:cNvPr id="7" name="Retângulo Arredondado 57">
            <a:extLst>
              <a:ext uri="{FF2B5EF4-FFF2-40B4-BE49-F238E27FC236}">
                <a16:creationId xmlns:a16="http://schemas.microsoft.com/office/drawing/2014/main" id="{4C68D25F-07CE-6A18-A09B-B42F89790AD7}"/>
              </a:ext>
            </a:extLst>
          </p:cNvPr>
          <p:cNvSpPr/>
          <p:nvPr/>
        </p:nvSpPr>
        <p:spPr>
          <a:xfrm>
            <a:off x="4716608" y="4874030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" name="Retângulo Arredondado 58">
            <a:extLst>
              <a:ext uri="{FF2B5EF4-FFF2-40B4-BE49-F238E27FC236}">
                <a16:creationId xmlns:a16="http://schemas.microsoft.com/office/drawing/2014/main" id="{F1A72737-5FFB-1F89-E356-C58F76418524}"/>
              </a:ext>
            </a:extLst>
          </p:cNvPr>
          <p:cNvSpPr/>
          <p:nvPr/>
        </p:nvSpPr>
        <p:spPr>
          <a:xfrm>
            <a:off x="4714281" y="516317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" name="CaixaDeTexto 10">
            <a:extLst>
              <a:ext uri="{FF2B5EF4-FFF2-40B4-BE49-F238E27FC236}">
                <a16:creationId xmlns:a16="http://schemas.microsoft.com/office/drawing/2014/main" id="{47EB9D85-396B-BAD5-A352-39F6811E209C}"/>
              </a:ext>
            </a:extLst>
          </p:cNvPr>
          <p:cNvSpPr txBox="1"/>
          <p:nvPr/>
        </p:nvSpPr>
        <p:spPr>
          <a:xfrm>
            <a:off x="4521346" y="4936591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0" name="CaixaDeTexto 11">
            <a:extLst>
              <a:ext uri="{FF2B5EF4-FFF2-40B4-BE49-F238E27FC236}">
                <a16:creationId xmlns:a16="http://schemas.microsoft.com/office/drawing/2014/main" id="{752090EB-F2D9-0E8C-9250-2450AFC22D8A}"/>
              </a:ext>
            </a:extLst>
          </p:cNvPr>
          <p:cNvSpPr txBox="1"/>
          <p:nvPr/>
        </p:nvSpPr>
        <p:spPr>
          <a:xfrm>
            <a:off x="4517559" y="5186249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1" name="CaixaDeTexto 9">
            <a:extLst>
              <a:ext uri="{FF2B5EF4-FFF2-40B4-BE49-F238E27FC236}">
                <a16:creationId xmlns:a16="http://schemas.microsoft.com/office/drawing/2014/main" id="{827623D1-D9C7-5390-D8A5-39335D5CC26B}"/>
              </a:ext>
            </a:extLst>
          </p:cNvPr>
          <p:cNvSpPr txBox="1"/>
          <p:nvPr/>
        </p:nvSpPr>
        <p:spPr>
          <a:xfrm>
            <a:off x="1956693" y="4056060"/>
            <a:ext cx="2835838" cy="82893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 startAt="4"/>
              <a:defRPr/>
            </a:pPr>
            <a:r>
              <a:rPr lang="pt-BR" sz="1050" dirty="0"/>
              <a:t>Realizou a desinfecção</a:t>
            </a:r>
            <a:r>
              <a:rPr lang="pt-BR" sz="1050" dirty="0">
                <a:solidFill>
                  <a:srgbClr val="FF0000"/>
                </a:solidFill>
              </a:rPr>
              <a:t> </a:t>
            </a:r>
            <a:r>
              <a:rPr lang="pt-BR" sz="1050" dirty="0"/>
              <a:t>em movimentos circulares envolvendo a ponta e a </a:t>
            </a:r>
            <a:r>
              <a:rPr lang="pt-BR" sz="1050" dirty="0">
                <a:solidFill>
                  <a:srgbClr val="FF0000"/>
                </a:solidFill>
              </a:rPr>
              <a:t>lateral</a:t>
            </a:r>
            <a:r>
              <a:rPr lang="pt-BR" sz="1050" dirty="0"/>
              <a:t>  dos </a:t>
            </a:r>
            <a:r>
              <a:rPr lang="pt-BR" sz="1050" dirty="0">
                <a:solidFill>
                  <a:srgbClr val="FF0000"/>
                </a:solidFill>
              </a:rPr>
              <a:t>conectores</a:t>
            </a:r>
            <a:r>
              <a:rPr lang="pt-BR" sz="1050" dirty="0"/>
              <a:t> por 10 segundos imediatamente  </a:t>
            </a:r>
            <a:r>
              <a:rPr lang="pt-BR" sz="1050" dirty="0">
                <a:solidFill>
                  <a:srgbClr val="FF0000"/>
                </a:solidFill>
              </a:rPr>
              <a:t>após </a:t>
            </a:r>
            <a:r>
              <a:rPr lang="pt-BR" sz="1050" dirty="0"/>
              <a:t>utilizá-lo?</a:t>
            </a:r>
          </a:p>
        </p:txBody>
      </p:sp>
      <p:sp>
        <p:nvSpPr>
          <p:cNvPr id="2" name="CaixaDeTexto 9">
            <a:extLst>
              <a:ext uri="{FF2B5EF4-FFF2-40B4-BE49-F238E27FC236}">
                <a16:creationId xmlns:a16="http://schemas.microsoft.com/office/drawing/2014/main" id="{FE229B8D-7DF2-1FDF-5E17-33B9A4F2DE9D}"/>
              </a:ext>
            </a:extLst>
          </p:cNvPr>
          <p:cNvSpPr txBox="1"/>
          <p:nvPr/>
        </p:nvSpPr>
        <p:spPr>
          <a:xfrm>
            <a:off x="5088688" y="3291515"/>
            <a:ext cx="2801617" cy="89099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 startAt="3"/>
              <a:defRPr/>
            </a:pPr>
            <a:r>
              <a:rPr lang="pt-BR" sz="1050" dirty="0"/>
              <a:t>Realizou a</a:t>
            </a:r>
            <a:r>
              <a:rPr lang="pt-BR" sz="1050" dirty="0">
                <a:solidFill>
                  <a:srgbClr val="FF0000"/>
                </a:solidFill>
              </a:rPr>
              <a:t> desinfecção </a:t>
            </a:r>
            <a:r>
              <a:rPr lang="pt-BR" sz="1050" dirty="0"/>
              <a:t>em movimentos circulares envolvendo a ponta e a </a:t>
            </a:r>
            <a:r>
              <a:rPr lang="pt-BR" sz="1050" dirty="0">
                <a:solidFill>
                  <a:srgbClr val="FF0000"/>
                </a:solidFill>
              </a:rPr>
              <a:t>lateral</a:t>
            </a:r>
            <a:r>
              <a:rPr lang="pt-BR" sz="1050" dirty="0"/>
              <a:t>  dos </a:t>
            </a:r>
            <a:r>
              <a:rPr lang="pt-BR" sz="1050" dirty="0">
                <a:solidFill>
                  <a:srgbClr val="FF0000"/>
                </a:solidFill>
              </a:rPr>
              <a:t>conectores</a:t>
            </a:r>
            <a:r>
              <a:rPr lang="pt-BR" sz="1050" dirty="0"/>
              <a:t> por 10 segundos imediatamente </a:t>
            </a:r>
            <a:r>
              <a:rPr lang="pt-BR" sz="1050" dirty="0">
                <a:solidFill>
                  <a:srgbClr val="FF0000"/>
                </a:solidFill>
              </a:rPr>
              <a:t>antes</a:t>
            </a:r>
            <a:r>
              <a:rPr lang="pt-BR" sz="1050" dirty="0"/>
              <a:t>  de utilizá-lo?</a:t>
            </a:r>
            <a:endParaRPr lang="pt-BR" dirty="0"/>
          </a:p>
        </p:txBody>
      </p:sp>
      <p:sp>
        <p:nvSpPr>
          <p:cNvPr id="3" name="CaixaDeTexto 9">
            <a:extLst>
              <a:ext uri="{FF2B5EF4-FFF2-40B4-BE49-F238E27FC236}">
                <a16:creationId xmlns:a16="http://schemas.microsoft.com/office/drawing/2014/main" id="{D1C75BD3-EAF4-B7F8-1A6D-3B0FFC0A4D71}"/>
              </a:ext>
            </a:extLst>
          </p:cNvPr>
          <p:cNvSpPr txBox="1"/>
          <p:nvPr/>
        </p:nvSpPr>
        <p:spPr>
          <a:xfrm>
            <a:off x="5071577" y="4036003"/>
            <a:ext cx="2835838" cy="82893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 startAt="4"/>
              <a:defRPr/>
            </a:pPr>
            <a:r>
              <a:rPr lang="pt-BR" sz="1050" dirty="0"/>
              <a:t>Realizou a desinfecção</a:t>
            </a:r>
            <a:r>
              <a:rPr lang="pt-BR" sz="1050" dirty="0">
                <a:solidFill>
                  <a:srgbClr val="FF0000"/>
                </a:solidFill>
              </a:rPr>
              <a:t> </a:t>
            </a:r>
            <a:r>
              <a:rPr lang="pt-BR" sz="1050" dirty="0"/>
              <a:t>em movimentos circulares envolvendo a ponta e a </a:t>
            </a:r>
            <a:r>
              <a:rPr lang="pt-BR" sz="1050" dirty="0">
                <a:solidFill>
                  <a:srgbClr val="FF0000"/>
                </a:solidFill>
              </a:rPr>
              <a:t>lateral</a:t>
            </a:r>
            <a:r>
              <a:rPr lang="pt-BR" sz="1050" dirty="0"/>
              <a:t>  dos </a:t>
            </a:r>
            <a:r>
              <a:rPr lang="pt-BR" sz="1050" dirty="0">
                <a:solidFill>
                  <a:srgbClr val="FF0000"/>
                </a:solidFill>
              </a:rPr>
              <a:t>conectores</a:t>
            </a:r>
            <a:r>
              <a:rPr lang="pt-BR" sz="1050" dirty="0"/>
              <a:t> por 10 segundos imediatamente  </a:t>
            </a:r>
            <a:r>
              <a:rPr lang="pt-BR" sz="1050" dirty="0">
                <a:solidFill>
                  <a:srgbClr val="FF0000"/>
                </a:solidFill>
              </a:rPr>
              <a:t>após </a:t>
            </a:r>
            <a:r>
              <a:rPr lang="pt-BR" sz="1050" dirty="0"/>
              <a:t>utilizá-lo?</a:t>
            </a:r>
          </a:p>
        </p:txBody>
      </p:sp>
      <p:sp>
        <p:nvSpPr>
          <p:cNvPr id="13" name="CaixaDeTexto 9">
            <a:extLst>
              <a:ext uri="{FF2B5EF4-FFF2-40B4-BE49-F238E27FC236}">
                <a16:creationId xmlns:a16="http://schemas.microsoft.com/office/drawing/2014/main" id="{A538AE49-A2D7-7852-87D6-1CF87D3D4DF4}"/>
              </a:ext>
            </a:extLst>
          </p:cNvPr>
          <p:cNvSpPr txBox="1"/>
          <p:nvPr/>
        </p:nvSpPr>
        <p:spPr>
          <a:xfrm>
            <a:off x="5078594" y="4892675"/>
            <a:ext cx="2592899" cy="42149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 startAt="5"/>
              <a:defRPr/>
            </a:pPr>
            <a:r>
              <a:rPr lang="pt-BR" sz="1050" dirty="0"/>
              <a:t>Colocou </a:t>
            </a:r>
            <a:r>
              <a:rPr lang="pt-BR" sz="1050" b="1" dirty="0">
                <a:solidFill>
                  <a:srgbClr val="FF0000"/>
                </a:solidFill>
              </a:rPr>
              <a:t>nova tampa oclusora estéril</a:t>
            </a:r>
            <a:r>
              <a:rPr lang="pt-BR" sz="1050" dirty="0"/>
              <a:t>? </a:t>
            </a:r>
          </a:p>
          <a:p>
            <a:pPr lvl="0">
              <a:defRPr/>
            </a:pPr>
            <a:r>
              <a:rPr lang="pt-BR" sz="1050" b="1" dirty="0"/>
              <a:t>Não se aplica para o sistema fechado    </a:t>
            </a:r>
            <a:r>
              <a:rPr lang="pt-BR" sz="1600" b="1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⃞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794924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/>
          <p:cNvGrpSpPr/>
          <p:nvPr/>
        </p:nvGrpSpPr>
        <p:grpSpPr>
          <a:xfrm>
            <a:off x="2904082" y="1447885"/>
            <a:ext cx="6255580" cy="4207005"/>
            <a:chOff x="2553979" y="1689185"/>
            <a:chExt cx="6255580" cy="4207005"/>
          </a:xfrm>
        </p:grpSpPr>
        <p:sp>
          <p:nvSpPr>
            <p:cNvPr id="4" name="CaixaDeTexto 22">
              <a:extLst>
                <a:ext uri="{FF2B5EF4-FFF2-40B4-BE49-F238E27FC236}">
                  <a16:creationId xmlns:a16="http://schemas.microsoft.com/office/drawing/2014/main" id="{1848880C-F601-4D04-9CAF-EC3F55EF3ED7}"/>
                </a:ext>
              </a:extLst>
            </p:cNvPr>
            <p:cNvSpPr txBox="1"/>
            <p:nvPr/>
          </p:nvSpPr>
          <p:spPr>
            <a:xfrm>
              <a:off x="2597093" y="3428049"/>
              <a:ext cx="2521796" cy="80010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defPPr>
                <a:defRPr lang="pt-BR"/>
              </a:defPPr>
              <a:lvl1pPr marL="228600" lvl="0" indent="-228600" defTabSz="914385" fontAlgn="b">
                <a:buFont typeface="+mj-lt"/>
                <a:buAutoNum type="arabicPeriod"/>
                <a:defRPr sz="1050"/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>
                <a:buFont typeface="+mj-lt"/>
                <a:buAutoNum type="arabicPeriod" startAt="2"/>
              </a:pPr>
              <a:r>
                <a:rPr lang="pt-BR" dirty="0"/>
                <a:t>Datou o sistema de forma visível?</a:t>
              </a:r>
            </a:p>
            <a:p>
              <a:pPr>
                <a:buFont typeface="+mj-lt"/>
                <a:buAutoNum type="arabicPeriod" startAt="2"/>
              </a:pPr>
              <a:endParaRPr lang="pt-BR" dirty="0"/>
            </a:p>
          </p:txBody>
        </p:sp>
        <p:sp>
          <p:nvSpPr>
            <p:cNvPr id="5" name="Retângulo 4"/>
            <p:cNvSpPr/>
            <p:nvPr/>
          </p:nvSpPr>
          <p:spPr>
            <a:xfrm>
              <a:off x="2553979" y="5691967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CVC </a:t>
              </a:r>
              <a:r>
                <a:rPr lang="pt-BR" sz="727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NEO </a:t>
              </a:r>
              <a:endParaRPr lang="pt-BR" sz="727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61255" y="2091616"/>
              <a:ext cx="3105587" cy="77475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3.  Realizar a manutenção do sistema de infusão </a:t>
              </a:r>
              <a:r>
                <a:rPr lang="pt-BR" sz="1200" b="1" dirty="0">
                  <a:solidFill>
                    <a:srgbClr val="FF0000"/>
                  </a:solidFill>
                </a:rPr>
                <a:t>(equipos e conectores) </a:t>
              </a:r>
            </a:p>
          </p:txBody>
        </p:sp>
        <p:sp>
          <p:nvSpPr>
            <p:cNvPr id="8" name="Retângulo Arredondado 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296066" y="291588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" name="Retângulo Arredondado 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296066" y="316253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23484" y="2942794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18889" y="319072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53979" y="1693375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13" name="Conector reto 12"/>
            <p:cNvCxnSpPr/>
            <p:nvPr/>
          </p:nvCxnSpPr>
          <p:spPr>
            <a:xfrm>
              <a:off x="2561255" y="3449465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3" name="Estrela de 5 Pontas 22"/>
            <p:cNvSpPr/>
            <p:nvPr/>
          </p:nvSpPr>
          <p:spPr>
            <a:xfrm>
              <a:off x="5382621" y="2118374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5" name="Retângulo Arredondado 24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281514" y="352219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6" name="Retângulo Arredondado 25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281514" y="380694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08932" y="356815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8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04337" y="380655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29" name="Conector reto 28"/>
            <p:cNvCxnSpPr/>
            <p:nvPr/>
          </p:nvCxnSpPr>
          <p:spPr>
            <a:xfrm>
              <a:off x="2560351" y="410339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0" name="CaixaDeTexto 22">
              <a:extLst>
                <a:ext uri="{FF2B5EF4-FFF2-40B4-BE49-F238E27FC236}">
                  <a16:creationId xmlns:a16="http://schemas.microsoft.com/office/drawing/2014/main" id="{1848880C-F601-4D04-9CAF-EC3F55EF3ED7}"/>
                </a:ext>
              </a:extLst>
            </p:cNvPr>
            <p:cNvSpPr txBox="1"/>
            <p:nvPr/>
          </p:nvSpPr>
          <p:spPr>
            <a:xfrm>
              <a:off x="5701776" y="3434193"/>
              <a:ext cx="2521796" cy="80010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defPPr>
                <a:defRPr lang="pt-BR"/>
              </a:defPPr>
              <a:lvl1pPr marL="228600" lvl="0" indent="-228600" defTabSz="914385" fontAlgn="b">
                <a:buFont typeface="+mj-lt"/>
                <a:buAutoNum type="arabicPeriod"/>
                <a:defRPr sz="1050"/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>
                <a:buFont typeface="+mj-lt"/>
                <a:buAutoNum type="arabicPeriod" startAt="2"/>
              </a:pPr>
              <a:r>
                <a:rPr lang="pt-BR" dirty="0"/>
                <a:t>Datou o sistema de forma visível?</a:t>
              </a:r>
            </a:p>
            <a:p>
              <a:pPr>
                <a:buFont typeface="+mj-lt"/>
                <a:buAutoNum type="arabicPeriod" startAt="2"/>
              </a:pPr>
              <a:endParaRPr lang="pt-BR" dirty="0"/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5696696" y="5687777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CVC </a:t>
              </a:r>
              <a:r>
                <a:rPr lang="pt-BR" sz="727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NEO</a:t>
              </a:r>
              <a:endParaRPr lang="pt-BR" sz="727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2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03972" y="2087426"/>
              <a:ext cx="3105587" cy="77475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3.  Realizar a manutenção do sistema de infusão </a:t>
              </a:r>
              <a:r>
                <a:rPr lang="pt-BR" sz="1200" b="1" dirty="0">
                  <a:solidFill>
                    <a:srgbClr val="FF0000"/>
                  </a:solidFill>
                </a:rPr>
                <a:t>(equipos e conectores) </a:t>
              </a:r>
            </a:p>
          </p:txBody>
        </p:sp>
        <p:sp>
          <p:nvSpPr>
            <p:cNvPr id="34" name="Retângulo Arredondado 3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38783" y="289264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5" name="Retângulo Arredondado 3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38783" y="313929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56676" y="2910029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3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42556" y="3157957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696696" y="1689185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39" name="Conector reto 38"/>
            <p:cNvCxnSpPr/>
            <p:nvPr/>
          </p:nvCxnSpPr>
          <p:spPr>
            <a:xfrm>
              <a:off x="5703972" y="3445275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0" name="Estrela de 5 Pontas 39"/>
            <p:cNvSpPr/>
            <p:nvPr/>
          </p:nvSpPr>
          <p:spPr>
            <a:xfrm>
              <a:off x="8525338" y="2114184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1" name="Retângulo Arredondado 4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24231" y="351800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2" name="Retângulo Arredondado 4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24231" y="380275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51649" y="354491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4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47054" y="380236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45" name="Conector reto 44"/>
            <p:cNvCxnSpPr/>
            <p:nvPr/>
          </p:nvCxnSpPr>
          <p:spPr>
            <a:xfrm>
              <a:off x="5703068" y="409920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Retângulo Arredondado 25">
            <a:extLst>
              <a:ext uri="{FF2B5EF4-FFF2-40B4-BE49-F238E27FC236}">
                <a16:creationId xmlns:a16="http://schemas.microsoft.com/office/drawing/2014/main" id="{12EA04A3-1094-90C3-395A-0C7E0B3C97A2}"/>
              </a:ext>
            </a:extLst>
          </p:cNvPr>
          <p:cNvSpPr/>
          <p:nvPr/>
        </p:nvSpPr>
        <p:spPr>
          <a:xfrm>
            <a:off x="5631617" y="423397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5" name="Retângulo Arredondado 25">
            <a:extLst>
              <a:ext uri="{FF2B5EF4-FFF2-40B4-BE49-F238E27FC236}">
                <a16:creationId xmlns:a16="http://schemas.microsoft.com/office/drawing/2014/main" id="{3FD8B904-9CA7-7B9F-5A52-1981AD4F8F2E}"/>
              </a:ext>
            </a:extLst>
          </p:cNvPr>
          <p:cNvSpPr/>
          <p:nvPr/>
        </p:nvSpPr>
        <p:spPr>
          <a:xfrm>
            <a:off x="5631616" y="395661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7" name="CaixaDeTexto 11">
            <a:extLst>
              <a:ext uri="{FF2B5EF4-FFF2-40B4-BE49-F238E27FC236}">
                <a16:creationId xmlns:a16="http://schemas.microsoft.com/office/drawing/2014/main" id="{FF4D467D-4E39-E9B0-0C0A-1807A615DFFA}"/>
              </a:ext>
            </a:extLst>
          </p:cNvPr>
          <p:cNvSpPr txBox="1"/>
          <p:nvPr/>
        </p:nvSpPr>
        <p:spPr>
          <a:xfrm>
            <a:off x="5434247" y="424617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8" name="CaixaDeTexto 10">
            <a:extLst>
              <a:ext uri="{FF2B5EF4-FFF2-40B4-BE49-F238E27FC236}">
                <a16:creationId xmlns:a16="http://schemas.microsoft.com/office/drawing/2014/main" id="{9B9F770F-325D-7BB2-CE4D-E41AAF57F5A4}"/>
              </a:ext>
            </a:extLst>
          </p:cNvPr>
          <p:cNvSpPr txBox="1"/>
          <p:nvPr/>
        </p:nvSpPr>
        <p:spPr>
          <a:xfrm>
            <a:off x="5437972" y="399427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0" name="Retângulo Arredondado 25">
            <a:extLst>
              <a:ext uri="{FF2B5EF4-FFF2-40B4-BE49-F238E27FC236}">
                <a16:creationId xmlns:a16="http://schemas.microsoft.com/office/drawing/2014/main" id="{EFD54BE1-0BC0-5376-42E0-B2E678C544D5}"/>
              </a:ext>
            </a:extLst>
          </p:cNvPr>
          <p:cNvSpPr/>
          <p:nvPr/>
        </p:nvSpPr>
        <p:spPr>
          <a:xfrm>
            <a:off x="8772971" y="400315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" name="Retângulo Arredondado 25">
            <a:extLst>
              <a:ext uri="{FF2B5EF4-FFF2-40B4-BE49-F238E27FC236}">
                <a16:creationId xmlns:a16="http://schemas.microsoft.com/office/drawing/2014/main" id="{E830E3BA-9F4A-7DEC-B7D5-62F436339513}"/>
              </a:ext>
            </a:extLst>
          </p:cNvPr>
          <p:cNvSpPr/>
          <p:nvPr/>
        </p:nvSpPr>
        <p:spPr>
          <a:xfrm>
            <a:off x="8782496" y="4271726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" name="CaixaDeTexto 10">
            <a:extLst>
              <a:ext uri="{FF2B5EF4-FFF2-40B4-BE49-F238E27FC236}">
                <a16:creationId xmlns:a16="http://schemas.microsoft.com/office/drawing/2014/main" id="{CDA34180-4EDF-8184-33F5-1A7DE772FF43}"/>
              </a:ext>
            </a:extLst>
          </p:cNvPr>
          <p:cNvSpPr txBox="1"/>
          <p:nvPr/>
        </p:nvSpPr>
        <p:spPr>
          <a:xfrm>
            <a:off x="8558893" y="4032426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4" name="CaixaDeTexto 11">
            <a:extLst>
              <a:ext uri="{FF2B5EF4-FFF2-40B4-BE49-F238E27FC236}">
                <a16:creationId xmlns:a16="http://schemas.microsoft.com/office/drawing/2014/main" id="{912A7D64-A6C3-5BD9-7D90-5C20C619C633}"/>
              </a:ext>
            </a:extLst>
          </p:cNvPr>
          <p:cNvSpPr txBox="1"/>
          <p:nvPr/>
        </p:nvSpPr>
        <p:spPr>
          <a:xfrm>
            <a:off x="8560402" y="432200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46" name="CaixaDeTexto 9">
            <a:extLst>
              <a:ext uri="{FF2B5EF4-FFF2-40B4-BE49-F238E27FC236}">
                <a16:creationId xmlns:a16="http://schemas.microsoft.com/office/drawing/2014/main" id="{70EC0CD5-5134-5280-084C-2F853C47592B}"/>
              </a:ext>
            </a:extLst>
          </p:cNvPr>
          <p:cNvSpPr txBox="1"/>
          <p:nvPr/>
        </p:nvSpPr>
        <p:spPr>
          <a:xfrm>
            <a:off x="2934595" y="3937567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>
              <a:buFont typeface="+mj-lt"/>
              <a:buAutoNum type="arabicPeriod" startAt="3"/>
            </a:pPr>
            <a:r>
              <a:rPr lang="pt-BR" dirty="0"/>
              <a:t>Realizou a troca do sistema no prazo preconizado?</a:t>
            </a:r>
          </a:p>
        </p:txBody>
      </p:sp>
      <p:sp>
        <p:nvSpPr>
          <p:cNvPr id="47" name="CaixaDeTexto 22">
            <a:extLst>
              <a:ext uri="{FF2B5EF4-FFF2-40B4-BE49-F238E27FC236}">
                <a16:creationId xmlns:a16="http://schemas.microsoft.com/office/drawing/2014/main" id="{E0803613-0EEB-293F-43E9-7382A4B4B7F2}"/>
              </a:ext>
            </a:extLst>
          </p:cNvPr>
          <p:cNvSpPr txBox="1"/>
          <p:nvPr/>
        </p:nvSpPr>
        <p:spPr>
          <a:xfrm>
            <a:off x="2914107" y="2549503"/>
            <a:ext cx="2643474" cy="80010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pt-BR" dirty="0">
                <a:solidFill>
                  <a:srgbClr val="FF0000"/>
                </a:solidFill>
              </a:rPr>
              <a:t>Os Equipos e/ou  conectores estão livres de sujidade ou presença de sangue?</a:t>
            </a:r>
          </a:p>
          <a:p>
            <a:pPr>
              <a:buFont typeface="+mj-lt"/>
              <a:buAutoNum type="arabicPeriod" startAt="3"/>
            </a:pPr>
            <a:endParaRPr lang="pt-BR" dirty="0"/>
          </a:p>
        </p:txBody>
      </p:sp>
      <p:sp>
        <p:nvSpPr>
          <p:cNvPr id="48" name="CaixaDeTexto 22">
            <a:extLst>
              <a:ext uri="{FF2B5EF4-FFF2-40B4-BE49-F238E27FC236}">
                <a16:creationId xmlns:a16="http://schemas.microsoft.com/office/drawing/2014/main" id="{B40553CC-B5DB-09F8-4960-D90E3F583336}"/>
              </a:ext>
            </a:extLst>
          </p:cNvPr>
          <p:cNvSpPr txBox="1"/>
          <p:nvPr/>
        </p:nvSpPr>
        <p:spPr>
          <a:xfrm>
            <a:off x="6060059" y="2549369"/>
            <a:ext cx="2643474" cy="80010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pt-BR" dirty="0">
                <a:solidFill>
                  <a:srgbClr val="FF0000"/>
                </a:solidFill>
              </a:rPr>
              <a:t>Os Equipos e/ou  conectores estão livres de sujidade ou presença de sangue?</a:t>
            </a:r>
          </a:p>
          <a:p>
            <a:pPr>
              <a:buFont typeface="+mj-lt"/>
              <a:buAutoNum type="arabicPeriod" startAt="3"/>
            </a:pPr>
            <a:endParaRPr lang="pt-BR" dirty="0"/>
          </a:p>
        </p:txBody>
      </p:sp>
      <p:sp>
        <p:nvSpPr>
          <p:cNvPr id="49" name="CaixaDeTexto 9">
            <a:extLst>
              <a:ext uri="{FF2B5EF4-FFF2-40B4-BE49-F238E27FC236}">
                <a16:creationId xmlns:a16="http://schemas.microsoft.com/office/drawing/2014/main" id="{07638256-2C12-D12B-0A11-397C4EA59438}"/>
              </a:ext>
            </a:extLst>
          </p:cNvPr>
          <p:cNvSpPr txBox="1"/>
          <p:nvPr/>
        </p:nvSpPr>
        <p:spPr>
          <a:xfrm>
            <a:off x="6027771" y="3923079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>
              <a:buFont typeface="+mj-lt"/>
              <a:buAutoNum type="arabicPeriod" startAt="3"/>
            </a:pPr>
            <a:r>
              <a:rPr lang="pt-BR" dirty="0"/>
              <a:t>Realizou a troca do sistema no prazo preconizado?</a:t>
            </a: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58E700B3-9639-EDBD-F823-4584A1B20240}"/>
              </a:ext>
            </a:extLst>
          </p:cNvPr>
          <p:cNvCxnSpPr/>
          <p:nvPr/>
        </p:nvCxnSpPr>
        <p:spPr>
          <a:xfrm>
            <a:off x="2885980" y="456643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553E4F28-4A34-BCF7-2C48-49061C6A512B}"/>
              </a:ext>
            </a:extLst>
          </p:cNvPr>
          <p:cNvCxnSpPr/>
          <p:nvPr/>
        </p:nvCxnSpPr>
        <p:spPr>
          <a:xfrm>
            <a:off x="6064879" y="457609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57243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Agrupar 51"/>
          <p:cNvGrpSpPr/>
          <p:nvPr/>
        </p:nvGrpSpPr>
        <p:grpSpPr>
          <a:xfrm>
            <a:off x="2629682" y="1970269"/>
            <a:ext cx="6255500" cy="4202815"/>
            <a:chOff x="2385632" y="1824898"/>
            <a:chExt cx="6255500" cy="4202815"/>
          </a:xfrm>
        </p:grpSpPr>
        <p:sp>
          <p:nvSpPr>
            <p:cNvPr id="53" name="Retângulo 52"/>
            <p:cNvSpPr/>
            <p:nvPr/>
          </p:nvSpPr>
          <p:spPr>
            <a:xfrm>
              <a:off x="2392908" y="582349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CVC </a:t>
              </a:r>
              <a:r>
                <a:rPr lang="pt-BR" sz="727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NEO</a:t>
              </a:r>
              <a:endParaRPr lang="pt-BR" sz="727" b="1" dirty="0">
                <a:latin typeface="Arial" panose="020B0604020202020204" pitchFamily="34" charset="0"/>
              </a:endParaRPr>
            </a:p>
          </p:txBody>
        </p:sp>
        <p:sp>
          <p:nvSpPr>
            <p:cNvPr id="54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400184" y="2223139"/>
              <a:ext cx="3105587" cy="55786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4. Avaliar as condições do curativo </a:t>
              </a:r>
              <a:endParaRPr lang="pt-BR" sz="1200" b="1" dirty="0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5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436021" y="2837652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 Curativo está totalmente aderido à pele e a inserção protegida pelo curativo?</a:t>
              </a:r>
            </a:p>
          </p:txBody>
        </p:sp>
        <p:sp>
          <p:nvSpPr>
            <p:cNvPr id="56" name="Retângulo Arredondado 5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134995" y="279670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7" name="Retângulo Arredondado 5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134995" y="303383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62413" y="282361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957818" y="308107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60" name="Retângulo 59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392908" y="182489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62" name="Conector reto 61"/>
            <p:cNvCxnSpPr/>
            <p:nvPr/>
          </p:nvCxnSpPr>
          <p:spPr>
            <a:xfrm>
              <a:off x="2400184" y="3322829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3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426251" y="3327274"/>
              <a:ext cx="2562700" cy="54385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Curativo sem sujidade, umidade ou presença de sangue?</a:t>
              </a:r>
            </a:p>
          </p:txBody>
        </p:sp>
        <p:sp>
          <p:nvSpPr>
            <p:cNvPr id="64" name="Retângulo Arredondado 6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134995" y="34071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5" name="Retângulo Arredondado 6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134995" y="372814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62413" y="34340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6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957818" y="36914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68" name="Retângulo Arredondado 6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132285" y="403697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9" name="Retângulo Arredondado 6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139721" y="428315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51947" y="406659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7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951947" y="431013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72" name="Conector reto 71"/>
            <p:cNvCxnSpPr/>
            <p:nvPr/>
          </p:nvCxnSpPr>
          <p:spPr>
            <a:xfrm>
              <a:off x="2392908" y="398890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3" name="Conector reto 72"/>
            <p:cNvCxnSpPr/>
            <p:nvPr/>
          </p:nvCxnSpPr>
          <p:spPr>
            <a:xfrm>
              <a:off x="2385632" y="459462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4" name="Estrela de 5 Pontas 73"/>
            <p:cNvSpPr/>
            <p:nvPr/>
          </p:nvSpPr>
          <p:spPr>
            <a:xfrm>
              <a:off x="5221550" y="2249897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399874" y="3964272"/>
              <a:ext cx="2562700" cy="54385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3"/>
              </a:pPr>
              <a:r>
                <a:rPr lang="pt-BR" sz="1050" dirty="0"/>
                <a:t>Curativo com data de troca na validade?</a:t>
              </a:r>
            </a:p>
          </p:txBody>
        </p:sp>
        <p:sp>
          <p:nvSpPr>
            <p:cNvPr id="76" name="Retângulo Arredondado 7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130698" y="466417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7" name="Retângulo Arredondado 7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130698" y="494131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45083" y="4717394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7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942459" y="4988463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80" name="Conector reto 79"/>
            <p:cNvCxnSpPr/>
            <p:nvPr/>
          </p:nvCxnSpPr>
          <p:spPr>
            <a:xfrm>
              <a:off x="2436021" y="5236882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1" name="Retângulo 80"/>
            <p:cNvSpPr/>
            <p:nvPr/>
          </p:nvSpPr>
          <p:spPr>
            <a:xfrm>
              <a:off x="5520658" y="582349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CVC </a:t>
              </a:r>
              <a:r>
                <a:rPr lang="pt-BR" sz="727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NEO</a:t>
              </a:r>
              <a:endParaRPr lang="pt-BR" sz="727" b="1" dirty="0">
                <a:latin typeface="Arial" panose="020B0604020202020204" pitchFamily="34" charset="0"/>
              </a:endParaRPr>
            </a:p>
          </p:txBody>
        </p:sp>
        <p:sp>
          <p:nvSpPr>
            <p:cNvPr id="82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527934" y="2223139"/>
              <a:ext cx="3105587" cy="55786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4. Avaliar as condições do curativo </a:t>
              </a:r>
              <a:endParaRPr lang="pt-BR" sz="1200" b="1" dirty="0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83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563771" y="2837652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 Curativo está totalmente aderido à pele e a inserção protegida pelo curativo?</a:t>
              </a:r>
            </a:p>
          </p:txBody>
        </p:sp>
        <p:sp>
          <p:nvSpPr>
            <p:cNvPr id="84" name="Retângulo Arredondado 8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262745" y="279670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5" name="Retângulo Arredondado 8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262745" y="303383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090163" y="282361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085568" y="308107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8" name="Retângulo 87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520658" y="182489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90" name="Conector reto 89"/>
            <p:cNvCxnSpPr/>
            <p:nvPr/>
          </p:nvCxnSpPr>
          <p:spPr>
            <a:xfrm>
              <a:off x="5527934" y="3322829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2" name="Retângulo Arredondado 9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262745" y="34071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3" name="Retângulo Arredondado 9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262745" y="367155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090163" y="34340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085568" y="36914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96" name="Retângulo Arredondado 9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264636" y="4056562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7" name="Retângulo Arredondado 9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279796" y="432034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086266" y="408178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9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083986" y="436130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100" name="Conector reto 99"/>
            <p:cNvCxnSpPr/>
            <p:nvPr/>
          </p:nvCxnSpPr>
          <p:spPr>
            <a:xfrm>
              <a:off x="5492289" y="3990651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1" name="Conector reto 100"/>
            <p:cNvCxnSpPr/>
            <p:nvPr/>
          </p:nvCxnSpPr>
          <p:spPr>
            <a:xfrm>
              <a:off x="5514792" y="459463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2" name="Estrela de 5 Pontas 101"/>
            <p:cNvSpPr/>
            <p:nvPr/>
          </p:nvSpPr>
          <p:spPr>
            <a:xfrm>
              <a:off x="8349300" y="2249897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4" name="Retângulo Arredondado 10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271916" y="468662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5" name="Retângulo Arredondado 10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271915" y="496690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062492" y="4728232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0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074436" y="5010009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108" name="Conector reto 107"/>
            <p:cNvCxnSpPr/>
            <p:nvPr/>
          </p:nvCxnSpPr>
          <p:spPr>
            <a:xfrm>
              <a:off x="5542821" y="524742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CaixaDeTexto 9">
            <a:extLst>
              <a:ext uri="{FF2B5EF4-FFF2-40B4-BE49-F238E27FC236}">
                <a16:creationId xmlns:a16="http://schemas.microsoft.com/office/drawing/2014/main" id="{C0BD2B19-9004-88EC-2714-B12A4A7756D9}"/>
              </a:ext>
            </a:extLst>
          </p:cNvPr>
          <p:cNvSpPr txBox="1"/>
          <p:nvPr/>
        </p:nvSpPr>
        <p:spPr>
          <a:xfrm>
            <a:off x="2599432" y="4899075"/>
            <a:ext cx="2723977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4"/>
              <a:defRPr/>
            </a:pPr>
            <a:r>
              <a:rPr lang="pt-BR" sz="1050" dirty="0"/>
              <a:t>Inserção do cateter sem presença de sinais flogísticos? </a:t>
            </a:r>
          </a:p>
          <a:p>
            <a:pPr>
              <a:defRPr/>
            </a:pPr>
            <a:r>
              <a:rPr lang="pt-BR" sz="1050" dirty="0"/>
              <a:t> </a:t>
            </a:r>
            <a:r>
              <a:rPr lang="pt-BR" sz="1050" b="1" dirty="0" smtClean="0"/>
              <a:t>Se </a:t>
            </a:r>
            <a:r>
              <a:rPr lang="pt-BR" sz="1050" b="1" dirty="0"/>
              <a:t>curativo convencional - Não se aplica </a:t>
            </a:r>
            <a:r>
              <a:rPr lang="pt-BR" b="1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⃞</a:t>
            </a:r>
            <a:endParaRPr lang="pt-BR" b="1" dirty="0"/>
          </a:p>
          <a:p>
            <a:pPr marL="228600" indent="-228600">
              <a:buFont typeface="+mj-lt"/>
              <a:buAutoNum type="arabicPeriod" startAt="4"/>
              <a:defRPr/>
            </a:pPr>
            <a:endParaRPr lang="pt-BR" b="1" dirty="0"/>
          </a:p>
        </p:txBody>
      </p:sp>
      <p:sp>
        <p:nvSpPr>
          <p:cNvPr id="120" name="CaixaDeTexto 11">
            <a:extLst>
              <a:ext uri="{FF2B5EF4-FFF2-40B4-BE49-F238E27FC236}">
                <a16:creationId xmlns:a16="http://schemas.microsoft.com/office/drawing/2014/main" id="{A235401F-B0B8-0BA7-F355-9764160C7C93}"/>
              </a:ext>
            </a:extLst>
          </p:cNvPr>
          <p:cNvSpPr txBox="1"/>
          <p:nvPr/>
        </p:nvSpPr>
        <p:spPr>
          <a:xfrm>
            <a:off x="6719052" y="567626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121" name="CaixaDeTexto 9">
            <a:extLst>
              <a:ext uri="{FF2B5EF4-FFF2-40B4-BE49-F238E27FC236}">
                <a16:creationId xmlns:a16="http://schemas.microsoft.com/office/drawing/2014/main" id="{483D1923-47A6-E36E-3828-C70459A46D70}"/>
              </a:ext>
            </a:extLst>
          </p:cNvPr>
          <p:cNvSpPr txBox="1"/>
          <p:nvPr/>
        </p:nvSpPr>
        <p:spPr>
          <a:xfrm>
            <a:off x="5774800" y="3463110"/>
            <a:ext cx="2562700" cy="5438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2"/>
            </a:pPr>
            <a:r>
              <a:rPr lang="pt-BR" sz="1050" dirty="0"/>
              <a:t>Curativo sem sujidade, umidade ou presença de sangue?</a:t>
            </a:r>
          </a:p>
        </p:txBody>
      </p:sp>
      <p:sp>
        <p:nvSpPr>
          <p:cNvPr id="122" name="CaixaDeTexto 9">
            <a:extLst>
              <a:ext uri="{FF2B5EF4-FFF2-40B4-BE49-F238E27FC236}">
                <a16:creationId xmlns:a16="http://schemas.microsoft.com/office/drawing/2014/main" id="{497955AA-2113-6132-EB68-F6D97B59BF09}"/>
              </a:ext>
            </a:extLst>
          </p:cNvPr>
          <p:cNvSpPr txBox="1"/>
          <p:nvPr/>
        </p:nvSpPr>
        <p:spPr>
          <a:xfrm>
            <a:off x="5749511" y="4193350"/>
            <a:ext cx="2562700" cy="5438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3"/>
            </a:pPr>
            <a:r>
              <a:rPr lang="pt-BR" sz="1050" dirty="0"/>
              <a:t>Curativo com data de troca na validade?</a:t>
            </a:r>
          </a:p>
        </p:txBody>
      </p:sp>
      <p:sp>
        <p:nvSpPr>
          <p:cNvPr id="123" name="CaixaDeTexto 9">
            <a:extLst>
              <a:ext uri="{FF2B5EF4-FFF2-40B4-BE49-F238E27FC236}">
                <a16:creationId xmlns:a16="http://schemas.microsoft.com/office/drawing/2014/main" id="{38F45E93-EAD1-39F5-F11E-D5B9CA0BBBC3}"/>
              </a:ext>
            </a:extLst>
          </p:cNvPr>
          <p:cNvSpPr txBox="1"/>
          <p:nvPr/>
        </p:nvSpPr>
        <p:spPr>
          <a:xfrm>
            <a:off x="5739286" y="4925733"/>
            <a:ext cx="2780040" cy="41438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4"/>
              <a:defRPr/>
            </a:pPr>
            <a:r>
              <a:rPr lang="pt-BR" sz="1050" dirty="0"/>
              <a:t>Inserção do cateter sem presença de sinais flogísticos? </a:t>
            </a:r>
          </a:p>
          <a:p>
            <a:pPr>
              <a:defRPr/>
            </a:pPr>
            <a:r>
              <a:rPr lang="pt-BR" sz="1050" dirty="0"/>
              <a:t> </a:t>
            </a:r>
            <a:r>
              <a:rPr lang="pt-BR" sz="1050" dirty="0" smtClean="0"/>
              <a:t>  </a:t>
            </a:r>
            <a:r>
              <a:rPr lang="pt-BR" sz="1050" b="1" dirty="0" smtClean="0"/>
              <a:t>Se </a:t>
            </a:r>
            <a:r>
              <a:rPr lang="pt-BR" sz="1050" b="1" dirty="0"/>
              <a:t>curativo convencional - Não se aplica </a:t>
            </a:r>
            <a:r>
              <a:rPr lang="pt-BR" b="1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⃞</a:t>
            </a:r>
            <a:endParaRPr lang="pt-BR" b="1" dirty="0"/>
          </a:p>
          <a:p>
            <a:pPr marL="228600" indent="-228600">
              <a:buFont typeface="+mj-lt"/>
              <a:buAutoNum type="arabicPeriod" startAt="4"/>
              <a:defRPr/>
            </a:pPr>
            <a:endParaRPr lang="pt-BR" b="1" dirty="0"/>
          </a:p>
        </p:txBody>
      </p:sp>
      <p:sp>
        <p:nvSpPr>
          <p:cNvPr id="89" name="CaixaDeTexto 9">
            <a:extLst>
              <a:ext uri="{FF2B5EF4-FFF2-40B4-BE49-F238E27FC236}">
                <a16:creationId xmlns:a16="http://schemas.microsoft.com/office/drawing/2014/main" id="{C0BD2B19-9004-88EC-2714-B12A4A7756D9}"/>
              </a:ext>
            </a:extLst>
          </p:cNvPr>
          <p:cNvSpPr txBox="1"/>
          <p:nvPr/>
        </p:nvSpPr>
        <p:spPr>
          <a:xfrm>
            <a:off x="2610592" y="5571716"/>
            <a:ext cx="2632179" cy="46767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AutoNum type="arabicPeriod" startAt="5"/>
              <a:defRPr/>
            </a:pPr>
            <a:r>
              <a:rPr lang="pt-BR" sz="1050" dirty="0" smtClean="0">
                <a:solidFill>
                  <a:srgbClr val="FF0000"/>
                </a:solidFill>
              </a:rPr>
              <a:t>Se em uso de cateter umbilical: </a:t>
            </a:r>
            <a:r>
              <a:rPr lang="pt-BR" sz="1050" dirty="0">
                <a:solidFill>
                  <a:srgbClr val="FF0000"/>
                </a:solidFill>
              </a:rPr>
              <a:t> </a:t>
            </a:r>
          </a:p>
          <a:p>
            <a:pPr>
              <a:defRPr/>
            </a:pPr>
            <a:r>
              <a:rPr lang="pt-BR" sz="1050" dirty="0" smtClean="0">
                <a:solidFill>
                  <a:srgbClr val="FF0000"/>
                </a:solidFill>
              </a:rPr>
              <a:t>         Coto e inserção livre de sujidade?</a:t>
            </a:r>
            <a:r>
              <a:rPr lang="pt-BR" sz="1050" dirty="0" smtClean="0"/>
              <a:t> </a:t>
            </a:r>
            <a:endParaRPr lang="pt-BR" sz="1050" dirty="0"/>
          </a:p>
          <a:p>
            <a:pPr>
              <a:defRPr/>
            </a:pPr>
            <a:r>
              <a:rPr lang="pt-BR" sz="1050" dirty="0"/>
              <a:t>        </a:t>
            </a:r>
            <a:r>
              <a:rPr lang="pt-BR" sz="1050" b="1" dirty="0" smtClean="0"/>
              <a:t> </a:t>
            </a:r>
            <a:endParaRPr lang="pt-BR" b="1" dirty="0"/>
          </a:p>
          <a:p>
            <a:pPr marL="228600" indent="-228600">
              <a:buFont typeface="+mj-lt"/>
              <a:buAutoNum type="arabicPeriod" startAt="4"/>
              <a:defRPr/>
            </a:pPr>
            <a:endParaRPr lang="pt-BR" b="1" dirty="0"/>
          </a:p>
        </p:txBody>
      </p:sp>
      <p:sp>
        <p:nvSpPr>
          <p:cNvPr id="9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165400" y="546467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03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139796" y="571696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09" name="Retângulo Arredondado 108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370104" y="5434096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0" name="Retângulo Arredondado 109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363764" y="568184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1" name="Retângulo Arredondado 110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527211" y="5453390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2" name="Retângulo Arredondado 111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523234" y="5701207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318486" y="5479071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14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311753" y="573847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15" name="CaixaDeTexto 9">
            <a:extLst>
              <a:ext uri="{FF2B5EF4-FFF2-40B4-BE49-F238E27FC236}">
                <a16:creationId xmlns:a16="http://schemas.microsoft.com/office/drawing/2014/main" id="{C0BD2B19-9004-88EC-2714-B12A4A7756D9}"/>
              </a:ext>
            </a:extLst>
          </p:cNvPr>
          <p:cNvSpPr txBox="1"/>
          <p:nvPr/>
        </p:nvSpPr>
        <p:spPr>
          <a:xfrm>
            <a:off x="5778382" y="5540254"/>
            <a:ext cx="2632179" cy="46767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AutoNum type="arabicPeriod" startAt="5"/>
              <a:defRPr/>
            </a:pPr>
            <a:r>
              <a:rPr lang="pt-BR" sz="1050" dirty="0" smtClean="0">
                <a:solidFill>
                  <a:srgbClr val="FF0000"/>
                </a:solidFill>
              </a:rPr>
              <a:t>Se em uso de cateter umbilical: </a:t>
            </a:r>
            <a:r>
              <a:rPr lang="pt-BR" sz="1050" dirty="0">
                <a:solidFill>
                  <a:srgbClr val="FF0000"/>
                </a:solidFill>
              </a:rPr>
              <a:t> </a:t>
            </a:r>
          </a:p>
          <a:p>
            <a:pPr>
              <a:defRPr/>
            </a:pPr>
            <a:r>
              <a:rPr lang="pt-BR" sz="1050" dirty="0" smtClean="0">
                <a:solidFill>
                  <a:srgbClr val="FF0000"/>
                </a:solidFill>
              </a:rPr>
              <a:t>         Coto e inserção livre de sujidade?</a:t>
            </a:r>
            <a:r>
              <a:rPr lang="pt-BR" sz="1050" dirty="0" smtClean="0"/>
              <a:t> </a:t>
            </a:r>
            <a:endParaRPr lang="pt-BR" sz="1050" dirty="0"/>
          </a:p>
          <a:p>
            <a:pPr>
              <a:defRPr/>
            </a:pPr>
            <a:r>
              <a:rPr lang="pt-BR" sz="1050" dirty="0"/>
              <a:t>        </a:t>
            </a:r>
            <a:r>
              <a:rPr lang="pt-BR" sz="1050" b="1" dirty="0" smtClean="0"/>
              <a:t> </a:t>
            </a:r>
            <a:endParaRPr lang="pt-BR" b="1" dirty="0"/>
          </a:p>
          <a:p>
            <a:pPr marL="228600" indent="-228600">
              <a:buFont typeface="+mj-lt"/>
              <a:buAutoNum type="arabicPeriod" startAt="4"/>
              <a:defRPr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0452666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_ip_UnifiedCompliancePolicyProperties xmlns="http://schemas.microsoft.com/sharepoint/v3" xsi:nil="true"/>
    <TaxCatchAll xmlns="ba8db9e7-06ab-4fc3-8870-ae78930b596c" xsi:nil="true"/>
  </documentManagement>
</p:properties>
</file>

<file path=customXml/itemProps1.xml><?xml version="1.0" encoding="utf-8"?>
<ds:datastoreItem xmlns:ds="http://schemas.openxmlformats.org/officeDocument/2006/customXml" ds:itemID="{2835B26C-05D7-410D-9FA8-A70800DA6A29}"/>
</file>

<file path=customXml/itemProps2.xml><?xml version="1.0" encoding="utf-8"?>
<ds:datastoreItem xmlns:ds="http://schemas.openxmlformats.org/officeDocument/2006/customXml" ds:itemID="{6514E588-C3AD-439F-BDC7-E5A7EBF8261F}"/>
</file>

<file path=customXml/itemProps3.xml><?xml version="1.0" encoding="utf-8"?>
<ds:datastoreItem xmlns:ds="http://schemas.openxmlformats.org/officeDocument/2006/customXml" ds:itemID="{F8E5017D-A5BA-428C-A8DB-2AC84F34A88A}"/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616</Words>
  <Application>Microsoft Office PowerPoint</Application>
  <PresentationFormat>Widescreen</PresentationFormat>
  <Paragraphs>128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Yu Gothic Medium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Samara de Campos Braga</dc:creator>
  <cp:lastModifiedBy>Samara de Campos Braga</cp:lastModifiedBy>
  <cp:revision>13</cp:revision>
  <dcterms:created xsi:type="dcterms:W3CDTF">2024-04-01T19:34:13Z</dcterms:created>
  <dcterms:modified xsi:type="dcterms:W3CDTF">2024-04-18T19:01:47Z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</Properties>
</file>