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7" r:id="rId5"/>
    <p:sldId id="258" r:id="rId6"/>
    <p:sldId id="259" r:id="rId7"/>
    <p:sldId id="260" r:id="rId8"/>
    <p:sldId id="261" r:id="rId9"/>
    <p:sldId id="262" r:id="rId10"/>
    <p:sldId id="263" r:id="rId11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BAB7874-2754-B756-4CAE-23673588327F}" v="29" dt="2024-04-23T17:43:18.05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atrickjacobsen1" userId="S::patrickjacobsen1_hotmail.com#ext#@sbibae.onmicrosoft.com::58f04d8d-bead-4f16-83f7-ba637de9dd55" providerId="AD" clId="Web-{148F74DA-35DD-6E34-F063-3E3D47587A1E}"/>
    <pc:docChg chg="modSld">
      <pc:chgData name="patrickjacobsen1" userId="S::patrickjacobsen1_hotmail.com#ext#@sbibae.onmicrosoft.com::58f04d8d-bead-4f16-83f7-ba637de9dd55" providerId="AD" clId="Web-{148F74DA-35DD-6E34-F063-3E3D47587A1E}" dt="2024-04-18T11:24:31.285" v="46" actId="20577"/>
      <pc:docMkLst>
        <pc:docMk/>
      </pc:docMkLst>
      <pc:sldChg chg="modSp">
        <pc:chgData name="patrickjacobsen1" userId="S::patrickjacobsen1_hotmail.com#ext#@sbibae.onmicrosoft.com::58f04d8d-bead-4f16-83f7-ba637de9dd55" providerId="AD" clId="Web-{148F74DA-35DD-6E34-F063-3E3D47587A1E}" dt="2024-04-18T11:24:31.285" v="46" actId="20577"/>
        <pc:sldMkLst>
          <pc:docMk/>
          <pc:sldMk cId="1214601837" sldId="260"/>
        </pc:sldMkLst>
        <pc:spChg chg="mod">
          <ac:chgData name="patrickjacobsen1" userId="S::patrickjacobsen1_hotmail.com#ext#@sbibae.onmicrosoft.com::58f04d8d-bead-4f16-83f7-ba637de9dd55" providerId="AD" clId="Web-{148F74DA-35DD-6E34-F063-3E3D47587A1E}" dt="2024-04-18T11:24:31.285" v="46" actId="20577"/>
          <ac:spMkLst>
            <pc:docMk/>
            <pc:sldMk cId="1214601837" sldId="260"/>
            <ac:spMk id="225" creationId="{E267F567-019F-4658-879B-3670BE128C7C}"/>
          </ac:spMkLst>
        </pc:spChg>
      </pc:sldChg>
    </pc:docChg>
  </pc:docChgLst>
  <pc:docChgLst>
    <pc:chgData name="campossamara@hotmail.com" userId="S::urn:spo:guest#campossamara@hotmail.com::" providerId="AD" clId="Web-{0C546B03-3A56-8EAE-CFAD-1022E7DAAD0B}"/>
    <pc:docChg chg="modSld">
      <pc:chgData name="campossamara@hotmail.com" userId="S::urn:spo:guest#campossamara@hotmail.com::" providerId="AD" clId="Web-{0C546B03-3A56-8EAE-CFAD-1022E7DAAD0B}" dt="2024-04-19T12:00:19.214" v="6" actId="20577"/>
      <pc:docMkLst>
        <pc:docMk/>
      </pc:docMkLst>
      <pc:sldChg chg="modSp">
        <pc:chgData name="campossamara@hotmail.com" userId="S::urn:spo:guest#campossamara@hotmail.com::" providerId="AD" clId="Web-{0C546B03-3A56-8EAE-CFAD-1022E7DAAD0B}" dt="2024-04-19T12:00:19.214" v="6" actId="20577"/>
        <pc:sldMkLst>
          <pc:docMk/>
          <pc:sldMk cId="59412459" sldId="263"/>
        </pc:sldMkLst>
        <pc:spChg chg="mod">
          <ac:chgData name="campossamara@hotmail.com" userId="S::urn:spo:guest#campossamara@hotmail.com::" providerId="AD" clId="Web-{0C546B03-3A56-8EAE-CFAD-1022E7DAAD0B}" dt="2024-04-19T12:00:19.214" v="6" actId="20577"/>
          <ac:spMkLst>
            <pc:docMk/>
            <pc:sldMk cId="59412459" sldId="263"/>
            <ac:spMk id="225" creationId="{E267F567-019F-4658-879B-3670BE128C7C}"/>
          </ac:spMkLst>
        </pc:spChg>
      </pc:sldChg>
    </pc:docChg>
  </pc:docChgLst>
  <pc:docChgLst>
    <pc:chgData name="Natalia Souza de Melo" userId="S::nmelo_hcor.com.br#ext#@sbibae.onmicrosoft.com::82071444-c6f3-4558-b696-9255fde88f05" providerId="AD" clId="Web-{9BAB7874-2754-B756-4CAE-23673588327F}"/>
    <pc:docChg chg="modSld">
      <pc:chgData name="Natalia Souza de Melo" userId="S::nmelo_hcor.com.br#ext#@sbibae.onmicrosoft.com::82071444-c6f3-4558-b696-9255fde88f05" providerId="AD" clId="Web-{9BAB7874-2754-B756-4CAE-23673588327F}" dt="2024-04-23T17:43:18.054" v="25" actId="20577"/>
      <pc:docMkLst>
        <pc:docMk/>
      </pc:docMkLst>
      <pc:sldChg chg="modSp">
        <pc:chgData name="Natalia Souza de Melo" userId="S::nmelo_hcor.com.br#ext#@sbibae.onmicrosoft.com::82071444-c6f3-4558-b696-9255fde88f05" providerId="AD" clId="Web-{9BAB7874-2754-B756-4CAE-23673588327F}" dt="2024-04-23T17:35:07.725" v="12" actId="20577"/>
        <pc:sldMkLst>
          <pc:docMk/>
          <pc:sldMk cId="3695229518" sldId="258"/>
        </pc:sldMkLst>
        <pc:spChg chg="mod">
          <ac:chgData name="Natalia Souza de Melo" userId="S::nmelo_hcor.com.br#ext#@sbibae.onmicrosoft.com::82071444-c6f3-4558-b696-9255fde88f05" providerId="AD" clId="Web-{9BAB7874-2754-B756-4CAE-23673588327F}" dt="2024-04-23T17:35:07.725" v="12" actId="20577"/>
          <ac:spMkLst>
            <pc:docMk/>
            <pc:sldMk cId="3695229518" sldId="258"/>
            <ac:spMk id="8" creationId="{3C57BD93-9D2D-414F-90D8-F25A49E87494}"/>
          </ac:spMkLst>
        </pc:spChg>
        <pc:spChg chg="mod">
          <ac:chgData name="Natalia Souza de Melo" userId="S::nmelo_hcor.com.br#ext#@sbibae.onmicrosoft.com::82071444-c6f3-4558-b696-9255fde88f05" providerId="AD" clId="Web-{9BAB7874-2754-B756-4CAE-23673588327F}" dt="2024-04-23T17:34:55.318" v="6" actId="20577"/>
          <ac:spMkLst>
            <pc:docMk/>
            <pc:sldMk cId="3695229518" sldId="258"/>
            <ac:spMk id="392" creationId="{00000000-0008-0000-0000-00000A000000}"/>
          </ac:spMkLst>
        </pc:spChg>
      </pc:sldChg>
      <pc:sldChg chg="addSp delSp modSp">
        <pc:chgData name="Natalia Souza de Melo" userId="S::nmelo_hcor.com.br#ext#@sbibae.onmicrosoft.com::82071444-c6f3-4558-b696-9255fde88f05" providerId="AD" clId="Web-{9BAB7874-2754-B756-4CAE-23673588327F}" dt="2024-04-23T17:37:34.230" v="18" actId="1076"/>
        <pc:sldMkLst>
          <pc:docMk/>
          <pc:sldMk cId="1214601837" sldId="260"/>
        </pc:sldMkLst>
        <pc:spChg chg="add mod">
          <ac:chgData name="Natalia Souza de Melo" userId="S::nmelo_hcor.com.br#ext#@sbibae.onmicrosoft.com::82071444-c6f3-4558-b696-9255fde88f05" providerId="AD" clId="Web-{9BAB7874-2754-B756-4CAE-23673588327F}" dt="2024-04-23T17:37:34.230" v="18" actId="1076"/>
          <ac:spMkLst>
            <pc:docMk/>
            <pc:sldMk cId="1214601837" sldId="260"/>
            <ac:spMk id="3" creationId="{FA213609-D497-6A84-B9E2-7D49F852BDEE}"/>
          </ac:spMkLst>
        </pc:spChg>
        <pc:spChg chg="del mod">
          <ac:chgData name="Natalia Souza de Melo" userId="S::nmelo_hcor.com.br#ext#@sbibae.onmicrosoft.com::82071444-c6f3-4558-b696-9255fde88f05" providerId="AD" clId="Web-{9BAB7874-2754-B756-4CAE-23673588327F}" dt="2024-04-23T17:37:13.198" v="15"/>
          <ac:spMkLst>
            <pc:docMk/>
            <pc:sldMk cId="1214601837" sldId="260"/>
            <ac:spMk id="49" creationId="{E267F567-019F-4658-879B-3670BE128C7C}"/>
          </ac:spMkLst>
        </pc:spChg>
      </pc:sldChg>
      <pc:sldChg chg="modSp">
        <pc:chgData name="Natalia Souza de Melo" userId="S::nmelo_hcor.com.br#ext#@sbibae.onmicrosoft.com::82071444-c6f3-4558-b696-9255fde88f05" providerId="AD" clId="Web-{9BAB7874-2754-B756-4CAE-23673588327F}" dt="2024-04-23T17:43:18.054" v="25" actId="20577"/>
        <pc:sldMkLst>
          <pc:docMk/>
          <pc:sldMk cId="59412459" sldId="263"/>
        </pc:sldMkLst>
        <pc:spChg chg="mod">
          <ac:chgData name="Natalia Souza de Melo" userId="S::nmelo_hcor.com.br#ext#@sbibae.onmicrosoft.com::82071444-c6f3-4558-b696-9255fde88f05" providerId="AD" clId="Web-{9BAB7874-2754-B756-4CAE-23673588327F}" dt="2024-04-23T17:43:01.507" v="21" actId="20577"/>
          <ac:spMkLst>
            <pc:docMk/>
            <pc:sldMk cId="59412459" sldId="263"/>
            <ac:spMk id="86" creationId="{00000000-0008-0000-0000-00000A000000}"/>
          </ac:spMkLst>
        </pc:spChg>
        <pc:spChg chg="mod">
          <ac:chgData name="Natalia Souza de Melo" userId="S::nmelo_hcor.com.br#ext#@sbibae.onmicrosoft.com::82071444-c6f3-4558-b696-9255fde88f05" providerId="AD" clId="Web-{9BAB7874-2754-B756-4CAE-23673588327F}" dt="2024-04-23T17:43:18.054" v="25" actId="20577"/>
          <ac:spMkLst>
            <pc:docMk/>
            <pc:sldMk cId="59412459" sldId="263"/>
            <ac:spMk id="201" creationId="{A875615D-11A5-4A9D-BB25-28EF52D87731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8B7B0-F2A4-4B1D-9624-E556C057335E}" type="datetimeFigureOut">
              <a:rPr lang="pt-BR" smtClean="0"/>
              <a:t>23/04/2024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2AC85-FCCE-4140-B226-34B1138CC39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278225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8B7B0-F2A4-4B1D-9624-E556C057335E}" type="datetimeFigureOut">
              <a:rPr lang="pt-BR" smtClean="0"/>
              <a:t>23/04/2024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2AC85-FCCE-4140-B226-34B1138CC39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617897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8B7B0-F2A4-4B1D-9624-E556C057335E}" type="datetimeFigureOut">
              <a:rPr lang="pt-BR" smtClean="0"/>
              <a:t>23/04/2024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2AC85-FCCE-4140-B226-34B1138CC39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06315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8B7B0-F2A4-4B1D-9624-E556C057335E}" type="datetimeFigureOut">
              <a:rPr lang="pt-BR" smtClean="0"/>
              <a:t>23/04/2024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2AC85-FCCE-4140-B226-34B1138CC39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630981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8B7B0-F2A4-4B1D-9624-E556C057335E}" type="datetimeFigureOut">
              <a:rPr lang="pt-BR" smtClean="0"/>
              <a:t>23/04/2024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2AC85-FCCE-4140-B226-34B1138CC39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099783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8B7B0-F2A4-4B1D-9624-E556C057335E}" type="datetimeFigureOut">
              <a:rPr lang="pt-BR" smtClean="0"/>
              <a:t>23/04/2024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2AC85-FCCE-4140-B226-34B1138CC39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575815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8B7B0-F2A4-4B1D-9624-E556C057335E}" type="datetimeFigureOut">
              <a:rPr lang="pt-BR" smtClean="0"/>
              <a:t>23/04/2024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2AC85-FCCE-4140-B226-34B1138CC39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849067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8B7B0-F2A4-4B1D-9624-E556C057335E}" type="datetimeFigureOut">
              <a:rPr lang="pt-BR" smtClean="0"/>
              <a:t>23/04/2024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2AC85-FCCE-4140-B226-34B1138CC39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182955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8B7B0-F2A4-4B1D-9624-E556C057335E}" type="datetimeFigureOut">
              <a:rPr lang="pt-BR" smtClean="0"/>
              <a:t>23/04/2024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2AC85-FCCE-4140-B226-34B1138CC39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466490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8B7B0-F2A4-4B1D-9624-E556C057335E}" type="datetimeFigureOut">
              <a:rPr lang="pt-BR" smtClean="0"/>
              <a:t>23/04/2024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2AC85-FCCE-4140-B226-34B1138CC39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767338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8B7B0-F2A4-4B1D-9624-E556C057335E}" type="datetimeFigureOut">
              <a:rPr lang="pt-BR" smtClean="0"/>
              <a:t>23/04/2024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2AC85-FCCE-4140-B226-34B1138CC39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567344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C8B7B0-F2A4-4B1D-9624-E556C057335E}" type="datetimeFigureOut">
              <a:rPr lang="pt-BR" smtClean="0"/>
              <a:t>23/04/2024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42AC85-FCCE-4140-B226-34B1138CC39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36532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1119116" y="1031782"/>
            <a:ext cx="10317708" cy="4832092"/>
          </a:xfrm>
          <a:prstGeom prst="rect">
            <a:avLst/>
          </a:prstGeom>
          <a:solidFill>
            <a:srgbClr val="FFFF00"/>
          </a:solidFill>
        </p:spPr>
        <p:txBody>
          <a:bodyPr wrap="square" rtlCol="0" anchor="ctr">
            <a:spAutoFit/>
          </a:bodyPr>
          <a:lstStyle/>
          <a:p>
            <a:pPr algn="ctr"/>
            <a:endParaRPr lang="pt-BR" sz="4400" dirty="0">
              <a:solidFill>
                <a:srgbClr val="FF0000"/>
              </a:solidFill>
            </a:endParaRPr>
          </a:p>
          <a:p>
            <a:pPr algn="ctr"/>
            <a:r>
              <a:rPr lang="pt-BR" sz="4400" dirty="0">
                <a:solidFill>
                  <a:srgbClr val="FF0000"/>
                </a:solidFill>
              </a:rPr>
              <a:t>Cartão de confirmação de processo – CCP</a:t>
            </a:r>
          </a:p>
          <a:p>
            <a:pPr algn="ctr"/>
            <a:endParaRPr lang="pt-BR" sz="4400" dirty="0">
              <a:solidFill>
                <a:srgbClr val="FF0000"/>
              </a:solidFill>
            </a:endParaRPr>
          </a:p>
          <a:p>
            <a:pPr algn="ctr"/>
            <a:r>
              <a:rPr lang="pt-BR" sz="4400" dirty="0">
                <a:solidFill>
                  <a:schemeClr val="accent1"/>
                </a:solidFill>
              </a:rPr>
              <a:t>NEO</a:t>
            </a:r>
          </a:p>
          <a:p>
            <a:pPr algn="ctr"/>
            <a:endParaRPr lang="pt-BR" sz="4400" dirty="0">
              <a:solidFill>
                <a:srgbClr val="FF0000"/>
              </a:solidFill>
            </a:endParaRPr>
          </a:p>
          <a:p>
            <a:pPr algn="ctr"/>
            <a:r>
              <a:rPr lang="pt-BR" sz="4400" dirty="0">
                <a:solidFill>
                  <a:srgbClr val="FF0000"/>
                </a:solidFill>
              </a:rPr>
              <a:t>PAV</a:t>
            </a:r>
          </a:p>
          <a:p>
            <a:pPr algn="ctr"/>
            <a:endParaRPr lang="pt-BR" sz="4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55413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Agrupar 1"/>
          <p:cNvGrpSpPr/>
          <p:nvPr/>
        </p:nvGrpSpPr>
        <p:grpSpPr>
          <a:xfrm>
            <a:off x="3100756" y="707437"/>
            <a:ext cx="6251763" cy="4372880"/>
            <a:chOff x="2855381" y="946338"/>
            <a:chExt cx="6251763" cy="4372880"/>
          </a:xfrm>
        </p:grpSpPr>
        <p:sp>
          <p:nvSpPr>
            <p:cNvPr id="201" name="Retângulo 200"/>
            <p:cNvSpPr/>
            <p:nvPr/>
          </p:nvSpPr>
          <p:spPr>
            <a:xfrm>
              <a:off x="2862657" y="5112602"/>
              <a:ext cx="3105587" cy="204223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txBody>
            <a:bodyPr wrap="square">
              <a:spAutoFit/>
            </a:bodyPr>
            <a:lstStyle/>
            <a:p>
              <a:pPr algn="ctr" fontAlgn="ctr"/>
              <a:r>
                <a:rPr lang="pt-BR" sz="727" b="1" dirty="0">
                  <a:latin typeface="Arial" panose="020B0604020202020204" pitchFamily="34" charset="0"/>
                </a:rPr>
                <a:t>Pacote de Prevenção à PAV - NEO</a:t>
              </a:r>
            </a:p>
          </p:txBody>
        </p:sp>
        <p:sp>
          <p:nvSpPr>
            <p:cNvPr id="225" name="CaixaDeTexto 52">
              <a:extLst>
                <a:ext uri="{FF2B5EF4-FFF2-40B4-BE49-F238E27FC236}">
                  <a16:creationId xmlns:a16="http://schemas.microsoft.com/office/drawing/2014/main" id="{E267F567-019F-4658-879B-3670BE128C7C}"/>
                </a:ext>
              </a:extLst>
            </p:cNvPr>
            <p:cNvSpPr txBox="1"/>
            <p:nvPr/>
          </p:nvSpPr>
          <p:spPr>
            <a:xfrm>
              <a:off x="2881418" y="1267645"/>
              <a:ext cx="3105587" cy="352020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lIns="91440" tIns="45720" rIns="91440" bIns="45720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pt-BR" sz="1200">
                  <a:solidFill>
                    <a:schemeClr val="bg1"/>
                  </a:solidFill>
                </a:rPr>
                <a:t>Conceito de mudança:</a:t>
              </a:r>
            </a:p>
            <a:p>
              <a:pPr marL="228600" indent="-228600" algn="ctr">
                <a:buFont typeface="+mj-lt"/>
                <a:buAutoNum type="arabicPeriod"/>
              </a:pPr>
              <a:r>
                <a:rPr lang="pt-BR" sz="1200" b="1">
                  <a:solidFill>
                    <a:schemeClr val="bg1"/>
                  </a:solidFill>
                </a:rPr>
                <a:t>Realizar Higiene Oral diariamente</a:t>
              </a:r>
              <a:endParaRPr lang="pt-BR" sz="1200" b="1">
                <a:solidFill>
                  <a:schemeClr val="bg1"/>
                </a:solidFill>
                <a:cs typeface="Calibri"/>
              </a:endParaRPr>
            </a:p>
          </p:txBody>
        </p:sp>
        <p:sp>
          <p:nvSpPr>
            <p:cNvPr id="220" name="CaixaDeTexto 9">
              <a:extLst>
                <a:ext uri="{FF2B5EF4-FFF2-40B4-BE49-F238E27FC236}">
                  <a16:creationId xmlns:a16="http://schemas.microsoft.com/office/drawing/2014/main" id="{00000000-0008-0000-0000-00000A000000}"/>
                </a:ext>
              </a:extLst>
            </p:cNvPr>
            <p:cNvSpPr txBox="1"/>
            <p:nvPr/>
          </p:nvSpPr>
          <p:spPr>
            <a:xfrm>
              <a:off x="2906431" y="1615143"/>
              <a:ext cx="2562700" cy="469468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lIns="91440" tIns="45720" rIns="91440" bIns="45720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pt-BR" sz="1000"/>
                <a:t>1. Foi realizada a higiene de mãos antes da higiene oral? </a:t>
              </a:r>
              <a:endParaRPr lang="pt-BR"/>
            </a:p>
          </p:txBody>
        </p:sp>
        <p:sp>
          <p:nvSpPr>
            <p:cNvPr id="221" name="CaixaDeTexto 10">
              <a:extLst>
                <a:ext uri="{FF2B5EF4-FFF2-40B4-BE49-F238E27FC236}">
                  <a16:creationId xmlns:a16="http://schemas.microsoft.com/office/drawing/2014/main" id="{00000000-0008-0000-0000-00000B000000}"/>
                </a:ext>
              </a:extLst>
            </p:cNvPr>
            <p:cNvSpPr txBox="1"/>
            <p:nvPr/>
          </p:nvSpPr>
          <p:spPr>
            <a:xfrm>
              <a:off x="5424886" y="1699393"/>
              <a:ext cx="216692" cy="151816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lIns="91440" tIns="45720" rIns="91440" bIns="45720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pt-BR" b="1">
                <a:cs typeface="Calibri"/>
              </a:endParaRPr>
            </a:p>
          </p:txBody>
        </p:sp>
        <p:sp>
          <p:nvSpPr>
            <p:cNvPr id="261" name="Retângulo 260">
              <a:extLst>
                <a:ext uri="{FF2B5EF4-FFF2-40B4-BE49-F238E27FC236}">
                  <a16:creationId xmlns:a16="http://schemas.microsoft.com/office/drawing/2014/main" id="{00000000-0008-0000-0000-00000D000000}"/>
                </a:ext>
              </a:extLst>
            </p:cNvPr>
            <p:cNvSpPr/>
            <p:nvPr/>
          </p:nvSpPr>
          <p:spPr>
            <a:xfrm>
              <a:off x="2855381" y="946338"/>
              <a:ext cx="3105587" cy="4370488"/>
            </a:xfrm>
            <a:prstGeom prst="rect">
              <a:avLst/>
            </a:prstGeom>
            <a:noFill/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392" name="CaixaDeTexto 9">
              <a:extLst>
                <a:ext uri="{FF2B5EF4-FFF2-40B4-BE49-F238E27FC236}">
                  <a16:creationId xmlns:a16="http://schemas.microsoft.com/office/drawing/2014/main" id="{00000000-0008-0000-0000-00000A000000}"/>
                </a:ext>
              </a:extLst>
            </p:cNvPr>
            <p:cNvSpPr txBox="1"/>
            <p:nvPr/>
          </p:nvSpPr>
          <p:spPr>
            <a:xfrm>
              <a:off x="2882619" y="2303545"/>
              <a:ext cx="2681762" cy="588996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lIns="91440" tIns="45720" rIns="91440" bIns="45720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pt-BR" sz="1000" dirty="0">
                  <a:cs typeface="Calibri"/>
                </a:rPr>
                <a:t>2. Realizou</a:t>
              </a:r>
              <a:r>
                <a:rPr lang="pt-BR" sz="1000" dirty="0"/>
                <a:t> a limpeza da cavidade oral com movimentos delicados de trás para frente em toda extensão da boca (gengiva, bochecha, palato e língua)? </a:t>
              </a:r>
              <a:endParaRPr lang="pt-BR" dirty="0"/>
            </a:p>
            <a:p>
              <a:endParaRPr lang="pt-BR" sz="1000">
                <a:cs typeface="Calibri"/>
              </a:endParaRPr>
            </a:p>
          </p:txBody>
        </p:sp>
        <p:sp>
          <p:nvSpPr>
            <p:cNvPr id="398" name="CaixaDeTexto 9">
              <a:extLst>
                <a:ext uri="{FF2B5EF4-FFF2-40B4-BE49-F238E27FC236}">
                  <a16:creationId xmlns:a16="http://schemas.microsoft.com/office/drawing/2014/main" id="{00000000-0008-0000-0000-00000A000000}"/>
                </a:ext>
              </a:extLst>
            </p:cNvPr>
            <p:cNvSpPr txBox="1"/>
            <p:nvPr/>
          </p:nvSpPr>
          <p:spPr>
            <a:xfrm>
              <a:off x="2930243" y="2921744"/>
              <a:ext cx="2348387" cy="429780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lIns="91440" tIns="45720" rIns="91440" bIns="45720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pt-BR" sz="1000" dirty="0">
                  <a:ea typeface="+mn-lt"/>
                  <a:cs typeface="+mn-lt"/>
                </a:rPr>
                <a:t>3. Realizou a limpeza do tubo e sondas após a higiene da cavidade oral?</a:t>
              </a:r>
              <a:endParaRPr lang="pt-BR" sz="1000" dirty="0">
                <a:cs typeface="Calibri"/>
              </a:endParaRPr>
            </a:p>
          </p:txBody>
        </p:sp>
        <p:sp>
          <p:nvSpPr>
            <p:cNvPr id="179" name="CaixaDeTexto 11">
              <a:extLst>
                <a:ext uri="{FF2B5EF4-FFF2-40B4-BE49-F238E27FC236}">
                  <a16:creationId xmlns:a16="http://schemas.microsoft.com/office/drawing/2014/main" id="{00000000-0008-0000-0000-00000C000000}"/>
                </a:ext>
              </a:extLst>
            </p:cNvPr>
            <p:cNvSpPr txBox="1"/>
            <p:nvPr/>
          </p:nvSpPr>
          <p:spPr>
            <a:xfrm>
              <a:off x="5420291" y="2444441"/>
              <a:ext cx="216692" cy="131178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lIns="91440" tIns="45720" rIns="91440" bIns="45720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pt-BR" b="1">
                <a:cs typeface="Calibri"/>
              </a:endParaRPr>
            </a:p>
          </p:txBody>
        </p:sp>
        <p:sp>
          <p:nvSpPr>
            <p:cNvPr id="182" name="CaixaDeTexto 10">
              <a:extLst>
                <a:ext uri="{FF2B5EF4-FFF2-40B4-BE49-F238E27FC236}">
                  <a16:creationId xmlns:a16="http://schemas.microsoft.com/office/drawing/2014/main" id="{00000000-0008-0000-0000-00000B000000}"/>
                </a:ext>
              </a:extLst>
            </p:cNvPr>
            <p:cNvSpPr txBox="1"/>
            <p:nvPr/>
          </p:nvSpPr>
          <p:spPr>
            <a:xfrm>
              <a:off x="5422176" y="2667910"/>
              <a:ext cx="216692" cy="151816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lIns="91440" tIns="45720" rIns="91440" bIns="45720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pt-BR" b="1">
                <a:cs typeface="Calibri"/>
              </a:endParaRPr>
            </a:p>
          </p:txBody>
        </p:sp>
        <p:sp>
          <p:nvSpPr>
            <p:cNvPr id="184" name="Retângulo Arredondado 183">
              <a:extLst>
                <a:ext uri="{FF2B5EF4-FFF2-40B4-BE49-F238E27FC236}">
                  <a16:creationId xmlns:a16="http://schemas.microsoft.com/office/drawing/2014/main" id="{00000000-0008-0000-0000-000008000000}"/>
                </a:ext>
              </a:extLst>
            </p:cNvPr>
            <p:cNvSpPr/>
            <p:nvPr/>
          </p:nvSpPr>
          <p:spPr>
            <a:xfrm>
              <a:off x="5594758" y="1665537"/>
              <a:ext cx="295753" cy="20868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185" name="Retângulo Arredondado 184">
              <a:extLst>
                <a:ext uri="{FF2B5EF4-FFF2-40B4-BE49-F238E27FC236}">
                  <a16:creationId xmlns:a16="http://schemas.microsoft.com/office/drawing/2014/main" id="{00000000-0008-0000-0000-000009000000}"/>
                </a:ext>
              </a:extLst>
            </p:cNvPr>
            <p:cNvSpPr/>
            <p:nvPr/>
          </p:nvSpPr>
          <p:spPr>
            <a:xfrm>
              <a:off x="5594758" y="1910600"/>
              <a:ext cx="295753" cy="20537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186" name="CaixaDeTexto 10">
              <a:extLst>
                <a:ext uri="{FF2B5EF4-FFF2-40B4-BE49-F238E27FC236}">
                  <a16:creationId xmlns:a16="http://schemas.microsoft.com/office/drawing/2014/main" id="{00000000-0008-0000-0000-00000B000000}"/>
                </a:ext>
              </a:extLst>
            </p:cNvPr>
            <p:cNvSpPr txBox="1"/>
            <p:nvPr/>
          </p:nvSpPr>
          <p:spPr>
            <a:xfrm>
              <a:off x="5422176" y="1692446"/>
              <a:ext cx="216692" cy="151816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/>
                <a:t>S</a:t>
              </a:r>
            </a:p>
          </p:txBody>
        </p:sp>
        <p:sp>
          <p:nvSpPr>
            <p:cNvPr id="187" name="CaixaDeTexto 11">
              <a:extLst>
                <a:ext uri="{FF2B5EF4-FFF2-40B4-BE49-F238E27FC236}">
                  <a16:creationId xmlns:a16="http://schemas.microsoft.com/office/drawing/2014/main" id="{00000000-0008-0000-0000-00000C000000}"/>
                </a:ext>
              </a:extLst>
            </p:cNvPr>
            <p:cNvSpPr txBox="1"/>
            <p:nvPr/>
          </p:nvSpPr>
          <p:spPr>
            <a:xfrm>
              <a:off x="5417581" y="1902275"/>
              <a:ext cx="216692" cy="131178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/>
                <a:t>N</a:t>
              </a:r>
            </a:p>
          </p:txBody>
        </p:sp>
        <p:sp>
          <p:nvSpPr>
            <p:cNvPr id="188" name="Retângulo Arredondado 187">
              <a:extLst>
                <a:ext uri="{FF2B5EF4-FFF2-40B4-BE49-F238E27FC236}">
                  <a16:creationId xmlns:a16="http://schemas.microsoft.com/office/drawing/2014/main" id="{00000000-0008-0000-0000-000008000000}"/>
                </a:ext>
              </a:extLst>
            </p:cNvPr>
            <p:cNvSpPr/>
            <p:nvPr/>
          </p:nvSpPr>
          <p:spPr>
            <a:xfrm>
              <a:off x="5594758" y="2264726"/>
              <a:ext cx="295753" cy="20868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190" name="CaixaDeTexto 10">
              <a:extLst>
                <a:ext uri="{FF2B5EF4-FFF2-40B4-BE49-F238E27FC236}">
                  <a16:creationId xmlns:a16="http://schemas.microsoft.com/office/drawing/2014/main" id="{00000000-0008-0000-0000-00000B000000}"/>
                </a:ext>
              </a:extLst>
            </p:cNvPr>
            <p:cNvSpPr txBox="1"/>
            <p:nvPr/>
          </p:nvSpPr>
          <p:spPr>
            <a:xfrm>
              <a:off x="5414238" y="2275762"/>
              <a:ext cx="216692" cy="151816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/>
                <a:t>S</a:t>
              </a:r>
            </a:p>
          </p:txBody>
        </p:sp>
        <p:sp>
          <p:nvSpPr>
            <p:cNvPr id="191" name="CaixaDeTexto 11">
              <a:extLst>
                <a:ext uri="{FF2B5EF4-FFF2-40B4-BE49-F238E27FC236}">
                  <a16:creationId xmlns:a16="http://schemas.microsoft.com/office/drawing/2014/main" id="{00000000-0008-0000-0000-00000C000000}"/>
                </a:ext>
              </a:extLst>
            </p:cNvPr>
            <p:cNvSpPr txBox="1"/>
            <p:nvPr/>
          </p:nvSpPr>
          <p:spPr>
            <a:xfrm>
              <a:off x="5417581" y="3231714"/>
              <a:ext cx="216692" cy="131178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/>
                <a:t>N</a:t>
              </a:r>
            </a:p>
          </p:txBody>
        </p:sp>
        <p:sp>
          <p:nvSpPr>
            <p:cNvPr id="192" name="Retângulo Arredondado 191">
              <a:extLst>
                <a:ext uri="{FF2B5EF4-FFF2-40B4-BE49-F238E27FC236}">
                  <a16:creationId xmlns:a16="http://schemas.microsoft.com/office/drawing/2014/main" id="{00000000-0008-0000-0000-000008000000}"/>
                </a:ext>
              </a:extLst>
            </p:cNvPr>
            <p:cNvSpPr/>
            <p:nvPr/>
          </p:nvSpPr>
          <p:spPr>
            <a:xfrm>
              <a:off x="5607923" y="2928674"/>
              <a:ext cx="295753" cy="20868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194" name="CaixaDeTexto 10">
              <a:extLst>
                <a:ext uri="{FF2B5EF4-FFF2-40B4-BE49-F238E27FC236}">
                  <a16:creationId xmlns:a16="http://schemas.microsoft.com/office/drawing/2014/main" id="{00000000-0008-0000-0000-00000B000000}"/>
                </a:ext>
              </a:extLst>
            </p:cNvPr>
            <p:cNvSpPr txBox="1"/>
            <p:nvPr/>
          </p:nvSpPr>
          <p:spPr>
            <a:xfrm>
              <a:off x="5427404" y="2979397"/>
              <a:ext cx="216692" cy="151816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/>
                <a:t>S</a:t>
              </a:r>
            </a:p>
          </p:txBody>
        </p:sp>
        <p:sp>
          <p:nvSpPr>
            <p:cNvPr id="195" name="CaixaDeTexto 11">
              <a:extLst>
                <a:ext uri="{FF2B5EF4-FFF2-40B4-BE49-F238E27FC236}">
                  <a16:creationId xmlns:a16="http://schemas.microsoft.com/office/drawing/2014/main" id="{00000000-0008-0000-0000-00000C000000}"/>
                </a:ext>
              </a:extLst>
            </p:cNvPr>
            <p:cNvSpPr txBox="1"/>
            <p:nvPr/>
          </p:nvSpPr>
          <p:spPr>
            <a:xfrm>
              <a:off x="5414871" y="4427475"/>
              <a:ext cx="216692" cy="131178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lIns="91440" tIns="45720" rIns="91440" bIns="45720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pt-BR" b="1">
                <a:cs typeface="Calibri"/>
              </a:endParaRPr>
            </a:p>
          </p:txBody>
        </p:sp>
        <p:sp>
          <p:nvSpPr>
            <p:cNvPr id="202" name="Retângulo 201"/>
            <p:cNvSpPr/>
            <p:nvPr/>
          </p:nvSpPr>
          <p:spPr>
            <a:xfrm>
              <a:off x="6001557" y="5114994"/>
              <a:ext cx="3105587" cy="204223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txBody>
            <a:bodyPr wrap="square">
              <a:spAutoFit/>
            </a:bodyPr>
            <a:lstStyle/>
            <a:p>
              <a:pPr algn="ctr" fontAlgn="ctr"/>
              <a:r>
                <a:rPr lang="pt-BR" sz="727" b="1" dirty="0">
                  <a:latin typeface="Arial" panose="020B0604020202020204" pitchFamily="34" charset="0"/>
                </a:rPr>
                <a:t>Pacote de Prevenção à PAV - NEO</a:t>
              </a:r>
            </a:p>
          </p:txBody>
        </p:sp>
        <p:sp>
          <p:nvSpPr>
            <p:cNvPr id="203" name="CaixaDeTexto 52">
              <a:extLst>
                <a:ext uri="{FF2B5EF4-FFF2-40B4-BE49-F238E27FC236}">
                  <a16:creationId xmlns:a16="http://schemas.microsoft.com/office/drawing/2014/main" id="{E267F567-019F-4658-879B-3670BE128C7C}"/>
                </a:ext>
              </a:extLst>
            </p:cNvPr>
            <p:cNvSpPr txBox="1"/>
            <p:nvPr/>
          </p:nvSpPr>
          <p:spPr>
            <a:xfrm>
              <a:off x="5977625" y="1267612"/>
              <a:ext cx="3105587" cy="352020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lIns="91440" tIns="45720" rIns="91440" bIns="45720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pt-BR" sz="1200">
                  <a:solidFill>
                    <a:schemeClr val="bg1"/>
                  </a:solidFill>
                </a:rPr>
                <a:t>Conceito de mudança:</a:t>
              </a:r>
            </a:p>
            <a:p>
              <a:pPr marL="228600" indent="-228600" algn="ctr">
                <a:buFont typeface="+mj-lt"/>
                <a:buAutoNum type="arabicPeriod"/>
              </a:pPr>
              <a:r>
                <a:rPr lang="pt-BR" sz="1200" b="1">
                  <a:solidFill>
                    <a:schemeClr val="bg1"/>
                  </a:solidFill>
                </a:rPr>
                <a:t>Realizar Higiene Oral diariamente</a:t>
              </a:r>
              <a:endParaRPr lang="pt-BR" sz="1200" b="1">
                <a:solidFill>
                  <a:schemeClr val="bg1"/>
                </a:solidFill>
                <a:cs typeface="Calibri"/>
              </a:endParaRPr>
            </a:p>
          </p:txBody>
        </p:sp>
        <p:sp>
          <p:nvSpPr>
            <p:cNvPr id="205" name="Retângulo Arredondado 204">
              <a:extLst>
                <a:ext uri="{FF2B5EF4-FFF2-40B4-BE49-F238E27FC236}">
                  <a16:creationId xmlns:a16="http://schemas.microsoft.com/office/drawing/2014/main" id="{00000000-0008-0000-0000-000008000000}"/>
                </a:ext>
              </a:extLst>
            </p:cNvPr>
            <p:cNvSpPr/>
            <p:nvPr/>
          </p:nvSpPr>
          <p:spPr>
            <a:xfrm>
              <a:off x="8736368" y="1674875"/>
              <a:ext cx="295753" cy="20868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206" name="Retângulo Arredondado 205">
              <a:extLst>
                <a:ext uri="{FF2B5EF4-FFF2-40B4-BE49-F238E27FC236}">
                  <a16:creationId xmlns:a16="http://schemas.microsoft.com/office/drawing/2014/main" id="{00000000-0008-0000-0000-000009000000}"/>
                </a:ext>
              </a:extLst>
            </p:cNvPr>
            <p:cNvSpPr/>
            <p:nvPr/>
          </p:nvSpPr>
          <p:spPr>
            <a:xfrm>
              <a:off x="8736368" y="1912002"/>
              <a:ext cx="295753" cy="20537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207" name="CaixaDeTexto 10">
              <a:extLst>
                <a:ext uri="{FF2B5EF4-FFF2-40B4-BE49-F238E27FC236}">
                  <a16:creationId xmlns:a16="http://schemas.microsoft.com/office/drawing/2014/main" id="{00000000-0008-0000-0000-00000B000000}"/>
                </a:ext>
              </a:extLst>
            </p:cNvPr>
            <p:cNvSpPr txBox="1"/>
            <p:nvPr/>
          </p:nvSpPr>
          <p:spPr>
            <a:xfrm>
              <a:off x="8563786" y="1701785"/>
              <a:ext cx="216692" cy="151816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/>
                <a:t>S</a:t>
              </a:r>
            </a:p>
          </p:txBody>
        </p:sp>
        <p:sp>
          <p:nvSpPr>
            <p:cNvPr id="208" name="CaixaDeTexto 11">
              <a:extLst>
                <a:ext uri="{FF2B5EF4-FFF2-40B4-BE49-F238E27FC236}">
                  <a16:creationId xmlns:a16="http://schemas.microsoft.com/office/drawing/2014/main" id="{00000000-0008-0000-0000-00000C000000}"/>
                </a:ext>
              </a:extLst>
            </p:cNvPr>
            <p:cNvSpPr txBox="1"/>
            <p:nvPr/>
          </p:nvSpPr>
          <p:spPr>
            <a:xfrm>
              <a:off x="8559191" y="1959238"/>
              <a:ext cx="216692" cy="131178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/>
                <a:t>N</a:t>
              </a:r>
            </a:p>
          </p:txBody>
        </p:sp>
        <p:sp>
          <p:nvSpPr>
            <p:cNvPr id="209" name="Retângulo 208">
              <a:extLst>
                <a:ext uri="{FF2B5EF4-FFF2-40B4-BE49-F238E27FC236}">
                  <a16:creationId xmlns:a16="http://schemas.microsoft.com/office/drawing/2014/main" id="{00000000-0008-0000-0000-00000D000000}"/>
                </a:ext>
              </a:extLst>
            </p:cNvPr>
            <p:cNvSpPr/>
            <p:nvPr/>
          </p:nvSpPr>
          <p:spPr>
            <a:xfrm>
              <a:off x="5994281" y="948730"/>
              <a:ext cx="3105587" cy="4370488"/>
            </a:xfrm>
            <a:prstGeom prst="rect">
              <a:avLst/>
            </a:prstGeom>
            <a:noFill/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cxnSp>
          <p:nvCxnSpPr>
            <p:cNvPr id="211" name="Conector reto 210"/>
            <p:cNvCxnSpPr/>
            <p:nvPr/>
          </p:nvCxnSpPr>
          <p:spPr>
            <a:xfrm>
              <a:off x="5991829" y="2153501"/>
              <a:ext cx="3098311" cy="3515"/>
            </a:xfrm>
            <a:prstGeom prst="line">
              <a:avLst/>
            </a:prstGeom>
            <a:noFill/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sp>
          <p:nvSpPr>
            <p:cNvPr id="217" name="Retângulo Arredondado 216">
              <a:extLst>
                <a:ext uri="{FF2B5EF4-FFF2-40B4-BE49-F238E27FC236}">
                  <a16:creationId xmlns:a16="http://schemas.microsoft.com/office/drawing/2014/main" id="{00000000-0008-0000-0000-000008000000}"/>
                </a:ext>
              </a:extLst>
            </p:cNvPr>
            <p:cNvSpPr/>
            <p:nvPr/>
          </p:nvSpPr>
          <p:spPr>
            <a:xfrm>
              <a:off x="8736368" y="2265657"/>
              <a:ext cx="295753" cy="20868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223" name="Retângulo Arredondado 222">
              <a:extLst>
                <a:ext uri="{FF2B5EF4-FFF2-40B4-BE49-F238E27FC236}">
                  <a16:creationId xmlns:a16="http://schemas.microsoft.com/office/drawing/2014/main" id="{00000000-0008-0000-0000-000009000000}"/>
                </a:ext>
              </a:extLst>
            </p:cNvPr>
            <p:cNvSpPr/>
            <p:nvPr/>
          </p:nvSpPr>
          <p:spPr>
            <a:xfrm>
              <a:off x="8736368" y="2542472"/>
              <a:ext cx="295753" cy="20537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224" name="CaixaDeTexto 10">
              <a:extLst>
                <a:ext uri="{FF2B5EF4-FFF2-40B4-BE49-F238E27FC236}">
                  <a16:creationId xmlns:a16="http://schemas.microsoft.com/office/drawing/2014/main" id="{00000000-0008-0000-0000-00000B000000}"/>
                </a:ext>
              </a:extLst>
            </p:cNvPr>
            <p:cNvSpPr txBox="1"/>
            <p:nvPr/>
          </p:nvSpPr>
          <p:spPr>
            <a:xfrm>
              <a:off x="8563786" y="2276693"/>
              <a:ext cx="216692" cy="151816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/>
                <a:t>S</a:t>
              </a:r>
            </a:p>
          </p:txBody>
        </p:sp>
        <p:sp>
          <p:nvSpPr>
            <p:cNvPr id="226" name="CaixaDeTexto 11">
              <a:extLst>
                <a:ext uri="{FF2B5EF4-FFF2-40B4-BE49-F238E27FC236}">
                  <a16:creationId xmlns:a16="http://schemas.microsoft.com/office/drawing/2014/main" id="{00000000-0008-0000-0000-00000C000000}"/>
                </a:ext>
              </a:extLst>
            </p:cNvPr>
            <p:cNvSpPr txBox="1"/>
            <p:nvPr/>
          </p:nvSpPr>
          <p:spPr>
            <a:xfrm>
              <a:off x="8559191" y="2581770"/>
              <a:ext cx="216692" cy="131178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/>
                <a:t>N</a:t>
              </a:r>
            </a:p>
          </p:txBody>
        </p:sp>
        <p:sp>
          <p:nvSpPr>
            <p:cNvPr id="230" name="CaixaDeTexto 11">
              <a:extLst>
                <a:ext uri="{FF2B5EF4-FFF2-40B4-BE49-F238E27FC236}">
                  <a16:creationId xmlns:a16="http://schemas.microsoft.com/office/drawing/2014/main" id="{00000000-0008-0000-0000-00000C000000}"/>
                </a:ext>
              </a:extLst>
            </p:cNvPr>
            <p:cNvSpPr txBox="1"/>
            <p:nvPr/>
          </p:nvSpPr>
          <p:spPr>
            <a:xfrm>
              <a:off x="8556481" y="2927755"/>
              <a:ext cx="216692" cy="131178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lIns="91440" tIns="45720" rIns="91440" bIns="45720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pt-BR" b="1">
                <a:cs typeface="Calibri"/>
              </a:endParaRPr>
            </a:p>
          </p:txBody>
        </p:sp>
        <p:sp>
          <p:nvSpPr>
            <p:cNvPr id="231" name="Retângulo Arredondado 230">
              <a:extLst>
                <a:ext uri="{FF2B5EF4-FFF2-40B4-BE49-F238E27FC236}">
                  <a16:creationId xmlns:a16="http://schemas.microsoft.com/office/drawing/2014/main" id="{00000000-0008-0000-0000-000008000000}"/>
                </a:ext>
              </a:extLst>
            </p:cNvPr>
            <p:cNvSpPr/>
            <p:nvPr/>
          </p:nvSpPr>
          <p:spPr>
            <a:xfrm>
              <a:off x="8733658" y="2922053"/>
              <a:ext cx="295753" cy="20868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232" name="Retângulo Arredondado 231">
              <a:extLst>
                <a:ext uri="{FF2B5EF4-FFF2-40B4-BE49-F238E27FC236}">
                  <a16:creationId xmlns:a16="http://schemas.microsoft.com/office/drawing/2014/main" id="{00000000-0008-0000-0000-000009000000}"/>
                </a:ext>
              </a:extLst>
            </p:cNvPr>
            <p:cNvSpPr/>
            <p:nvPr/>
          </p:nvSpPr>
          <p:spPr>
            <a:xfrm>
              <a:off x="8733658" y="3214743"/>
              <a:ext cx="295753" cy="20537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233" name="CaixaDeTexto 10">
              <a:extLst>
                <a:ext uri="{FF2B5EF4-FFF2-40B4-BE49-F238E27FC236}">
                  <a16:creationId xmlns:a16="http://schemas.microsoft.com/office/drawing/2014/main" id="{00000000-0008-0000-0000-00000B000000}"/>
                </a:ext>
              </a:extLst>
            </p:cNvPr>
            <p:cNvSpPr txBox="1"/>
            <p:nvPr/>
          </p:nvSpPr>
          <p:spPr>
            <a:xfrm>
              <a:off x="8561076" y="2933089"/>
              <a:ext cx="216692" cy="151816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/>
                <a:t>S</a:t>
              </a:r>
            </a:p>
          </p:txBody>
        </p:sp>
        <p:sp>
          <p:nvSpPr>
            <p:cNvPr id="234" name="CaixaDeTexto 11">
              <a:extLst>
                <a:ext uri="{FF2B5EF4-FFF2-40B4-BE49-F238E27FC236}">
                  <a16:creationId xmlns:a16="http://schemas.microsoft.com/office/drawing/2014/main" id="{00000000-0008-0000-0000-00000C000000}"/>
                </a:ext>
              </a:extLst>
            </p:cNvPr>
            <p:cNvSpPr txBox="1"/>
            <p:nvPr/>
          </p:nvSpPr>
          <p:spPr>
            <a:xfrm>
              <a:off x="8556481" y="3238166"/>
              <a:ext cx="216692" cy="131178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/>
                <a:t>N</a:t>
              </a:r>
            </a:p>
          </p:txBody>
        </p:sp>
        <p:sp>
          <p:nvSpPr>
            <p:cNvPr id="235" name="Retângulo Arredondado 234">
              <a:extLst>
                <a:ext uri="{FF2B5EF4-FFF2-40B4-BE49-F238E27FC236}">
                  <a16:creationId xmlns:a16="http://schemas.microsoft.com/office/drawing/2014/main" id="{00000000-0008-0000-0000-000008000000}"/>
                </a:ext>
              </a:extLst>
            </p:cNvPr>
            <p:cNvSpPr/>
            <p:nvPr/>
          </p:nvSpPr>
          <p:spPr>
            <a:xfrm>
              <a:off x="8733658" y="3552993"/>
              <a:ext cx="295753" cy="20868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236" name="Retângulo Arredondado 235">
              <a:extLst>
                <a:ext uri="{FF2B5EF4-FFF2-40B4-BE49-F238E27FC236}">
                  <a16:creationId xmlns:a16="http://schemas.microsoft.com/office/drawing/2014/main" id="{00000000-0008-0000-0000-000009000000}"/>
                </a:ext>
              </a:extLst>
            </p:cNvPr>
            <p:cNvSpPr/>
            <p:nvPr/>
          </p:nvSpPr>
          <p:spPr>
            <a:xfrm>
              <a:off x="8733658" y="3798058"/>
              <a:ext cx="295753" cy="20537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237" name="CaixaDeTexto 10">
              <a:extLst>
                <a:ext uri="{FF2B5EF4-FFF2-40B4-BE49-F238E27FC236}">
                  <a16:creationId xmlns:a16="http://schemas.microsoft.com/office/drawing/2014/main" id="{00000000-0008-0000-0000-00000B000000}"/>
                </a:ext>
              </a:extLst>
            </p:cNvPr>
            <p:cNvSpPr txBox="1"/>
            <p:nvPr/>
          </p:nvSpPr>
          <p:spPr>
            <a:xfrm>
              <a:off x="8561076" y="3556091"/>
              <a:ext cx="216692" cy="151816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 dirty="0"/>
                <a:t>S</a:t>
              </a:r>
            </a:p>
          </p:txBody>
        </p:sp>
        <p:sp>
          <p:nvSpPr>
            <p:cNvPr id="238" name="CaixaDeTexto 11">
              <a:extLst>
                <a:ext uri="{FF2B5EF4-FFF2-40B4-BE49-F238E27FC236}">
                  <a16:creationId xmlns:a16="http://schemas.microsoft.com/office/drawing/2014/main" id="{00000000-0008-0000-0000-00000C000000}"/>
                </a:ext>
              </a:extLst>
            </p:cNvPr>
            <p:cNvSpPr txBox="1"/>
            <p:nvPr/>
          </p:nvSpPr>
          <p:spPr>
            <a:xfrm>
              <a:off x="5444981" y="3781794"/>
              <a:ext cx="216692" cy="131178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 dirty="0"/>
                <a:t>N</a:t>
              </a:r>
            </a:p>
          </p:txBody>
        </p:sp>
        <p:sp>
          <p:nvSpPr>
            <p:cNvPr id="240" name="Retângulo Arredondado 239">
              <a:extLst>
                <a:ext uri="{FF2B5EF4-FFF2-40B4-BE49-F238E27FC236}">
                  <a16:creationId xmlns:a16="http://schemas.microsoft.com/office/drawing/2014/main" id="{00000000-0008-0000-0000-000009000000}"/>
                </a:ext>
              </a:extLst>
            </p:cNvPr>
            <p:cNvSpPr/>
            <p:nvPr/>
          </p:nvSpPr>
          <p:spPr>
            <a:xfrm>
              <a:off x="5603573" y="3509505"/>
              <a:ext cx="295753" cy="20537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242" name="CaixaDeTexto 11">
              <a:extLst>
                <a:ext uri="{FF2B5EF4-FFF2-40B4-BE49-F238E27FC236}">
                  <a16:creationId xmlns:a16="http://schemas.microsoft.com/office/drawing/2014/main" id="{00000000-0008-0000-0000-00000C000000}"/>
                </a:ext>
              </a:extLst>
            </p:cNvPr>
            <p:cNvSpPr txBox="1"/>
            <p:nvPr/>
          </p:nvSpPr>
          <p:spPr>
            <a:xfrm>
              <a:off x="5418459" y="2572492"/>
              <a:ext cx="216692" cy="131178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/>
                <a:t>N</a:t>
              </a:r>
            </a:p>
          </p:txBody>
        </p:sp>
        <p:sp>
          <p:nvSpPr>
            <p:cNvPr id="243" name="Retângulo Arredondado 242">
              <a:extLst>
                <a:ext uri="{FF2B5EF4-FFF2-40B4-BE49-F238E27FC236}">
                  <a16:creationId xmlns:a16="http://schemas.microsoft.com/office/drawing/2014/main" id="{00000000-0008-0000-0000-000008000000}"/>
                </a:ext>
              </a:extLst>
            </p:cNvPr>
            <p:cNvSpPr/>
            <p:nvPr/>
          </p:nvSpPr>
          <p:spPr>
            <a:xfrm>
              <a:off x="5595636" y="2540358"/>
              <a:ext cx="295753" cy="20868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244" name="Retângulo Arredondado 243">
              <a:extLst>
                <a:ext uri="{FF2B5EF4-FFF2-40B4-BE49-F238E27FC236}">
                  <a16:creationId xmlns:a16="http://schemas.microsoft.com/office/drawing/2014/main" id="{00000000-0008-0000-0000-000009000000}"/>
                </a:ext>
              </a:extLst>
            </p:cNvPr>
            <p:cNvSpPr/>
            <p:nvPr/>
          </p:nvSpPr>
          <p:spPr>
            <a:xfrm>
              <a:off x="5627386" y="3198173"/>
              <a:ext cx="295753" cy="20537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245" name="CaixaDeTexto 10">
              <a:extLst>
                <a:ext uri="{FF2B5EF4-FFF2-40B4-BE49-F238E27FC236}">
                  <a16:creationId xmlns:a16="http://schemas.microsoft.com/office/drawing/2014/main" id="{00000000-0008-0000-0000-00000B000000}"/>
                </a:ext>
              </a:extLst>
            </p:cNvPr>
            <p:cNvSpPr txBox="1"/>
            <p:nvPr/>
          </p:nvSpPr>
          <p:spPr>
            <a:xfrm>
              <a:off x="5430990" y="3527706"/>
              <a:ext cx="216692" cy="151816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 dirty="0"/>
                <a:t>S</a:t>
              </a:r>
            </a:p>
          </p:txBody>
        </p:sp>
        <p:cxnSp>
          <p:nvCxnSpPr>
            <p:cNvPr id="248" name="Conector reto 247"/>
            <p:cNvCxnSpPr/>
            <p:nvPr/>
          </p:nvCxnSpPr>
          <p:spPr>
            <a:xfrm>
              <a:off x="5980303" y="2855506"/>
              <a:ext cx="3098311" cy="3515"/>
            </a:xfrm>
            <a:prstGeom prst="line">
              <a:avLst/>
            </a:prstGeom>
            <a:noFill/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250" name="Conector reto 249"/>
            <p:cNvCxnSpPr/>
            <p:nvPr/>
          </p:nvCxnSpPr>
          <p:spPr>
            <a:xfrm>
              <a:off x="5990156" y="4135131"/>
              <a:ext cx="3098311" cy="3515"/>
            </a:xfrm>
            <a:prstGeom prst="line">
              <a:avLst/>
            </a:prstGeom>
            <a:noFill/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251" name="Conector reto 250"/>
            <p:cNvCxnSpPr/>
            <p:nvPr/>
          </p:nvCxnSpPr>
          <p:spPr>
            <a:xfrm>
              <a:off x="2875770" y="4140588"/>
              <a:ext cx="3098311" cy="3515"/>
            </a:xfrm>
            <a:prstGeom prst="line">
              <a:avLst/>
            </a:prstGeom>
            <a:noFill/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  <p:cxnSp>
        <p:nvCxnSpPr>
          <p:cNvPr id="89" name="Conector reto 88">
            <a:extLst>
              <a:ext uri="{FF2B5EF4-FFF2-40B4-BE49-F238E27FC236}">
                <a16:creationId xmlns:a16="http://schemas.microsoft.com/office/drawing/2014/main" id="{B6115A3B-6260-45EA-BBFD-2E002F2C22FB}"/>
              </a:ext>
            </a:extLst>
          </p:cNvPr>
          <p:cNvCxnSpPr>
            <a:cxnSpLocks/>
          </p:cNvCxnSpPr>
          <p:nvPr/>
        </p:nvCxnSpPr>
        <p:spPr>
          <a:xfrm>
            <a:off x="3126088" y="1903015"/>
            <a:ext cx="3098311" cy="3515"/>
          </a:xfrm>
          <a:prstGeom prst="lin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90" name="Conector reto 89">
            <a:extLst>
              <a:ext uri="{FF2B5EF4-FFF2-40B4-BE49-F238E27FC236}">
                <a16:creationId xmlns:a16="http://schemas.microsoft.com/office/drawing/2014/main" id="{A6301E67-27A1-4711-920E-DFCA52BA6BCA}"/>
              </a:ext>
            </a:extLst>
          </p:cNvPr>
          <p:cNvCxnSpPr>
            <a:cxnSpLocks/>
          </p:cNvCxnSpPr>
          <p:nvPr/>
        </p:nvCxnSpPr>
        <p:spPr>
          <a:xfrm>
            <a:off x="3121145" y="2612896"/>
            <a:ext cx="3098311" cy="3515"/>
          </a:xfrm>
          <a:prstGeom prst="lin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92" name="Conector reto 91">
            <a:extLst>
              <a:ext uri="{FF2B5EF4-FFF2-40B4-BE49-F238E27FC236}">
                <a16:creationId xmlns:a16="http://schemas.microsoft.com/office/drawing/2014/main" id="{8C9A5A36-D121-4D1B-8D65-059AE1BEDC77}"/>
              </a:ext>
            </a:extLst>
          </p:cNvPr>
          <p:cNvCxnSpPr>
            <a:cxnSpLocks/>
          </p:cNvCxnSpPr>
          <p:nvPr/>
        </p:nvCxnSpPr>
        <p:spPr>
          <a:xfrm flipV="1">
            <a:off x="3121145" y="3219661"/>
            <a:ext cx="3098311" cy="4422"/>
          </a:xfrm>
          <a:prstGeom prst="lin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3" name="Conector reto 2">
            <a:extLst>
              <a:ext uri="{FF2B5EF4-FFF2-40B4-BE49-F238E27FC236}">
                <a16:creationId xmlns:a16="http://schemas.microsoft.com/office/drawing/2014/main" id="{4C4A074E-3A7B-42D3-8796-C6DC9BD8DC4C}"/>
              </a:ext>
            </a:extLst>
          </p:cNvPr>
          <p:cNvCxnSpPr/>
          <p:nvPr/>
        </p:nvCxnSpPr>
        <p:spPr>
          <a:xfrm>
            <a:off x="6251739" y="3222644"/>
            <a:ext cx="3098311" cy="3515"/>
          </a:xfrm>
          <a:prstGeom prst="lin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67" name="Conector reto 66">
            <a:extLst>
              <a:ext uri="{FF2B5EF4-FFF2-40B4-BE49-F238E27FC236}">
                <a16:creationId xmlns:a16="http://schemas.microsoft.com/office/drawing/2014/main" id="{F9E1889E-7E86-46DA-904A-018C7F16E4AB}"/>
              </a:ext>
            </a:extLst>
          </p:cNvPr>
          <p:cNvCxnSpPr>
            <a:cxnSpLocks/>
          </p:cNvCxnSpPr>
          <p:nvPr/>
        </p:nvCxnSpPr>
        <p:spPr>
          <a:xfrm>
            <a:off x="3084676" y="2619393"/>
            <a:ext cx="3098311" cy="3515"/>
          </a:xfrm>
          <a:prstGeom prst="lin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5" name="Retângulo Arredondado 239">
            <a:extLst>
              <a:ext uri="{FF2B5EF4-FFF2-40B4-BE49-F238E27FC236}">
                <a16:creationId xmlns:a16="http://schemas.microsoft.com/office/drawing/2014/main" id="{74595CEB-825E-40E5-A759-6E50756BF7A4}"/>
              </a:ext>
            </a:extLst>
          </p:cNvPr>
          <p:cNvSpPr/>
          <p:nvPr/>
        </p:nvSpPr>
        <p:spPr>
          <a:xfrm>
            <a:off x="5858473" y="3518254"/>
            <a:ext cx="295753" cy="205378"/>
          </a:xfrm>
          <a:prstGeom prst="round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6" name="CaixaDeTexto 9">
            <a:extLst>
              <a:ext uri="{FF2B5EF4-FFF2-40B4-BE49-F238E27FC236}">
                <a16:creationId xmlns:a16="http://schemas.microsoft.com/office/drawing/2014/main" id="{B3652896-A5BC-4A4E-BDDA-DE7B38BC6379}"/>
              </a:ext>
            </a:extLst>
          </p:cNvPr>
          <p:cNvSpPr txBox="1"/>
          <p:nvPr/>
        </p:nvSpPr>
        <p:spPr>
          <a:xfrm>
            <a:off x="6296643" y="1377830"/>
            <a:ext cx="2562700" cy="469468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lIns="91440" tIns="45720" rIns="91440" bIns="45720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1000"/>
              <a:t>1. Foi realizada a higiene de mãos antes da higiene oral? </a:t>
            </a:r>
            <a:endParaRPr lang="pt-BR"/>
          </a:p>
        </p:txBody>
      </p:sp>
      <p:sp>
        <p:nvSpPr>
          <p:cNvPr id="8" name="CaixaDeTexto 9">
            <a:extLst>
              <a:ext uri="{FF2B5EF4-FFF2-40B4-BE49-F238E27FC236}">
                <a16:creationId xmlns:a16="http://schemas.microsoft.com/office/drawing/2014/main" id="{3C57BD93-9D2D-414F-90D8-F25A49E87494}"/>
              </a:ext>
            </a:extLst>
          </p:cNvPr>
          <p:cNvSpPr txBox="1"/>
          <p:nvPr/>
        </p:nvSpPr>
        <p:spPr>
          <a:xfrm>
            <a:off x="6249019" y="2065811"/>
            <a:ext cx="2657950" cy="596933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lIns="91440" tIns="45720" rIns="91440" bIns="45720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1000" dirty="0">
                <a:cs typeface="Calibri"/>
              </a:rPr>
              <a:t>2. Realizou</a:t>
            </a:r>
            <a:r>
              <a:rPr lang="pt-BR" sz="1000" dirty="0"/>
              <a:t> a limpeza da cavidade oral com movimentos delicados de trás para frente em toda extensão da boca (gengiva, bochecha, palato e língua)? </a:t>
            </a:r>
            <a:endParaRPr lang="pt-BR" dirty="0"/>
          </a:p>
          <a:p>
            <a:endParaRPr lang="pt-BR" sz="1000" dirty="0">
              <a:cs typeface="Calibri"/>
            </a:endParaRPr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id="{2865794C-5EBD-45A9-B271-D354DD264F17}"/>
              </a:ext>
            </a:extLst>
          </p:cNvPr>
          <p:cNvSpPr txBox="1"/>
          <p:nvPr/>
        </p:nvSpPr>
        <p:spPr>
          <a:xfrm>
            <a:off x="6304581" y="2700306"/>
            <a:ext cx="2348387" cy="429780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lIns="91440" tIns="45720" rIns="91440" bIns="45720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1000">
                <a:ea typeface="+mn-lt"/>
                <a:cs typeface="+mn-lt"/>
              </a:rPr>
              <a:t>3. Realizou a limpeza do tubo e sondas após a higiene da cavidade oral?</a:t>
            </a:r>
            <a:endParaRPr lang="pt-BR" sz="1000">
              <a:cs typeface="Calibri"/>
            </a:endParaRPr>
          </a:p>
        </p:txBody>
      </p:sp>
      <p:sp>
        <p:nvSpPr>
          <p:cNvPr id="12" name="CaixaDeTexto 11">
            <a:extLst>
              <a:ext uri="{FF2B5EF4-FFF2-40B4-BE49-F238E27FC236}">
                <a16:creationId xmlns:a16="http://schemas.microsoft.com/office/drawing/2014/main" id="{4C50DCC8-541F-43AA-9273-8FDC6EDF14E6}"/>
              </a:ext>
            </a:extLst>
          </p:cNvPr>
          <p:cNvSpPr txBox="1"/>
          <p:nvPr/>
        </p:nvSpPr>
        <p:spPr>
          <a:xfrm>
            <a:off x="8803443" y="3564415"/>
            <a:ext cx="216692" cy="131178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/>
              <a:t>N</a:t>
            </a:r>
          </a:p>
        </p:txBody>
      </p:sp>
      <p:sp>
        <p:nvSpPr>
          <p:cNvPr id="65" name="CaixaDeTexto 9">
            <a:extLst>
              <a:ext uri="{FF2B5EF4-FFF2-40B4-BE49-F238E27FC236}">
                <a16:creationId xmlns:a16="http://schemas.microsoft.com/office/drawing/2014/main" id="{E621B4AC-4185-441B-9CB1-3EF803B97FF2}"/>
              </a:ext>
            </a:extLst>
          </p:cNvPr>
          <p:cNvSpPr txBox="1"/>
          <p:nvPr/>
        </p:nvSpPr>
        <p:spPr>
          <a:xfrm>
            <a:off x="3150524" y="4016079"/>
            <a:ext cx="2324575" cy="437718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lIns="91440" tIns="45720" rIns="91440" bIns="45720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1000" dirty="0">
                <a:solidFill>
                  <a:schemeClr val="tx1"/>
                </a:solidFill>
                <a:ea typeface="+mn-lt"/>
                <a:cs typeface="+mn-lt"/>
              </a:rPr>
              <a:t>5. </a:t>
            </a:r>
            <a:r>
              <a:rPr lang="pt-BR" sz="1000" b="1" dirty="0">
                <a:solidFill>
                  <a:schemeClr val="tx1"/>
                </a:solidFill>
                <a:cs typeface="Calibri"/>
              </a:rPr>
              <a:t>Realizou e registrou a higiene oral 03 vezes ao dia no prontuário do paciente</a:t>
            </a:r>
          </a:p>
        </p:txBody>
      </p:sp>
      <p:sp>
        <p:nvSpPr>
          <p:cNvPr id="66" name="Retângulo Arredondado 239">
            <a:extLst>
              <a:ext uri="{FF2B5EF4-FFF2-40B4-BE49-F238E27FC236}">
                <a16:creationId xmlns:a16="http://schemas.microsoft.com/office/drawing/2014/main" id="{CF7016A4-DAA8-4DCD-8A32-586A688F9C54}"/>
              </a:ext>
            </a:extLst>
          </p:cNvPr>
          <p:cNvSpPr/>
          <p:nvPr/>
        </p:nvSpPr>
        <p:spPr>
          <a:xfrm>
            <a:off x="5858472" y="4289093"/>
            <a:ext cx="295753" cy="205378"/>
          </a:xfrm>
          <a:prstGeom prst="round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68" name="Retângulo Arredondado 239">
            <a:extLst>
              <a:ext uri="{FF2B5EF4-FFF2-40B4-BE49-F238E27FC236}">
                <a16:creationId xmlns:a16="http://schemas.microsoft.com/office/drawing/2014/main" id="{2929DC04-4316-4D86-B82C-E855E8CC7CC2}"/>
              </a:ext>
            </a:extLst>
          </p:cNvPr>
          <p:cNvSpPr/>
          <p:nvPr/>
        </p:nvSpPr>
        <p:spPr>
          <a:xfrm>
            <a:off x="5853640" y="4005092"/>
            <a:ext cx="295753" cy="205378"/>
          </a:xfrm>
          <a:prstGeom prst="round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70" name="CaixaDeTexto 9">
            <a:extLst>
              <a:ext uri="{FF2B5EF4-FFF2-40B4-BE49-F238E27FC236}">
                <a16:creationId xmlns:a16="http://schemas.microsoft.com/office/drawing/2014/main" id="{F464D42A-4F9C-47E8-A84C-D04AC374874B}"/>
              </a:ext>
            </a:extLst>
          </p:cNvPr>
          <p:cNvSpPr txBox="1"/>
          <p:nvPr/>
        </p:nvSpPr>
        <p:spPr>
          <a:xfrm>
            <a:off x="6246932" y="4091172"/>
            <a:ext cx="2324575" cy="437718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lIns="91440" tIns="45720" rIns="91440" bIns="45720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1000" dirty="0">
                <a:ea typeface="+mn-lt"/>
                <a:cs typeface="+mn-lt"/>
              </a:rPr>
              <a:t>5</a:t>
            </a:r>
            <a:r>
              <a:rPr lang="pt-BR" sz="1000" dirty="0">
                <a:solidFill>
                  <a:schemeClr val="tx1"/>
                </a:solidFill>
                <a:ea typeface="+mn-lt"/>
                <a:cs typeface="+mn-lt"/>
              </a:rPr>
              <a:t>. </a:t>
            </a:r>
            <a:r>
              <a:rPr lang="pt-BR" sz="1000" b="1" dirty="0">
                <a:solidFill>
                  <a:schemeClr val="tx1"/>
                </a:solidFill>
                <a:cs typeface="Calibri"/>
              </a:rPr>
              <a:t>Realizou e registrou a higiene oral 03 vezes ao dia no prontuário do paciente</a:t>
            </a:r>
          </a:p>
          <a:p>
            <a:endParaRPr lang="pt-BR" sz="1000" b="1" dirty="0">
              <a:cs typeface="Calibri"/>
            </a:endParaRPr>
          </a:p>
        </p:txBody>
      </p:sp>
      <p:sp>
        <p:nvSpPr>
          <p:cNvPr id="71" name="Retângulo Arredondado 239">
            <a:extLst>
              <a:ext uri="{FF2B5EF4-FFF2-40B4-BE49-F238E27FC236}">
                <a16:creationId xmlns:a16="http://schemas.microsoft.com/office/drawing/2014/main" id="{B2BB11BA-A6CC-48DE-860F-ECE471F567C9}"/>
              </a:ext>
            </a:extLst>
          </p:cNvPr>
          <p:cNvSpPr/>
          <p:nvPr/>
        </p:nvSpPr>
        <p:spPr>
          <a:xfrm>
            <a:off x="8990177" y="3938419"/>
            <a:ext cx="295753" cy="205378"/>
          </a:xfrm>
          <a:prstGeom prst="round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72" name="Retângulo Arredondado 239">
            <a:extLst>
              <a:ext uri="{FF2B5EF4-FFF2-40B4-BE49-F238E27FC236}">
                <a16:creationId xmlns:a16="http://schemas.microsoft.com/office/drawing/2014/main" id="{2D9E4E1D-E460-4D8A-BB2B-20FAC5D09619}"/>
              </a:ext>
            </a:extLst>
          </p:cNvPr>
          <p:cNvSpPr/>
          <p:nvPr/>
        </p:nvSpPr>
        <p:spPr>
          <a:xfrm>
            <a:off x="8990178" y="4240039"/>
            <a:ext cx="295753" cy="205378"/>
          </a:xfrm>
          <a:prstGeom prst="round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73" name="CaixaDeTexto 10">
            <a:extLst>
              <a:ext uri="{FF2B5EF4-FFF2-40B4-BE49-F238E27FC236}">
                <a16:creationId xmlns:a16="http://schemas.microsoft.com/office/drawing/2014/main" id="{45BBEDC9-AFAD-43AE-B3C9-5517E21A22DD}"/>
              </a:ext>
            </a:extLst>
          </p:cNvPr>
          <p:cNvSpPr txBox="1"/>
          <p:nvPr/>
        </p:nvSpPr>
        <p:spPr>
          <a:xfrm>
            <a:off x="8798623" y="3997429"/>
            <a:ext cx="216692" cy="151816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 dirty="0"/>
              <a:t>S</a:t>
            </a:r>
          </a:p>
        </p:txBody>
      </p:sp>
      <p:sp>
        <p:nvSpPr>
          <p:cNvPr id="74" name="CaixaDeTexto 10">
            <a:extLst>
              <a:ext uri="{FF2B5EF4-FFF2-40B4-BE49-F238E27FC236}">
                <a16:creationId xmlns:a16="http://schemas.microsoft.com/office/drawing/2014/main" id="{5E89B161-5C78-4455-B877-A96921C9281B}"/>
              </a:ext>
            </a:extLst>
          </p:cNvPr>
          <p:cNvSpPr txBox="1"/>
          <p:nvPr/>
        </p:nvSpPr>
        <p:spPr>
          <a:xfrm>
            <a:off x="5669449" y="4066773"/>
            <a:ext cx="216692" cy="151816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 dirty="0"/>
              <a:t>S</a:t>
            </a:r>
          </a:p>
        </p:txBody>
      </p:sp>
      <p:sp>
        <p:nvSpPr>
          <p:cNvPr id="75" name="CaixaDeTexto 10">
            <a:extLst>
              <a:ext uri="{FF2B5EF4-FFF2-40B4-BE49-F238E27FC236}">
                <a16:creationId xmlns:a16="http://schemas.microsoft.com/office/drawing/2014/main" id="{5CC48163-71BE-49E9-99AF-A6D0832E509D}"/>
              </a:ext>
            </a:extLst>
          </p:cNvPr>
          <p:cNvSpPr txBox="1"/>
          <p:nvPr/>
        </p:nvSpPr>
        <p:spPr>
          <a:xfrm>
            <a:off x="8859342" y="4257578"/>
            <a:ext cx="130835" cy="205378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 dirty="0"/>
              <a:t>N</a:t>
            </a:r>
          </a:p>
        </p:txBody>
      </p:sp>
      <p:sp>
        <p:nvSpPr>
          <p:cNvPr id="76" name="CaixaDeTexto 10">
            <a:extLst>
              <a:ext uri="{FF2B5EF4-FFF2-40B4-BE49-F238E27FC236}">
                <a16:creationId xmlns:a16="http://schemas.microsoft.com/office/drawing/2014/main" id="{7F622763-A2D5-4858-ACEF-9E879297AA01}"/>
              </a:ext>
            </a:extLst>
          </p:cNvPr>
          <p:cNvSpPr txBox="1"/>
          <p:nvPr/>
        </p:nvSpPr>
        <p:spPr>
          <a:xfrm>
            <a:off x="5659520" y="4327462"/>
            <a:ext cx="216692" cy="151816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 dirty="0"/>
              <a:t>N</a:t>
            </a:r>
          </a:p>
        </p:txBody>
      </p:sp>
      <p:cxnSp>
        <p:nvCxnSpPr>
          <p:cNvPr id="77" name="Conector reto 76">
            <a:extLst>
              <a:ext uri="{FF2B5EF4-FFF2-40B4-BE49-F238E27FC236}">
                <a16:creationId xmlns:a16="http://schemas.microsoft.com/office/drawing/2014/main" id="{C4325572-9E5B-4933-A840-2C1DB5C18DFA}"/>
              </a:ext>
            </a:extLst>
          </p:cNvPr>
          <p:cNvCxnSpPr/>
          <p:nvPr/>
        </p:nvCxnSpPr>
        <p:spPr>
          <a:xfrm>
            <a:off x="3104393" y="4552562"/>
            <a:ext cx="3098311" cy="3515"/>
          </a:xfrm>
          <a:prstGeom prst="lin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78" name="Conector reto 77">
            <a:extLst>
              <a:ext uri="{FF2B5EF4-FFF2-40B4-BE49-F238E27FC236}">
                <a16:creationId xmlns:a16="http://schemas.microsoft.com/office/drawing/2014/main" id="{09B966BC-EB32-43A9-90B2-BC3284095EB3}"/>
              </a:ext>
            </a:extLst>
          </p:cNvPr>
          <p:cNvCxnSpPr/>
          <p:nvPr/>
        </p:nvCxnSpPr>
        <p:spPr>
          <a:xfrm>
            <a:off x="6257393" y="4558264"/>
            <a:ext cx="3098311" cy="3515"/>
          </a:xfrm>
          <a:prstGeom prst="lin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81" name="CaixaDeTexto 9">
            <a:extLst>
              <a:ext uri="{FF2B5EF4-FFF2-40B4-BE49-F238E27FC236}">
                <a16:creationId xmlns:a16="http://schemas.microsoft.com/office/drawing/2014/main" id="{8B3BD8D4-BA86-4534-94BC-0014E8AF993A}"/>
              </a:ext>
            </a:extLst>
          </p:cNvPr>
          <p:cNvSpPr txBox="1"/>
          <p:nvPr/>
        </p:nvSpPr>
        <p:spPr>
          <a:xfrm>
            <a:off x="3151806" y="3292720"/>
            <a:ext cx="2562700" cy="524334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>
              <a:defRPr/>
            </a:pPr>
            <a:r>
              <a:rPr lang="pt-BR" sz="1000" dirty="0"/>
              <a:t>4. Realizou a aspiração da cavidade oral </a:t>
            </a:r>
            <a:r>
              <a:rPr lang="pt-BR" sz="1000" b="1" u="sng" dirty="0"/>
              <a:t>antes</a:t>
            </a:r>
            <a:r>
              <a:rPr lang="pt-BR" sz="1000" b="1" u="sng" dirty="0">
                <a:solidFill>
                  <a:srgbClr val="FF0000"/>
                </a:solidFill>
              </a:rPr>
              <a:t> </a:t>
            </a:r>
            <a:r>
              <a:rPr lang="pt-BR" sz="1000" b="1" u="sng" dirty="0"/>
              <a:t>e após</a:t>
            </a:r>
            <a:r>
              <a:rPr lang="pt-BR" sz="1000" dirty="0"/>
              <a:t> o procedimento? </a:t>
            </a:r>
            <a:r>
              <a:rPr lang="pt-BR" sz="1000" b="1" i="0" u="none" strike="noStrike" dirty="0">
                <a:solidFill>
                  <a:srgbClr val="000000"/>
                </a:solidFill>
                <a:effectLst/>
              </a:rPr>
              <a:t>  </a:t>
            </a:r>
            <a:endParaRPr lang="pt-BR" sz="1000" dirty="0"/>
          </a:p>
        </p:txBody>
      </p:sp>
      <p:sp>
        <p:nvSpPr>
          <p:cNvPr id="82" name="CaixaDeTexto 9">
            <a:extLst>
              <a:ext uri="{FF2B5EF4-FFF2-40B4-BE49-F238E27FC236}">
                <a16:creationId xmlns:a16="http://schemas.microsoft.com/office/drawing/2014/main" id="{9AC42350-AE6C-44FD-827D-C4B31CE4BF30}"/>
              </a:ext>
            </a:extLst>
          </p:cNvPr>
          <p:cNvSpPr txBox="1"/>
          <p:nvPr/>
        </p:nvSpPr>
        <p:spPr>
          <a:xfrm>
            <a:off x="6273100" y="3290114"/>
            <a:ext cx="2562700" cy="524334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>
              <a:defRPr/>
            </a:pPr>
            <a:r>
              <a:rPr lang="pt-BR" sz="1000" dirty="0"/>
              <a:t>4.</a:t>
            </a:r>
            <a:r>
              <a:rPr lang="pt-BR" sz="1000" u="sng" dirty="0"/>
              <a:t> R</a:t>
            </a:r>
            <a:r>
              <a:rPr lang="pt-BR" sz="1000" dirty="0"/>
              <a:t>ealizou a aspiração da cavidade oral </a:t>
            </a:r>
            <a:r>
              <a:rPr lang="pt-BR" sz="1000" b="1" u="sng" dirty="0"/>
              <a:t>antes</a:t>
            </a:r>
            <a:r>
              <a:rPr lang="pt-BR" sz="1000" b="1" u="sng" dirty="0">
                <a:solidFill>
                  <a:srgbClr val="FF0000"/>
                </a:solidFill>
              </a:rPr>
              <a:t> </a:t>
            </a:r>
            <a:r>
              <a:rPr lang="pt-BR" sz="1000" b="1" u="sng" dirty="0"/>
              <a:t>e após</a:t>
            </a:r>
            <a:r>
              <a:rPr lang="pt-BR" sz="1000" dirty="0"/>
              <a:t> o procedimento?</a:t>
            </a:r>
          </a:p>
          <a:p>
            <a:pPr lvl="0">
              <a:defRPr/>
            </a:pPr>
            <a:r>
              <a:rPr lang="pt-BR" sz="1000" b="1" i="0" u="none" strike="noStrike" dirty="0">
                <a:solidFill>
                  <a:srgbClr val="000000"/>
                </a:solidFill>
                <a:effectLst/>
              </a:rPr>
              <a:t>  </a:t>
            </a:r>
            <a:endParaRPr lang="pt-BR" sz="1000" dirty="0"/>
          </a:p>
        </p:txBody>
      </p:sp>
      <p:cxnSp>
        <p:nvCxnSpPr>
          <p:cNvPr id="83" name="Conector reto 82">
            <a:extLst>
              <a:ext uri="{FF2B5EF4-FFF2-40B4-BE49-F238E27FC236}">
                <a16:creationId xmlns:a16="http://schemas.microsoft.com/office/drawing/2014/main" id="{8124AE6F-07E3-4486-9E59-44AC0CFA5651}"/>
              </a:ext>
            </a:extLst>
          </p:cNvPr>
          <p:cNvCxnSpPr/>
          <p:nvPr/>
        </p:nvCxnSpPr>
        <p:spPr>
          <a:xfrm>
            <a:off x="3090295" y="4860457"/>
            <a:ext cx="3098311" cy="3515"/>
          </a:xfrm>
          <a:prstGeom prst="lin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84" name="Conector reto 83">
            <a:extLst>
              <a:ext uri="{FF2B5EF4-FFF2-40B4-BE49-F238E27FC236}">
                <a16:creationId xmlns:a16="http://schemas.microsoft.com/office/drawing/2014/main" id="{6C55F7ED-60A6-462A-8D5B-E4D9511FF33B}"/>
              </a:ext>
            </a:extLst>
          </p:cNvPr>
          <p:cNvCxnSpPr/>
          <p:nvPr/>
        </p:nvCxnSpPr>
        <p:spPr>
          <a:xfrm>
            <a:off x="6221459" y="4866288"/>
            <a:ext cx="3098311" cy="3515"/>
          </a:xfrm>
          <a:prstGeom prst="lin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</p:spTree>
    <p:extLst>
      <p:ext uri="{BB962C8B-B14F-4D97-AF65-F5344CB8AC3E}">
        <p14:creationId xmlns:p14="http://schemas.microsoft.com/office/powerpoint/2010/main" val="36952295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Estrela de 5 Pontas 81">
            <a:extLst>
              <a:ext uri="{FF2B5EF4-FFF2-40B4-BE49-F238E27FC236}">
                <a16:creationId xmlns:a16="http://schemas.microsoft.com/office/drawing/2014/main" id="{6A9F44DD-19C5-4402-84E7-0EBBB83B8F70}"/>
              </a:ext>
            </a:extLst>
          </p:cNvPr>
          <p:cNvSpPr/>
          <p:nvPr/>
        </p:nvSpPr>
        <p:spPr>
          <a:xfrm>
            <a:off x="11728190" y="549136"/>
            <a:ext cx="180460" cy="158184"/>
          </a:xfrm>
          <a:prstGeom prst="star5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75" name="Retângulo 74">
            <a:extLst>
              <a:ext uri="{FF2B5EF4-FFF2-40B4-BE49-F238E27FC236}">
                <a16:creationId xmlns:a16="http://schemas.microsoft.com/office/drawing/2014/main" id="{1DD6E85C-3D01-DC24-3FB6-0B71D98E703D}"/>
              </a:ext>
            </a:extLst>
          </p:cNvPr>
          <p:cNvSpPr/>
          <p:nvPr/>
        </p:nvSpPr>
        <p:spPr>
          <a:xfrm>
            <a:off x="2597996" y="5896361"/>
            <a:ext cx="3105587" cy="204223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txBody>
          <a:bodyPr wrap="square">
            <a:spAutoFit/>
          </a:bodyPr>
          <a:lstStyle/>
          <a:p>
            <a:pPr algn="ctr" fontAlgn="ctr"/>
            <a:r>
              <a:rPr lang="pt-BR" sz="727" b="1" dirty="0">
                <a:latin typeface="Arial" panose="020B0604020202020204" pitchFamily="34" charset="0"/>
              </a:rPr>
              <a:t>Pacote de Prevenção à PAV - NEO</a:t>
            </a:r>
          </a:p>
        </p:txBody>
      </p:sp>
      <p:sp>
        <p:nvSpPr>
          <p:cNvPr id="76" name="CaixaDeTexto 52">
            <a:extLst>
              <a:ext uri="{FF2B5EF4-FFF2-40B4-BE49-F238E27FC236}">
                <a16:creationId xmlns:a16="http://schemas.microsoft.com/office/drawing/2014/main" id="{4F0AF570-B55E-DA49-66EB-B675E03D1E62}"/>
              </a:ext>
            </a:extLst>
          </p:cNvPr>
          <p:cNvSpPr txBox="1"/>
          <p:nvPr/>
        </p:nvSpPr>
        <p:spPr>
          <a:xfrm>
            <a:off x="2593712" y="714193"/>
            <a:ext cx="3105587" cy="926584"/>
          </a:xfrm>
          <a:prstGeom prst="rect">
            <a:avLst/>
          </a:prstGeom>
          <a:solidFill>
            <a:schemeClr val="accent5">
              <a:lumMod val="50000"/>
            </a:schemeClr>
          </a:solidFill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lIns="91440" tIns="45720" rIns="91440" bIns="45720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 sz="1200" dirty="0">
              <a:solidFill>
                <a:schemeClr val="bg1"/>
              </a:solidFill>
            </a:endParaRPr>
          </a:p>
          <a:p>
            <a:r>
              <a:rPr lang="pt-BR" sz="1200" dirty="0">
                <a:solidFill>
                  <a:schemeClr val="bg1"/>
                </a:solidFill>
              </a:rPr>
              <a:t>Conceito de mudança:</a:t>
            </a:r>
          </a:p>
          <a:p>
            <a:pPr marL="228600" indent="-228600" algn="ctr">
              <a:buFont typeface="+mj-lt"/>
              <a:buAutoNum type="arabicPeriod" startAt="2"/>
            </a:pPr>
            <a:r>
              <a:rPr lang="pt-BR" sz="1200" b="1" dirty="0">
                <a:solidFill>
                  <a:schemeClr val="bg1"/>
                </a:solidFill>
              </a:rPr>
              <a:t>Manter Posicionamento adequado conforme a população atendida</a:t>
            </a:r>
          </a:p>
          <a:p>
            <a:pPr algn="ctr"/>
            <a:r>
              <a:rPr lang="pt-BR" sz="1200" u="sng" dirty="0">
                <a:solidFill>
                  <a:schemeClr val="bg1"/>
                </a:solidFill>
                <a:ea typeface="+mn-lt"/>
                <a:cs typeface="+mn-lt"/>
              </a:rPr>
              <a:t>Em caso de contraindicação: </a:t>
            </a:r>
            <a:r>
              <a:rPr lang="en-US" sz="1200" dirty="0">
                <a:solidFill>
                  <a:schemeClr val="bg1"/>
                </a:solidFill>
                <a:ea typeface="+mn-lt"/>
                <a:cs typeface="+mn-lt"/>
              </a:rPr>
              <a:t> </a:t>
            </a:r>
            <a:r>
              <a:rPr lang="pt-BR" sz="1200" dirty="0">
                <a:solidFill>
                  <a:schemeClr val="bg1"/>
                </a:solidFill>
                <a:ea typeface="+mn-lt"/>
                <a:cs typeface="+mn-lt"/>
              </a:rPr>
              <a:t>eleger outro paciente para coleta</a:t>
            </a:r>
            <a:endParaRPr lang="en-US" sz="1200" dirty="0">
              <a:solidFill>
                <a:schemeClr val="bg1"/>
              </a:solidFill>
              <a:ea typeface="+mn-lt"/>
              <a:cs typeface="+mn-lt"/>
            </a:endParaRPr>
          </a:p>
          <a:p>
            <a:pPr marL="228600" indent="-228600" algn="ctr">
              <a:buFont typeface="+mj-lt"/>
              <a:buAutoNum type="arabicPeriod" startAt="2"/>
            </a:pPr>
            <a:endParaRPr lang="pt-BR" sz="1200" b="1" dirty="0">
              <a:solidFill>
                <a:schemeClr val="bg1"/>
              </a:solidFill>
              <a:cs typeface="Calibri"/>
            </a:endParaRPr>
          </a:p>
        </p:txBody>
      </p:sp>
      <p:sp>
        <p:nvSpPr>
          <p:cNvPr id="77" name="CaixaDeTexto 9">
            <a:extLst>
              <a:ext uri="{FF2B5EF4-FFF2-40B4-BE49-F238E27FC236}">
                <a16:creationId xmlns:a16="http://schemas.microsoft.com/office/drawing/2014/main" id="{61CCF22D-AAF5-B017-C209-096CA468CAFD}"/>
              </a:ext>
            </a:extLst>
          </p:cNvPr>
          <p:cNvSpPr txBox="1"/>
          <p:nvPr/>
        </p:nvSpPr>
        <p:spPr>
          <a:xfrm>
            <a:off x="2609424" y="1611152"/>
            <a:ext cx="2582825" cy="581889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indent="-228600">
              <a:buFont typeface="+mj-lt"/>
              <a:buAutoNum type="arabicPeriod"/>
            </a:pPr>
            <a:r>
              <a:rPr lang="pt-BR" sz="1050" dirty="0"/>
              <a:t>Existe um sistema de angulação padronizado na UTI?</a:t>
            </a:r>
          </a:p>
        </p:txBody>
      </p:sp>
      <p:sp>
        <p:nvSpPr>
          <p:cNvPr id="82" name="Retângulo Arredondado 217">
            <a:extLst>
              <a:ext uri="{FF2B5EF4-FFF2-40B4-BE49-F238E27FC236}">
                <a16:creationId xmlns:a16="http://schemas.microsoft.com/office/drawing/2014/main" id="{D71825B5-6716-0C79-7932-E5C376FB90C8}"/>
              </a:ext>
            </a:extLst>
          </p:cNvPr>
          <p:cNvSpPr/>
          <p:nvPr/>
        </p:nvSpPr>
        <p:spPr>
          <a:xfrm>
            <a:off x="5328523" y="1669412"/>
            <a:ext cx="295753" cy="208688"/>
          </a:xfrm>
          <a:prstGeom prst="round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96" name="Retângulo Arredondado 218">
            <a:extLst>
              <a:ext uri="{FF2B5EF4-FFF2-40B4-BE49-F238E27FC236}">
                <a16:creationId xmlns:a16="http://schemas.microsoft.com/office/drawing/2014/main" id="{772A0030-BFCA-57D9-4ED9-E4FF4DF32C5D}"/>
              </a:ext>
            </a:extLst>
          </p:cNvPr>
          <p:cNvSpPr/>
          <p:nvPr/>
        </p:nvSpPr>
        <p:spPr>
          <a:xfrm>
            <a:off x="5328523" y="1914223"/>
            <a:ext cx="295753" cy="205378"/>
          </a:xfrm>
          <a:prstGeom prst="round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103" name="CaixaDeTexto 10">
            <a:extLst>
              <a:ext uri="{FF2B5EF4-FFF2-40B4-BE49-F238E27FC236}">
                <a16:creationId xmlns:a16="http://schemas.microsoft.com/office/drawing/2014/main" id="{F21387CC-51AC-FFA1-FFC0-211F7123ED56}"/>
              </a:ext>
            </a:extLst>
          </p:cNvPr>
          <p:cNvSpPr txBox="1"/>
          <p:nvPr/>
        </p:nvSpPr>
        <p:spPr>
          <a:xfrm>
            <a:off x="5155941" y="1696322"/>
            <a:ext cx="216692" cy="151816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/>
              <a:t>S</a:t>
            </a:r>
          </a:p>
        </p:txBody>
      </p:sp>
      <p:sp>
        <p:nvSpPr>
          <p:cNvPr id="104" name="CaixaDeTexto 11">
            <a:extLst>
              <a:ext uri="{FF2B5EF4-FFF2-40B4-BE49-F238E27FC236}">
                <a16:creationId xmlns:a16="http://schemas.microsoft.com/office/drawing/2014/main" id="{AA9DA9F4-5676-99DE-BD3C-F58B6AA14D64}"/>
              </a:ext>
            </a:extLst>
          </p:cNvPr>
          <p:cNvSpPr txBox="1"/>
          <p:nvPr/>
        </p:nvSpPr>
        <p:spPr>
          <a:xfrm>
            <a:off x="5151346" y="1915355"/>
            <a:ext cx="216692" cy="131178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/>
              <a:t>N</a:t>
            </a:r>
          </a:p>
        </p:txBody>
      </p:sp>
      <p:sp>
        <p:nvSpPr>
          <p:cNvPr id="105" name="Retângulo 104">
            <a:extLst>
              <a:ext uri="{FF2B5EF4-FFF2-40B4-BE49-F238E27FC236}">
                <a16:creationId xmlns:a16="http://schemas.microsoft.com/office/drawing/2014/main" id="{4D646C5E-CB0C-BD0F-8AA2-786E92B318D2}"/>
              </a:ext>
            </a:extLst>
          </p:cNvPr>
          <p:cNvSpPr/>
          <p:nvPr/>
        </p:nvSpPr>
        <p:spPr>
          <a:xfrm>
            <a:off x="2579286" y="707320"/>
            <a:ext cx="3139665" cy="5394004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106" name="CaixaDeTexto 9">
            <a:extLst>
              <a:ext uri="{FF2B5EF4-FFF2-40B4-BE49-F238E27FC236}">
                <a16:creationId xmlns:a16="http://schemas.microsoft.com/office/drawing/2014/main" id="{BDCEAA73-CA5D-341C-24C8-9EDE8492BAC8}"/>
              </a:ext>
            </a:extLst>
          </p:cNvPr>
          <p:cNvSpPr txBox="1"/>
          <p:nvPr/>
        </p:nvSpPr>
        <p:spPr>
          <a:xfrm>
            <a:off x="2610430" y="2404116"/>
            <a:ext cx="2617998" cy="498684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indent="-228600">
              <a:buFont typeface="+mj-lt"/>
              <a:buAutoNum type="arabicPeriod" startAt="2"/>
            </a:pPr>
            <a:r>
              <a:rPr lang="pt-BR" sz="1050" dirty="0"/>
              <a:t>O sistema para mensuração da angulação da incubadora e/ou berço aquecido está em um local de fácil visualização para todos?</a:t>
            </a:r>
          </a:p>
          <a:p>
            <a:pPr marL="228600" indent="-228600">
              <a:buFont typeface="+mj-lt"/>
              <a:buAutoNum type="arabicPeriod" startAt="2"/>
            </a:pPr>
            <a:endParaRPr lang="pt-BR" sz="1050" dirty="0"/>
          </a:p>
        </p:txBody>
      </p:sp>
      <p:sp>
        <p:nvSpPr>
          <p:cNvPr id="107" name="Retângulo Arredondado 179">
            <a:extLst>
              <a:ext uri="{FF2B5EF4-FFF2-40B4-BE49-F238E27FC236}">
                <a16:creationId xmlns:a16="http://schemas.microsoft.com/office/drawing/2014/main" id="{130BDC67-B1FD-3484-17DA-51EC58F19116}"/>
              </a:ext>
            </a:extLst>
          </p:cNvPr>
          <p:cNvSpPr/>
          <p:nvPr/>
        </p:nvSpPr>
        <p:spPr>
          <a:xfrm>
            <a:off x="5325813" y="2276818"/>
            <a:ext cx="295753" cy="208688"/>
          </a:xfrm>
          <a:prstGeom prst="round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108" name="Retângulo Arredondado 180">
            <a:extLst>
              <a:ext uri="{FF2B5EF4-FFF2-40B4-BE49-F238E27FC236}">
                <a16:creationId xmlns:a16="http://schemas.microsoft.com/office/drawing/2014/main" id="{C0CA7BF8-EB01-6C9E-C057-3152DC863D96}"/>
              </a:ext>
            </a:extLst>
          </p:cNvPr>
          <p:cNvSpPr/>
          <p:nvPr/>
        </p:nvSpPr>
        <p:spPr>
          <a:xfrm>
            <a:off x="5325813" y="2527100"/>
            <a:ext cx="295753" cy="205378"/>
          </a:xfrm>
          <a:prstGeom prst="round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109" name="CaixaDeTexto 10">
            <a:extLst>
              <a:ext uri="{FF2B5EF4-FFF2-40B4-BE49-F238E27FC236}">
                <a16:creationId xmlns:a16="http://schemas.microsoft.com/office/drawing/2014/main" id="{3A9D4B1B-699E-20E2-78BA-14B1C10A9603}"/>
              </a:ext>
            </a:extLst>
          </p:cNvPr>
          <p:cNvSpPr txBox="1"/>
          <p:nvPr/>
        </p:nvSpPr>
        <p:spPr>
          <a:xfrm>
            <a:off x="5153231" y="2371968"/>
            <a:ext cx="216692" cy="151816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/>
              <a:t>S</a:t>
            </a:r>
          </a:p>
        </p:txBody>
      </p:sp>
      <p:sp>
        <p:nvSpPr>
          <p:cNvPr id="110" name="CaixaDeTexto 11">
            <a:extLst>
              <a:ext uri="{FF2B5EF4-FFF2-40B4-BE49-F238E27FC236}">
                <a16:creationId xmlns:a16="http://schemas.microsoft.com/office/drawing/2014/main" id="{C945300A-191A-8466-47A8-9F29CD879A80}"/>
              </a:ext>
            </a:extLst>
          </p:cNvPr>
          <p:cNvSpPr txBox="1"/>
          <p:nvPr/>
        </p:nvSpPr>
        <p:spPr>
          <a:xfrm>
            <a:off x="5148636" y="2574336"/>
            <a:ext cx="216692" cy="131178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/>
              <a:t>N</a:t>
            </a:r>
          </a:p>
        </p:txBody>
      </p:sp>
      <p:cxnSp>
        <p:nvCxnSpPr>
          <p:cNvPr id="111" name="Conector reto 110">
            <a:extLst>
              <a:ext uri="{FF2B5EF4-FFF2-40B4-BE49-F238E27FC236}">
                <a16:creationId xmlns:a16="http://schemas.microsoft.com/office/drawing/2014/main" id="{7D82EC83-08AD-E395-1781-12B4AA5D6C36}"/>
              </a:ext>
            </a:extLst>
          </p:cNvPr>
          <p:cNvCxnSpPr/>
          <p:nvPr/>
        </p:nvCxnSpPr>
        <p:spPr>
          <a:xfrm>
            <a:off x="2583161" y="2158021"/>
            <a:ext cx="3098311" cy="3515"/>
          </a:xfrm>
          <a:prstGeom prst="lin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112" name="Conector reto 111">
            <a:extLst>
              <a:ext uri="{FF2B5EF4-FFF2-40B4-BE49-F238E27FC236}">
                <a16:creationId xmlns:a16="http://schemas.microsoft.com/office/drawing/2014/main" id="{B5EEE081-8995-EFC5-01DE-306AD48E0956}"/>
              </a:ext>
            </a:extLst>
          </p:cNvPr>
          <p:cNvCxnSpPr/>
          <p:nvPr/>
        </p:nvCxnSpPr>
        <p:spPr>
          <a:xfrm>
            <a:off x="2583161" y="2944910"/>
            <a:ext cx="3098311" cy="3515"/>
          </a:xfrm>
          <a:prstGeom prst="lin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113" name="Estrela de 5 Pontas 32">
            <a:extLst>
              <a:ext uri="{FF2B5EF4-FFF2-40B4-BE49-F238E27FC236}">
                <a16:creationId xmlns:a16="http://schemas.microsoft.com/office/drawing/2014/main" id="{528E752F-A158-45C0-FEEC-E8C4C40F41D9}"/>
              </a:ext>
            </a:extLst>
          </p:cNvPr>
          <p:cNvSpPr/>
          <p:nvPr/>
        </p:nvSpPr>
        <p:spPr>
          <a:xfrm>
            <a:off x="5415078" y="1115758"/>
            <a:ext cx="180460" cy="158184"/>
          </a:xfrm>
          <a:prstGeom prst="star5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114" name="CaixaDeTexto 9">
            <a:extLst>
              <a:ext uri="{FF2B5EF4-FFF2-40B4-BE49-F238E27FC236}">
                <a16:creationId xmlns:a16="http://schemas.microsoft.com/office/drawing/2014/main" id="{4E9C4D72-73E4-96EE-CF9B-F8B508A83129}"/>
              </a:ext>
            </a:extLst>
          </p:cNvPr>
          <p:cNvSpPr txBox="1"/>
          <p:nvPr/>
        </p:nvSpPr>
        <p:spPr>
          <a:xfrm>
            <a:off x="2619493" y="3089543"/>
            <a:ext cx="2591246" cy="689026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lIns="91440" tIns="45720" rIns="91440" bIns="45720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indent="-228600">
              <a:buFont typeface="+mj-lt"/>
              <a:buAutoNum type="arabicPeriod" startAt="3"/>
            </a:pPr>
            <a:r>
              <a:rPr lang="pt-BR" sz="1050" dirty="0"/>
              <a:t>A cabeceira da incubadora e/ou berço aquecido está com o decúbito elevado </a:t>
            </a:r>
            <a:r>
              <a:rPr lang="pt-BR" sz="1050" dirty="0">
                <a:solidFill>
                  <a:schemeClr val="tx1"/>
                </a:solidFill>
              </a:rPr>
              <a:t>no mínimo 15°  ?</a:t>
            </a:r>
            <a:r>
              <a:rPr lang="pt-BR" sz="1050" b="1" dirty="0">
                <a:solidFill>
                  <a:schemeClr val="tx1"/>
                </a:solidFill>
              </a:rPr>
              <a:t> </a:t>
            </a:r>
          </a:p>
          <a:p>
            <a:r>
              <a:rPr lang="pt-BR" sz="1050" dirty="0">
                <a:solidFill>
                  <a:schemeClr val="tx1"/>
                </a:solidFill>
              </a:rPr>
              <a:t>(mesmo durante o banho ou higiene íntima)</a:t>
            </a:r>
          </a:p>
          <a:p>
            <a:endParaRPr lang="pt-BR" sz="1050" b="1" dirty="0"/>
          </a:p>
        </p:txBody>
      </p:sp>
      <p:sp>
        <p:nvSpPr>
          <p:cNvPr id="115" name="Retângulo Arredondado 40">
            <a:extLst>
              <a:ext uri="{FF2B5EF4-FFF2-40B4-BE49-F238E27FC236}">
                <a16:creationId xmlns:a16="http://schemas.microsoft.com/office/drawing/2014/main" id="{64DA047B-3C82-8036-9194-4F323B80358B}"/>
              </a:ext>
            </a:extLst>
          </p:cNvPr>
          <p:cNvSpPr/>
          <p:nvPr/>
        </p:nvSpPr>
        <p:spPr>
          <a:xfrm>
            <a:off x="5349357" y="3113991"/>
            <a:ext cx="295753" cy="208688"/>
          </a:xfrm>
          <a:prstGeom prst="round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116" name="Retângulo Arredondado 41">
            <a:extLst>
              <a:ext uri="{FF2B5EF4-FFF2-40B4-BE49-F238E27FC236}">
                <a16:creationId xmlns:a16="http://schemas.microsoft.com/office/drawing/2014/main" id="{04418402-6402-173C-F002-09651D1D9C13}"/>
              </a:ext>
            </a:extLst>
          </p:cNvPr>
          <p:cNvSpPr/>
          <p:nvPr/>
        </p:nvSpPr>
        <p:spPr>
          <a:xfrm>
            <a:off x="5342265" y="3384767"/>
            <a:ext cx="295753" cy="205378"/>
          </a:xfrm>
          <a:prstGeom prst="round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117" name="CaixaDeTexto 10">
            <a:extLst>
              <a:ext uri="{FF2B5EF4-FFF2-40B4-BE49-F238E27FC236}">
                <a16:creationId xmlns:a16="http://schemas.microsoft.com/office/drawing/2014/main" id="{33A9562C-6EF3-AD72-66FA-9BB47879F320}"/>
              </a:ext>
            </a:extLst>
          </p:cNvPr>
          <p:cNvSpPr txBox="1"/>
          <p:nvPr/>
        </p:nvSpPr>
        <p:spPr>
          <a:xfrm>
            <a:off x="5164679" y="3148690"/>
            <a:ext cx="216692" cy="151816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 dirty="0"/>
              <a:t>S</a:t>
            </a:r>
          </a:p>
        </p:txBody>
      </p:sp>
      <p:sp>
        <p:nvSpPr>
          <p:cNvPr id="118" name="CaixaDeTexto 11">
            <a:extLst>
              <a:ext uri="{FF2B5EF4-FFF2-40B4-BE49-F238E27FC236}">
                <a16:creationId xmlns:a16="http://schemas.microsoft.com/office/drawing/2014/main" id="{2179E4B9-2EED-D205-447F-1A0D19BCB55A}"/>
              </a:ext>
            </a:extLst>
          </p:cNvPr>
          <p:cNvSpPr txBox="1"/>
          <p:nvPr/>
        </p:nvSpPr>
        <p:spPr>
          <a:xfrm>
            <a:off x="5141691" y="3371414"/>
            <a:ext cx="216692" cy="131178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/>
              <a:t>N</a:t>
            </a:r>
          </a:p>
        </p:txBody>
      </p:sp>
      <p:sp>
        <p:nvSpPr>
          <p:cNvPr id="119" name="CaixaDeTexto 11">
            <a:extLst>
              <a:ext uri="{FF2B5EF4-FFF2-40B4-BE49-F238E27FC236}">
                <a16:creationId xmlns:a16="http://schemas.microsoft.com/office/drawing/2014/main" id="{6184469F-AD32-A457-9F5B-30FA5D0F7EB7}"/>
              </a:ext>
            </a:extLst>
          </p:cNvPr>
          <p:cNvSpPr txBox="1"/>
          <p:nvPr/>
        </p:nvSpPr>
        <p:spPr>
          <a:xfrm>
            <a:off x="5200670" y="4220910"/>
            <a:ext cx="171963" cy="159646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pt-BR" b="1" dirty="0"/>
          </a:p>
        </p:txBody>
      </p:sp>
      <p:cxnSp>
        <p:nvCxnSpPr>
          <p:cNvPr id="120" name="Conector reto 119">
            <a:extLst>
              <a:ext uri="{FF2B5EF4-FFF2-40B4-BE49-F238E27FC236}">
                <a16:creationId xmlns:a16="http://schemas.microsoft.com/office/drawing/2014/main" id="{434FCF09-F949-3B59-F504-CAFB9BFA49BA}"/>
              </a:ext>
            </a:extLst>
          </p:cNvPr>
          <p:cNvCxnSpPr/>
          <p:nvPr/>
        </p:nvCxnSpPr>
        <p:spPr>
          <a:xfrm flipV="1">
            <a:off x="2556334" y="3739897"/>
            <a:ext cx="3177686" cy="12359"/>
          </a:xfrm>
          <a:prstGeom prst="lin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121" name="Retângulo Arredondado 45">
            <a:extLst>
              <a:ext uri="{FF2B5EF4-FFF2-40B4-BE49-F238E27FC236}">
                <a16:creationId xmlns:a16="http://schemas.microsoft.com/office/drawing/2014/main" id="{E14EE9F5-AF83-7295-40C3-4913EADCC071}"/>
              </a:ext>
            </a:extLst>
          </p:cNvPr>
          <p:cNvSpPr/>
          <p:nvPr/>
        </p:nvSpPr>
        <p:spPr>
          <a:xfrm>
            <a:off x="5342264" y="3909092"/>
            <a:ext cx="295753" cy="208688"/>
          </a:xfrm>
          <a:prstGeom prst="round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122" name="Retângulo Arredondado 45">
            <a:extLst>
              <a:ext uri="{FF2B5EF4-FFF2-40B4-BE49-F238E27FC236}">
                <a16:creationId xmlns:a16="http://schemas.microsoft.com/office/drawing/2014/main" id="{FEE786A0-1C81-3A0C-4D16-BE150DBAD8B0}"/>
              </a:ext>
            </a:extLst>
          </p:cNvPr>
          <p:cNvSpPr/>
          <p:nvPr/>
        </p:nvSpPr>
        <p:spPr>
          <a:xfrm>
            <a:off x="5358383" y="4218722"/>
            <a:ext cx="295753" cy="208688"/>
          </a:xfrm>
          <a:prstGeom prst="round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123" name="CaixaDeTexto 10">
            <a:extLst>
              <a:ext uri="{FF2B5EF4-FFF2-40B4-BE49-F238E27FC236}">
                <a16:creationId xmlns:a16="http://schemas.microsoft.com/office/drawing/2014/main" id="{8641E5BC-745B-428D-412C-B9883532B8F3}"/>
              </a:ext>
            </a:extLst>
          </p:cNvPr>
          <p:cNvSpPr txBox="1"/>
          <p:nvPr/>
        </p:nvSpPr>
        <p:spPr>
          <a:xfrm>
            <a:off x="5174508" y="3961793"/>
            <a:ext cx="216692" cy="151816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 dirty="0"/>
              <a:t>S</a:t>
            </a:r>
          </a:p>
        </p:txBody>
      </p:sp>
      <p:sp>
        <p:nvSpPr>
          <p:cNvPr id="124" name="CaixaDeTexto 10">
            <a:extLst>
              <a:ext uri="{FF2B5EF4-FFF2-40B4-BE49-F238E27FC236}">
                <a16:creationId xmlns:a16="http://schemas.microsoft.com/office/drawing/2014/main" id="{56D71732-BA20-6F16-D2F6-8B33EB78BFAA}"/>
              </a:ext>
            </a:extLst>
          </p:cNvPr>
          <p:cNvSpPr txBox="1"/>
          <p:nvPr/>
        </p:nvSpPr>
        <p:spPr>
          <a:xfrm>
            <a:off x="5178929" y="4238287"/>
            <a:ext cx="193704" cy="149139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/>
              <a:t>N</a:t>
            </a:r>
          </a:p>
        </p:txBody>
      </p:sp>
      <p:sp>
        <p:nvSpPr>
          <p:cNvPr id="125" name="CaixaDeTexto 9">
            <a:extLst>
              <a:ext uri="{FF2B5EF4-FFF2-40B4-BE49-F238E27FC236}">
                <a16:creationId xmlns:a16="http://schemas.microsoft.com/office/drawing/2014/main" id="{08C70691-4236-3EAF-5C9C-CE960BA66B6D}"/>
              </a:ext>
            </a:extLst>
          </p:cNvPr>
          <p:cNvSpPr txBox="1"/>
          <p:nvPr/>
        </p:nvSpPr>
        <p:spPr>
          <a:xfrm>
            <a:off x="2687791" y="3876975"/>
            <a:ext cx="2591246" cy="783963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lIns="91440" tIns="45720" rIns="91440" bIns="45720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1050" dirty="0"/>
              <a:t>4.  O recém-nascido está adequadamente        posicionado no leito? </a:t>
            </a:r>
            <a:r>
              <a:rPr lang="pt-BR" sz="1050" dirty="0">
                <a:cs typeface="Calibri"/>
              </a:rPr>
              <a:t>(Com a cabeça alinhada com o tronco, com as mãos livres, favorecendo a flexão de ombros e cotovelos)</a:t>
            </a:r>
          </a:p>
        </p:txBody>
      </p:sp>
      <p:cxnSp>
        <p:nvCxnSpPr>
          <p:cNvPr id="126" name="Conector reto 125">
            <a:extLst>
              <a:ext uri="{FF2B5EF4-FFF2-40B4-BE49-F238E27FC236}">
                <a16:creationId xmlns:a16="http://schemas.microsoft.com/office/drawing/2014/main" id="{EAA7AE9A-EBDF-848C-1A7A-F2F38636236F}"/>
              </a:ext>
            </a:extLst>
          </p:cNvPr>
          <p:cNvCxnSpPr>
            <a:cxnSpLocks/>
          </p:cNvCxnSpPr>
          <p:nvPr/>
        </p:nvCxnSpPr>
        <p:spPr>
          <a:xfrm>
            <a:off x="2577227" y="5880277"/>
            <a:ext cx="3143166" cy="3020"/>
          </a:xfrm>
          <a:prstGeom prst="lin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127" name="Conector reto 126">
            <a:extLst>
              <a:ext uri="{FF2B5EF4-FFF2-40B4-BE49-F238E27FC236}">
                <a16:creationId xmlns:a16="http://schemas.microsoft.com/office/drawing/2014/main" id="{96260DED-7FE0-6E14-D643-E98F30D0DB85}"/>
              </a:ext>
            </a:extLst>
          </p:cNvPr>
          <p:cNvCxnSpPr/>
          <p:nvPr/>
        </p:nvCxnSpPr>
        <p:spPr>
          <a:xfrm flipV="1">
            <a:off x="2555087" y="4832620"/>
            <a:ext cx="3177686" cy="12359"/>
          </a:xfrm>
          <a:prstGeom prst="lin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128" name="Retângulo 127">
            <a:extLst>
              <a:ext uri="{FF2B5EF4-FFF2-40B4-BE49-F238E27FC236}">
                <a16:creationId xmlns:a16="http://schemas.microsoft.com/office/drawing/2014/main" id="{0BFB7B10-D504-11C3-A932-589606AEEFDD}"/>
              </a:ext>
            </a:extLst>
          </p:cNvPr>
          <p:cNvSpPr/>
          <p:nvPr/>
        </p:nvSpPr>
        <p:spPr>
          <a:xfrm>
            <a:off x="5778618" y="5895621"/>
            <a:ext cx="3105587" cy="204223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txBody>
          <a:bodyPr wrap="square">
            <a:spAutoFit/>
          </a:bodyPr>
          <a:lstStyle/>
          <a:p>
            <a:pPr algn="ctr" fontAlgn="ctr"/>
            <a:r>
              <a:rPr lang="pt-BR" sz="727" b="1" dirty="0">
                <a:latin typeface="Arial" panose="020B0604020202020204" pitchFamily="34" charset="0"/>
              </a:rPr>
              <a:t>Pacote de Prevenção à PAV - NEO</a:t>
            </a:r>
          </a:p>
        </p:txBody>
      </p:sp>
      <p:sp>
        <p:nvSpPr>
          <p:cNvPr id="129" name="CaixaDeTexto 52">
            <a:extLst>
              <a:ext uri="{FF2B5EF4-FFF2-40B4-BE49-F238E27FC236}">
                <a16:creationId xmlns:a16="http://schemas.microsoft.com/office/drawing/2014/main" id="{8350EE56-223C-A157-C167-5DB15D3AC687}"/>
              </a:ext>
            </a:extLst>
          </p:cNvPr>
          <p:cNvSpPr txBox="1"/>
          <p:nvPr/>
        </p:nvSpPr>
        <p:spPr>
          <a:xfrm>
            <a:off x="5774334" y="713453"/>
            <a:ext cx="3105587" cy="926584"/>
          </a:xfrm>
          <a:prstGeom prst="rect">
            <a:avLst/>
          </a:prstGeom>
          <a:solidFill>
            <a:schemeClr val="accent5">
              <a:lumMod val="50000"/>
            </a:schemeClr>
          </a:solidFill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lIns="91440" tIns="45720" rIns="91440" bIns="45720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 sz="1200" dirty="0">
              <a:solidFill>
                <a:schemeClr val="bg1"/>
              </a:solidFill>
            </a:endParaRPr>
          </a:p>
          <a:p>
            <a:r>
              <a:rPr lang="pt-BR" sz="1200" dirty="0">
                <a:solidFill>
                  <a:schemeClr val="bg1"/>
                </a:solidFill>
              </a:rPr>
              <a:t>Conceito de mudança:</a:t>
            </a:r>
          </a:p>
          <a:p>
            <a:pPr marL="228600" indent="-228600" algn="ctr">
              <a:buFont typeface="+mj-lt"/>
              <a:buAutoNum type="arabicPeriod" startAt="2"/>
            </a:pPr>
            <a:r>
              <a:rPr lang="pt-BR" sz="1200" b="1" dirty="0">
                <a:solidFill>
                  <a:schemeClr val="bg1"/>
                </a:solidFill>
              </a:rPr>
              <a:t>Manter Posicionamento adequado conforme a população atendida</a:t>
            </a:r>
          </a:p>
          <a:p>
            <a:pPr algn="ctr"/>
            <a:r>
              <a:rPr lang="pt-BR" sz="1200" u="sng" dirty="0">
                <a:solidFill>
                  <a:schemeClr val="bg1"/>
                </a:solidFill>
                <a:ea typeface="+mn-lt"/>
                <a:cs typeface="+mn-lt"/>
              </a:rPr>
              <a:t>Em caso de contraindicação: </a:t>
            </a:r>
            <a:r>
              <a:rPr lang="en-US" sz="1200" dirty="0">
                <a:solidFill>
                  <a:schemeClr val="bg1"/>
                </a:solidFill>
                <a:ea typeface="+mn-lt"/>
                <a:cs typeface="+mn-lt"/>
              </a:rPr>
              <a:t> </a:t>
            </a:r>
            <a:r>
              <a:rPr lang="pt-BR" sz="1200" dirty="0">
                <a:solidFill>
                  <a:schemeClr val="bg1"/>
                </a:solidFill>
                <a:ea typeface="+mn-lt"/>
                <a:cs typeface="+mn-lt"/>
              </a:rPr>
              <a:t>eleger outro paciente para coleta</a:t>
            </a:r>
            <a:endParaRPr lang="en-US" sz="1200" dirty="0">
              <a:solidFill>
                <a:schemeClr val="bg1"/>
              </a:solidFill>
              <a:ea typeface="+mn-lt"/>
              <a:cs typeface="+mn-lt"/>
            </a:endParaRPr>
          </a:p>
          <a:p>
            <a:pPr marL="228600" indent="-228600" algn="ctr">
              <a:buFont typeface="+mj-lt"/>
              <a:buAutoNum type="arabicPeriod" startAt="2"/>
            </a:pPr>
            <a:endParaRPr lang="pt-BR" sz="1200" b="1" dirty="0">
              <a:solidFill>
                <a:schemeClr val="bg1"/>
              </a:solidFill>
              <a:cs typeface="Calibri"/>
            </a:endParaRPr>
          </a:p>
        </p:txBody>
      </p:sp>
      <p:sp>
        <p:nvSpPr>
          <p:cNvPr id="133" name="CaixaDeTexto 9">
            <a:extLst>
              <a:ext uri="{FF2B5EF4-FFF2-40B4-BE49-F238E27FC236}">
                <a16:creationId xmlns:a16="http://schemas.microsoft.com/office/drawing/2014/main" id="{0507F8EE-916C-B96F-3A4D-96248DEB8DD0}"/>
              </a:ext>
            </a:extLst>
          </p:cNvPr>
          <p:cNvSpPr txBox="1"/>
          <p:nvPr/>
        </p:nvSpPr>
        <p:spPr>
          <a:xfrm>
            <a:off x="5790046" y="1610412"/>
            <a:ext cx="2582825" cy="581889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indent="-228600">
              <a:buFont typeface="+mj-lt"/>
              <a:buAutoNum type="arabicPeriod"/>
            </a:pPr>
            <a:r>
              <a:rPr lang="pt-BR" sz="1050" dirty="0"/>
              <a:t>Existe um sistema de angulação padronizado na UTI?</a:t>
            </a:r>
          </a:p>
        </p:txBody>
      </p:sp>
      <p:sp>
        <p:nvSpPr>
          <p:cNvPr id="135" name="Retângulo Arredondado 217">
            <a:extLst>
              <a:ext uri="{FF2B5EF4-FFF2-40B4-BE49-F238E27FC236}">
                <a16:creationId xmlns:a16="http://schemas.microsoft.com/office/drawing/2014/main" id="{71F7BA6E-6FAD-824A-A963-6097138343A1}"/>
              </a:ext>
            </a:extLst>
          </p:cNvPr>
          <p:cNvSpPr/>
          <p:nvPr/>
        </p:nvSpPr>
        <p:spPr>
          <a:xfrm>
            <a:off x="8509145" y="1668672"/>
            <a:ext cx="295753" cy="208688"/>
          </a:xfrm>
          <a:prstGeom prst="round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136" name="Retângulo Arredondado 218">
            <a:extLst>
              <a:ext uri="{FF2B5EF4-FFF2-40B4-BE49-F238E27FC236}">
                <a16:creationId xmlns:a16="http://schemas.microsoft.com/office/drawing/2014/main" id="{536A8186-D90B-70FF-E08C-B8FFE1542E36}"/>
              </a:ext>
            </a:extLst>
          </p:cNvPr>
          <p:cNvSpPr/>
          <p:nvPr/>
        </p:nvSpPr>
        <p:spPr>
          <a:xfrm>
            <a:off x="8509145" y="1913483"/>
            <a:ext cx="295753" cy="205378"/>
          </a:xfrm>
          <a:prstGeom prst="round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137" name="CaixaDeTexto 10">
            <a:extLst>
              <a:ext uri="{FF2B5EF4-FFF2-40B4-BE49-F238E27FC236}">
                <a16:creationId xmlns:a16="http://schemas.microsoft.com/office/drawing/2014/main" id="{A5CF7591-E38A-4837-B5A8-66868B07BDCB}"/>
              </a:ext>
            </a:extLst>
          </p:cNvPr>
          <p:cNvSpPr txBox="1"/>
          <p:nvPr/>
        </p:nvSpPr>
        <p:spPr>
          <a:xfrm>
            <a:off x="8336563" y="1695582"/>
            <a:ext cx="216692" cy="151816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/>
              <a:t>S</a:t>
            </a:r>
          </a:p>
        </p:txBody>
      </p:sp>
      <p:sp>
        <p:nvSpPr>
          <p:cNvPr id="138" name="CaixaDeTexto 11">
            <a:extLst>
              <a:ext uri="{FF2B5EF4-FFF2-40B4-BE49-F238E27FC236}">
                <a16:creationId xmlns:a16="http://schemas.microsoft.com/office/drawing/2014/main" id="{A3AB27C1-35D6-910C-0D6A-C5619FE6BD07}"/>
              </a:ext>
            </a:extLst>
          </p:cNvPr>
          <p:cNvSpPr txBox="1"/>
          <p:nvPr/>
        </p:nvSpPr>
        <p:spPr>
          <a:xfrm>
            <a:off x="8331968" y="1914615"/>
            <a:ext cx="216692" cy="131178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/>
              <a:t>N</a:t>
            </a:r>
          </a:p>
        </p:txBody>
      </p:sp>
      <p:sp>
        <p:nvSpPr>
          <p:cNvPr id="139" name="Retângulo 138">
            <a:extLst>
              <a:ext uri="{FF2B5EF4-FFF2-40B4-BE49-F238E27FC236}">
                <a16:creationId xmlns:a16="http://schemas.microsoft.com/office/drawing/2014/main" id="{6F7DC0EF-B278-20EA-CE37-1AFA0CFB4C93}"/>
              </a:ext>
            </a:extLst>
          </p:cNvPr>
          <p:cNvSpPr/>
          <p:nvPr/>
        </p:nvSpPr>
        <p:spPr>
          <a:xfrm>
            <a:off x="5759908" y="706580"/>
            <a:ext cx="3139665" cy="5394004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140" name="CaixaDeTexto 9">
            <a:extLst>
              <a:ext uri="{FF2B5EF4-FFF2-40B4-BE49-F238E27FC236}">
                <a16:creationId xmlns:a16="http://schemas.microsoft.com/office/drawing/2014/main" id="{F49B5EB3-3343-D928-F886-28856126713B}"/>
              </a:ext>
            </a:extLst>
          </p:cNvPr>
          <p:cNvSpPr txBox="1"/>
          <p:nvPr/>
        </p:nvSpPr>
        <p:spPr>
          <a:xfrm>
            <a:off x="5791052" y="2403376"/>
            <a:ext cx="2617998" cy="498684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indent="-228600">
              <a:buFont typeface="+mj-lt"/>
              <a:buAutoNum type="arabicPeriod" startAt="2"/>
            </a:pPr>
            <a:r>
              <a:rPr lang="pt-BR" sz="1050" dirty="0"/>
              <a:t>O sistema para mensuração da angulação da incubadora e/ou berço aquecido está em um local de fácil visualização para todos?</a:t>
            </a:r>
          </a:p>
          <a:p>
            <a:pPr marL="228600" indent="-228600">
              <a:buFont typeface="+mj-lt"/>
              <a:buAutoNum type="arabicPeriod" startAt="2"/>
            </a:pPr>
            <a:endParaRPr lang="pt-BR" sz="1050" dirty="0"/>
          </a:p>
        </p:txBody>
      </p:sp>
      <p:sp>
        <p:nvSpPr>
          <p:cNvPr id="144" name="Retângulo Arredondado 179">
            <a:extLst>
              <a:ext uri="{FF2B5EF4-FFF2-40B4-BE49-F238E27FC236}">
                <a16:creationId xmlns:a16="http://schemas.microsoft.com/office/drawing/2014/main" id="{06C80700-A56D-8CD2-7360-2277B85540C4}"/>
              </a:ext>
            </a:extLst>
          </p:cNvPr>
          <p:cNvSpPr/>
          <p:nvPr/>
        </p:nvSpPr>
        <p:spPr>
          <a:xfrm>
            <a:off x="8506435" y="2276078"/>
            <a:ext cx="295753" cy="208688"/>
          </a:xfrm>
          <a:prstGeom prst="round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153" name="Retângulo Arredondado 180">
            <a:extLst>
              <a:ext uri="{FF2B5EF4-FFF2-40B4-BE49-F238E27FC236}">
                <a16:creationId xmlns:a16="http://schemas.microsoft.com/office/drawing/2014/main" id="{8B199F80-15DD-BB91-117E-674C61D985B0}"/>
              </a:ext>
            </a:extLst>
          </p:cNvPr>
          <p:cNvSpPr/>
          <p:nvPr/>
        </p:nvSpPr>
        <p:spPr>
          <a:xfrm>
            <a:off x="8506435" y="2526360"/>
            <a:ext cx="295753" cy="205378"/>
          </a:xfrm>
          <a:prstGeom prst="round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154" name="CaixaDeTexto 10">
            <a:extLst>
              <a:ext uri="{FF2B5EF4-FFF2-40B4-BE49-F238E27FC236}">
                <a16:creationId xmlns:a16="http://schemas.microsoft.com/office/drawing/2014/main" id="{1A08F4E3-8515-19DD-51E9-6258757D099E}"/>
              </a:ext>
            </a:extLst>
          </p:cNvPr>
          <p:cNvSpPr txBox="1"/>
          <p:nvPr/>
        </p:nvSpPr>
        <p:spPr>
          <a:xfrm>
            <a:off x="8333853" y="2371228"/>
            <a:ext cx="216692" cy="151816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/>
              <a:t>S</a:t>
            </a:r>
          </a:p>
        </p:txBody>
      </p:sp>
      <p:sp>
        <p:nvSpPr>
          <p:cNvPr id="155" name="CaixaDeTexto 11">
            <a:extLst>
              <a:ext uri="{FF2B5EF4-FFF2-40B4-BE49-F238E27FC236}">
                <a16:creationId xmlns:a16="http://schemas.microsoft.com/office/drawing/2014/main" id="{1A1B3754-1B0A-85EE-D2B9-9BC8FFDAC118}"/>
              </a:ext>
            </a:extLst>
          </p:cNvPr>
          <p:cNvSpPr txBox="1"/>
          <p:nvPr/>
        </p:nvSpPr>
        <p:spPr>
          <a:xfrm>
            <a:off x="8329258" y="2573596"/>
            <a:ext cx="216692" cy="131178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/>
              <a:t>N</a:t>
            </a:r>
          </a:p>
        </p:txBody>
      </p:sp>
      <p:cxnSp>
        <p:nvCxnSpPr>
          <p:cNvPr id="156" name="Conector reto 155">
            <a:extLst>
              <a:ext uri="{FF2B5EF4-FFF2-40B4-BE49-F238E27FC236}">
                <a16:creationId xmlns:a16="http://schemas.microsoft.com/office/drawing/2014/main" id="{99F3EBB9-2C7F-6808-A815-D660A60ECC73}"/>
              </a:ext>
            </a:extLst>
          </p:cNvPr>
          <p:cNvCxnSpPr/>
          <p:nvPr/>
        </p:nvCxnSpPr>
        <p:spPr>
          <a:xfrm>
            <a:off x="5763783" y="2157281"/>
            <a:ext cx="3098311" cy="3515"/>
          </a:xfrm>
          <a:prstGeom prst="lin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157" name="Conector reto 156">
            <a:extLst>
              <a:ext uri="{FF2B5EF4-FFF2-40B4-BE49-F238E27FC236}">
                <a16:creationId xmlns:a16="http://schemas.microsoft.com/office/drawing/2014/main" id="{1735DF6E-3820-CE49-588E-992C96FEA94B}"/>
              </a:ext>
            </a:extLst>
          </p:cNvPr>
          <p:cNvCxnSpPr/>
          <p:nvPr/>
        </p:nvCxnSpPr>
        <p:spPr>
          <a:xfrm>
            <a:off x="5763783" y="2944170"/>
            <a:ext cx="3098311" cy="3515"/>
          </a:xfrm>
          <a:prstGeom prst="lin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158" name="Estrela de 5 Pontas 32">
            <a:extLst>
              <a:ext uri="{FF2B5EF4-FFF2-40B4-BE49-F238E27FC236}">
                <a16:creationId xmlns:a16="http://schemas.microsoft.com/office/drawing/2014/main" id="{E11B4904-5DDA-7164-B4C3-F98C3CCD6DFD}"/>
              </a:ext>
            </a:extLst>
          </p:cNvPr>
          <p:cNvSpPr/>
          <p:nvPr/>
        </p:nvSpPr>
        <p:spPr>
          <a:xfrm>
            <a:off x="8595700" y="1115018"/>
            <a:ext cx="180460" cy="158184"/>
          </a:xfrm>
          <a:prstGeom prst="star5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159" name="CaixaDeTexto 9">
            <a:extLst>
              <a:ext uri="{FF2B5EF4-FFF2-40B4-BE49-F238E27FC236}">
                <a16:creationId xmlns:a16="http://schemas.microsoft.com/office/drawing/2014/main" id="{9336DAEB-6DA2-28E1-4B52-DB6A30C2B27A}"/>
              </a:ext>
            </a:extLst>
          </p:cNvPr>
          <p:cNvSpPr txBox="1"/>
          <p:nvPr/>
        </p:nvSpPr>
        <p:spPr>
          <a:xfrm>
            <a:off x="5800115" y="3088803"/>
            <a:ext cx="2591246" cy="689026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lIns="91440" tIns="45720" rIns="91440" bIns="45720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indent="-228600">
              <a:buFont typeface="+mj-lt"/>
              <a:buAutoNum type="arabicPeriod" startAt="3"/>
            </a:pPr>
            <a:r>
              <a:rPr lang="pt-BR" sz="1050" dirty="0"/>
              <a:t>A cabeceira da incubadora e/ou berço aquecido está com o decúbito elevado </a:t>
            </a:r>
            <a:r>
              <a:rPr lang="pt-BR" sz="1050" dirty="0">
                <a:solidFill>
                  <a:schemeClr val="tx1"/>
                </a:solidFill>
              </a:rPr>
              <a:t>no mínimo 15°  ?</a:t>
            </a:r>
            <a:r>
              <a:rPr lang="pt-BR" sz="1050" b="1" dirty="0">
                <a:solidFill>
                  <a:schemeClr val="tx1"/>
                </a:solidFill>
              </a:rPr>
              <a:t> </a:t>
            </a:r>
          </a:p>
          <a:p>
            <a:r>
              <a:rPr lang="pt-BR" sz="1050" dirty="0">
                <a:solidFill>
                  <a:schemeClr val="tx1"/>
                </a:solidFill>
              </a:rPr>
              <a:t>(mesmo durante o banho ou higiene íntima)</a:t>
            </a:r>
          </a:p>
          <a:p>
            <a:endParaRPr lang="pt-BR" sz="1050" b="1" dirty="0"/>
          </a:p>
        </p:txBody>
      </p:sp>
      <p:sp>
        <p:nvSpPr>
          <p:cNvPr id="160" name="Retângulo Arredondado 40">
            <a:extLst>
              <a:ext uri="{FF2B5EF4-FFF2-40B4-BE49-F238E27FC236}">
                <a16:creationId xmlns:a16="http://schemas.microsoft.com/office/drawing/2014/main" id="{F67D11B5-5465-0234-39F5-DDCABFE76804}"/>
              </a:ext>
            </a:extLst>
          </p:cNvPr>
          <p:cNvSpPr/>
          <p:nvPr/>
        </p:nvSpPr>
        <p:spPr>
          <a:xfrm>
            <a:off x="8529979" y="3113251"/>
            <a:ext cx="295753" cy="208688"/>
          </a:xfrm>
          <a:prstGeom prst="round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161" name="Retângulo Arredondado 41">
            <a:extLst>
              <a:ext uri="{FF2B5EF4-FFF2-40B4-BE49-F238E27FC236}">
                <a16:creationId xmlns:a16="http://schemas.microsoft.com/office/drawing/2014/main" id="{DE6B908C-0568-9CD2-53CC-9EA30501FA01}"/>
              </a:ext>
            </a:extLst>
          </p:cNvPr>
          <p:cNvSpPr/>
          <p:nvPr/>
        </p:nvSpPr>
        <p:spPr>
          <a:xfrm>
            <a:off x="8522887" y="3384027"/>
            <a:ext cx="295753" cy="205378"/>
          </a:xfrm>
          <a:prstGeom prst="round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162" name="CaixaDeTexto 10">
            <a:extLst>
              <a:ext uri="{FF2B5EF4-FFF2-40B4-BE49-F238E27FC236}">
                <a16:creationId xmlns:a16="http://schemas.microsoft.com/office/drawing/2014/main" id="{463185B0-7D52-EBF8-E42F-F801498B7006}"/>
              </a:ext>
            </a:extLst>
          </p:cNvPr>
          <p:cNvSpPr txBox="1"/>
          <p:nvPr/>
        </p:nvSpPr>
        <p:spPr>
          <a:xfrm>
            <a:off x="8345301" y="3147950"/>
            <a:ext cx="216692" cy="151816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 dirty="0"/>
              <a:t>S</a:t>
            </a:r>
          </a:p>
        </p:txBody>
      </p:sp>
      <p:sp>
        <p:nvSpPr>
          <p:cNvPr id="163" name="CaixaDeTexto 11">
            <a:extLst>
              <a:ext uri="{FF2B5EF4-FFF2-40B4-BE49-F238E27FC236}">
                <a16:creationId xmlns:a16="http://schemas.microsoft.com/office/drawing/2014/main" id="{306DA518-0195-D00D-C4E4-9365FEB3D583}"/>
              </a:ext>
            </a:extLst>
          </p:cNvPr>
          <p:cNvSpPr txBox="1"/>
          <p:nvPr/>
        </p:nvSpPr>
        <p:spPr>
          <a:xfrm>
            <a:off x="8322313" y="3370674"/>
            <a:ext cx="216692" cy="131178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/>
              <a:t>N</a:t>
            </a:r>
          </a:p>
        </p:txBody>
      </p:sp>
      <p:sp>
        <p:nvSpPr>
          <p:cNvPr id="164" name="CaixaDeTexto 11">
            <a:extLst>
              <a:ext uri="{FF2B5EF4-FFF2-40B4-BE49-F238E27FC236}">
                <a16:creationId xmlns:a16="http://schemas.microsoft.com/office/drawing/2014/main" id="{3848F678-2EDF-D3A1-2193-EDA028F1FA01}"/>
              </a:ext>
            </a:extLst>
          </p:cNvPr>
          <p:cNvSpPr txBox="1"/>
          <p:nvPr/>
        </p:nvSpPr>
        <p:spPr>
          <a:xfrm>
            <a:off x="8381292" y="4220170"/>
            <a:ext cx="171963" cy="159646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pt-BR" b="1" dirty="0"/>
          </a:p>
        </p:txBody>
      </p:sp>
      <p:cxnSp>
        <p:nvCxnSpPr>
          <p:cNvPr id="165" name="Conector reto 164">
            <a:extLst>
              <a:ext uri="{FF2B5EF4-FFF2-40B4-BE49-F238E27FC236}">
                <a16:creationId xmlns:a16="http://schemas.microsoft.com/office/drawing/2014/main" id="{4262E6A0-50C4-E6A2-DEFB-3CDB5EB39588}"/>
              </a:ext>
            </a:extLst>
          </p:cNvPr>
          <p:cNvCxnSpPr/>
          <p:nvPr/>
        </p:nvCxnSpPr>
        <p:spPr>
          <a:xfrm flipV="1">
            <a:off x="5736956" y="3739157"/>
            <a:ext cx="3177686" cy="12359"/>
          </a:xfrm>
          <a:prstGeom prst="lin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166" name="Retângulo Arredondado 45">
            <a:extLst>
              <a:ext uri="{FF2B5EF4-FFF2-40B4-BE49-F238E27FC236}">
                <a16:creationId xmlns:a16="http://schemas.microsoft.com/office/drawing/2014/main" id="{CDF419A4-BB68-8D84-ED3A-4B9303A35455}"/>
              </a:ext>
            </a:extLst>
          </p:cNvPr>
          <p:cNvSpPr/>
          <p:nvPr/>
        </p:nvSpPr>
        <p:spPr>
          <a:xfrm>
            <a:off x="8522886" y="3908352"/>
            <a:ext cx="295753" cy="208688"/>
          </a:xfrm>
          <a:prstGeom prst="round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167" name="Retângulo Arredondado 45">
            <a:extLst>
              <a:ext uri="{FF2B5EF4-FFF2-40B4-BE49-F238E27FC236}">
                <a16:creationId xmlns:a16="http://schemas.microsoft.com/office/drawing/2014/main" id="{99E91F8F-6CEF-B250-7CA1-54EAAE9EA735}"/>
              </a:ext>
            </a:extLst>
          </p:cNvPr>
          <p:cNvSpPr/>
          <p:nvPr/>
        </p:nvSpPr>
        <p:spPr>
          <a:xfrm>
            <a:off x="8539005" y="4217982"/>
            <a:ext cx="295753" cy="208688"/>
          </a:xfrm>
          <a:prstGeom prst="round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168" name="CaixaDeTexto 10">
            <a:extLst>
              <a:ext uri="{FF2B5EF4-FFF2-40B4-BE49-F238E27FC236}">
                <a16:creationId xmlns:a16="http://schemas.microsoft.com/office/drawing/2014/main" id="{775962A5-0BF0-9B03-D7A5-14301D8ABEA3}"/>
              </a:ext>
            </a:extLst>
          </p:cNvPr>
          <p:cNvSpPr txBox="1"/>
          <p:nvPr/>
        </p:nvSpPr>
        <p:spPr>
          <a:xfrm>
            <a:off x="8355130" y="3961053"/>
            <a:ext cx="216692" cy="151816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 dirty="0"/>
              <a:t>S</a:t>
            </a:r>
          </a:p>
        </p:txBody>
      </p:sp>
      <p:sp>
        <p:nvSpPr>
          <p:cNvPr id="169" name="CaixaDeTexto 10">
            <a:extLst>
              <a:ext uri="{FF2B5EF4-FFF2-40B4-BE49-F238E27FC236}">
                <a16:creationId xmlns:a16="http://schemas.microsoft.com/office/drawing/2014/main" id="{CAEFD5F0-5F18-741A-6A0C-38D3595986ED}"/>
              </a:ext>
            </a:extLst>
          </p:cNvPr>
          <p:cNvSpPr txBox="1"/>
          <p:nvPr/>
        </p:nvSpPr>
        <p:spPr>
          <a:xfrm>
            <a:off x="8359551" y="4237547"/>
            <a:ext cx="193704" cy="149139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/>
              <a:t>N</a:t>
            </a:r>
          </a:p>
        </p:txBody>
      </p:sp>
      <p:sp>
        <p:nvSpPr>
          <p:cNvPr id="170" name="CaixaDeTexto 9">
            <a:extLst>
              <a:ext uri="{FF2B5EF4-FFF2-40B4-BE49-F238E27FC236}">
                <a16:creationId xmlns:a16="http://schemas.microsoft.com/office/drawing/2014/main" id="{B9D94074-67D7-5DA6-EA4E-6D0228416924}"/>
              </a:ext>
            </a:extLst>
          </p:cNvPr>
          <p:cNvSpPr txBox="1"/>
          <p:nvPr/>
        </p:nvSpPr>
        <p:spPr>
          <a:xfrm>
            <a:off x="5868413" y="3876235"/>
            <a:ext cx="2591246" cy="783963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lIns="91440" tIns="45720" rIns="91440" bIns="45720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1050" dirty="0"/>
              <a:t>4.  O recém-nascido está adequadamente        posicionado no leito? </a:t>
            </a:r>
            <a:r>
              <a:rPr lang="pt-BR" sz="1050" dirty="0">
                <a:cs typeface="Calibri"/>
              </a:rPr>
              <a:t>(Com a cabeça alinhada com o tronco, com as mãos livres, favorecendo a flexão de ombros e cotovelos)</a:t>
            </a:r>
          </a:p>
        </p:txBody>
      </p:sp>
      <p:cxnSp>
        <p:nvCxnSpPr>
          <p:cNvPr id="171" name="Conector reto 170">
            <a:extLst>
              <a:ext uri="{FF2B5EF4-FFF2-40B4-BE49-F238E27FC236}">
                <a16:creationId xmlns:a16="http://schemas.microsoft.com/office/drawing/2014/main" id="{160052B1-6F1C-013B-1DCA-7CADCD3C34AB}"/>
              </a:ext>
            </a:extLst>
          </p:cNvPr>
          <p:cNvCxnSpPr>
            <a:cxnSpLocks/>
          </p:cNvCxnSpPr>
          <p:nvPr/>
        </p:nvCxnSpPr>
        <p:spPr>
          <a:xfrm>
            <a:off x="5757849" y="5879537"/>
            <a:ext cx="3143166" cy="3020"/>
          </a:xfrm>
          <a:prstGeom prst="lin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172" name="Conector reto 171">
            <a:extLst>
              <a:ext uri="{FF2B5EF4-FFF2-40B4-BE49-F238E27FC236}">
                <a16:creationId xmlns:a16="http://schemas.microsoft.com/office/drawing/2014/main" id="{B5B3915F-495C-B866-06A3-28992EDBA6DF}"/>
              </a:ext>
            </a:extLst>
          </p:cNvPr>
          <p:cNvCxnSpPr/>
          <p:nvPr/>
        </p:nvCxnSpPr>
        <p:spPr>
          <a:xfrm flipV="1">
            <a:off x="5735709" y="4831880"/>
            <a:ext cx="3177686" cy="12359"/>
          </a:xfrm>
          <a:prstGeom prst="lin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</p:spTree>
    <p:extLst>
      <p:ext uri="{BB962C8B-B14F-4D97-AF65-F5344CB8AC3E}">
        <p14:creationId xmlns:p14="http://schemas.microsoft.com/office/powerpoint/2010/main" val="11072908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tângulo 26"/>
          <p:cNvSpPr/>
          <p:nvPr/>
        </p:nvSpPr>
        <p:spPr>
          <a:xfrm>
            <a:off x="2800761" y="5471180"/>
            <a:ext cx="3105587" cy="204223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txBody>
          <a:bodyPr wrap="square">
            <a:spAutoFit/>
          </a:bodyPr>
          <a:lstStyle/>
          <a:p>
            <a:pPr algn="ctr" fontAlgn="ctr"/>
            <a:r>
              <a:rPr lang="pt-BR" sz="727" b="1" dirty="0">
                <a:latin typeface="Arial" panose="020B0604020202020204" pitchFamily="34" charset="0"/>
              </a:rPr>
              <a:t>Pacote de Prevenção à PAV - NEO</a:t>
            </a:r>
          </a:p>
        </p:txBody>
      </p:sp>
      <p:sp>
        <p:nvSpPr>
          <p:cNvPr id="28" name="Retângulo 27"/>
          <p:cNvSpPr/>
          <p:nvPr/>
        </p:nvSpPr>
        <p:spPr>
          <a:xfrm>
            <a:off x="5939661" y="5473572"/>
            <a:ext cx="3105587" cy="204223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txBody>
          <a:bodyPr wrap="square">
            <a:spAutoFit/>
          </a:bodyPr>
          <a:lstStyle/>
          <a:p>
            <a:pPr algn="ctr" fontAlgn="ctr"/>
            <a:r>
              <a:rPr lang="pt-BR" sz="727" b="1" dirty="0">
                <a:latin typeface="Arial" panose="020B0604020202020204" pitchFamily="34" charset="0"/>
              </a:rPr>
              <a:t>Pacote de Prevenção à PAV - NEO</a:t>
            </a:r>
          </a:p>
        </p:txBody>
      </p:sp>
      <p:sp>
        <p:nvSpPr>
          <p:cNvPr id="225" name="CaixaDeTexto 52">
            <a:extLst>
              <a:ext uri="{FF2B5EF4-FFF2-40B4-BE49-F238E27FC236}">
                <a16:creationId xmlns:a16="http://schemas.microsoft.com/office/drawing/2014/main" id="{E267F567-019F-4658-879B-3670BE128C7C}"/>
              </a:ext>
            </a:extLst>
          </p:cNvPr>
          <p:cNvSpPr txBox="1"/>
          <p:nvPr/>
        </p:nvSpPr>
        <p:spPr>
          <a:xfrm>
            <a:off x="2820792" y="1899289"/>
            <a:ext cx="3105587" cy="551776"/>
          </a:xfrm>
          <a:prstGeom prst="rect">
            <a:avLst/>
          </a:prstGeom>
          <a:solidFill>
            <a:schemeClr val="accent5">
              <a:lumMod val="50000"/>
            </a:schemeClr>
          </a:solidFill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lIns="91440" tIns="45720" rIns="91440" bIns="45720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1200" dirty="0">
                <a:solidFill>
                  <a:schemeClr val="bg1"/>
                </a:solidFill>
              </a:rPr>
              <a:t>Conceito de mudança:</a:t>
            </a:r>
          </a:p>
          <a:p>
            <a:pPr marL="228600" indent="-228600" algn="ctr">
              <a:buFont typeface="+mj-lt"/>
              <a:buAutoNum type="arabicPeriod" startAt="3"/>
            </a:pPr>
            <a:r>
              <a:rPr lang="pt-BR" sz="1200" b="1" dirty="0">
                <a:solidFill>
                  <a:srgbClr val="FF0000"/>
                </a:solidFill>
                <a:cs typeface="Calibri"/>
              </a:rPr>
              <a:t>Realizar a redução da sedação sempre que possível, priorizando analgesia</a:t>
            </a:r>
          </a:p>
        </p:txBody>
      </p:sp>
      <p:sp>
        <p:nvSpPr>
          <p:cNvPr id="220" name="CaixaDeTexto 9">
            <a:extLst>
              <a:ext uri="{FF2B5EF4-FFF2-40B4-BE49-F238E27FC236}">
                <a16:creationId xmlns:a16="http://schemas.microsoft.com/office/drawing/2014/main" id="{00000000-0008-0000-0000-00000A000000}"/>
              </a:ext>
            </a:extLst>
          </p:cNvPr>
          <p:cNvSpPr txBox="1"/>
          <p:nvPr/>
        </p:nvSpPr>
        <p:spPr>
          <a:xfrm>
            <a:off x="2933055" y="2643386"/>
            <a:ext cx="2562700" cy="581889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lIns="91440" tIns="45720" rIns="91440" bIns="45720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1050"/>
              <a:t>1.    A escala N-PASS está dentro do alvo (</a:t>
            </a:r>
            <a:r>
              <a:rPr lang="pt-BR" sz="1050" b="1"/>
              <a:t>Sedação leve: </a:t>
            </a:r>
            <a:r>
              <a:rPr lang="pt-BR" sz="1050"/>
              <a:t>escore de -5 a -2)           </a:t>
            </a:r>
            <a:endParaRPr lang="pt-BR"/>
          </a:p>
          <a:p>
            <a:r>
              <a:rPr lang="pt-BR" sz="1050"/>
              <a:t>ou fora do alvo com justificativa?</a:t>
            </a:r>
            <a:endParaRPr lang="pt-BR" sz="1050">
              <a:cs typeface="Calibri" panose="020F0502020204030204"/>
            </a:endParaRPr>
          </a:p>
          <a:p>
            <a:endParaRPr lang="pt-BR" sz="1050"/>
          </a:p>
        </p:txBody>
      </p:sp>
      <p:sp>
        <p:nvSpPr>
          <p:cNvPr id="218" name="Retângulo Arredondado 217">
            <a:extLst>
              <a:ext uri="{FF2B5EF4-FFF2-40B4-BE49-F238E27FC236}">
                <a16:creationId xmlns:a16="http://schemas.microsoft.com/office/drawing/2014/main" id="{00000000-0008-0000-0000-000008000000}"/>
              </a:ext>
            </a:extLst>
          </p:cNvPr>
          <p:cNvSpPr/>
          <p:nvPr/>
        </p:nvSpPr>
        <p:spPr>
          <a:xfrm>
            <a:off x="5555603" y="2646992"/>
            <a:ext cx="295753" cy="208688"/>
          </a:xfrm>
          <a:prstGeom prst="round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219" name="Retângulo Arredondado 218">
            <a:extLst>
              <a:ext uri="{FF2B5EF4-FFF2-40B4-BE49-F238E27FC236}">
                <a16:creationId xmlns:a16="http://schemas.microsoft.com/office/drawing/2014/main" id="{00000000-0008-0000-0000-000009000000}"/>
              </a:ext>
            </a:extLst>
          </p:cNvPr>
          <p:cNvSpPr/>
          <p:nvPr/>
        </p:nvSpPr>
        <p:spPr>
          <a:xfrm>
            <a:off x="5555603" y="2884119"/>
            <a:ext cx="295753" cy="205378"/>
          </a:xfrm>
          <a:prstGeom prst="round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221" name="CaixaDeTexto 10">
            <a:extLst>
              <a:ext uri="{FF2B5EF4-FFF2-40B4-BE49-F238E27FC236}">
                <a16:creationId xmlns:a16="http://schemas.microsoft.com/office/drawing/2014/main" id="{00000000-0008-0000-0000-00000B000000}"/>
              </a:ext>
            </a:extLst>
          </p:cNvPr>
          <p:cNvSpPr txBox="1"/>
          <p:nvPr/>
        </p:nvSpPr>
        <p:spPr>
          <a:xfrm>
            <a:off x="5383021" y="2673902"/>
            <a:ext cx="216692" cy="151816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/>
              <a:t>S</a:t>
            </a:r>
          </a:p>
        </p:txBody>
      </p:sp>
      <p:sp>
        <p:nvSpPr>
          <p:cNvPr id="222" name="CaixaDeTexto 11">
            <a:extLst>
              <a:ext uri="{FF2B5EF4-FFF2-40B4-BE49-F238E27FC236}">
                <a16:creationId xmlns:a16="http://schemas.microsoft.com/office/drawing/2014/main" id="{00000000-0008-0000-0000-00000C000000}"/>
              </a:ext>
            </a:extLst>
          </p:cNvPr>
          <p:cNvSpPr txBox="1"/>
          <p:nvPr/>
        </p:nvSpPr>
        <p:spPr>
          <a:xfrm>
            <a:off x="5378426" y="2931355"/>
            <a:ext cx="216692" cy="131178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/>
              <a:t>N</a:t>
            </a:r>
          </a:p>
        </p:txBody>
      </p:sp>
      <p:sp>
        <p:nvSpPr>
          <p:cNvPr id="261" name="Retângulo 260">
            <a:extLst>
              <a:ext uri="{FF2B5EF4-FFF2-40B4-BE49-F238E27FC236}">
                <a16:creationId xmlns:a16="http://schemas.microsoft.com/office/drawing/2014/main" id="{00000000-0008-0000-0000-00000D000000}"/>
              </a:ext>
            </a:extLst>
          </p:cNvPr>
          <p:cNvSpPr/>
          <p:nvPr/>
        </p:nvSpPr>
        <p:spPr>
          <a:xfrm>
            <a:off x="2813516" y="1501048"/>
            <a:ext cx="3105587" cy="4187563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55" name="Retângulo 54">
            <a:extLst>
              <a:ext uri="{FF2B5EF4-FFF2-40B4-BE49-F238E27FC236}">
                <a16:creationId xmlns:a16="http://schemas.microsoft.com/office/drawing/2014/main" id="{00000000-0008-0000-0000-00000D000000}"/>
              </a:ext>
            </a:extLst>
          </p:cNvPr>
          <p:cNvSpPr/>
          <p:nvPr/>
        </p:nvSpPr>
        <p:spPr>
          <a:xfrm>
            <a:off x="5949773" y="1501048"/>
            <a:ext cx="3105587" cy="4187563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40" name="Retângulo Arredondado 39">
            <a:extLst>
              <a:ext uri="{FF2B5EF4-FFF2-40B4-BE49-F238E27FC236}">
                <a16:creationId xmlns:a16="http://schemas.microsoft.com/office/drawing/2014/main" id="{00000000-0008-0000-0000-000008000000}"/>
              </a:ext>
            </a:extLst>
          </p:cNvPr>
          <p:cNvSpPr/>
          <p:nvPr/>
        </p:nvSpPr>
        <p:spPr>
          <a:xfrm>
            <a:off x="8728465" y="2641515"/>
            <a:ext cx="295753" cy="208688"/>
          </a:xfrm>
          <a:prstGeom prst="round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41" name="Retângulo Arredondado 40">
            <a:extLst>
              <a:ext uri="{FF2B5EF4-FFF2-40B4-BE49-F238E27FC236}">
                <a16:creationId xmlns:a16="http://schemas.microsoft.com/office/drawing/2014/main" id="{00000000-0008-0000-0000-000009000000}"/>
              </a:ext>
            </a:extLst>
          </p:cNvPr>
          <p:cNvSpPr/>
          <p:nvPr/>
        </p:nvSpPr>
        <p:spPr>
          <a:xfrm>
            <a:off x="8738226" y="2887818"/>
            <a:ext cx="295753" cy="205378"/>
          </a:xfrm>
          <a:prstGeom prst="round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42" name="CaixaDeTexto 10">
            <a:extLst>
              <a:ext uri="{FF2B5EF4-FFF2-40B4-BE49-F238E27FC236}">
                <a16:creationId xmlns:a16="http://schemas.microsoft.com/office/drawing/2014/main" id="{00000000-0008-0000-0000-00000B000000}"/>
              </a:ext>
            </a:extLst>
          </p:cNvPr>
          <p:cNvSpPr txBox="1"/>
          <p:nvPr/>
        </p:nvSpPr>
        <p:spPr>
          <a:xfrm>
            <a:off x="8555883" y="2668425"/>
            <a:ext cx="216692" cy="151816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/>
              <a:t>S</a:t>
            </a:r>
          </a:p>
        </p:txBody>
      </p:sp>
      <p:sp>
        <p:nvSpPr>
          <p:cNvPr id="43" name="CaixaDeTexto 11">
            <a:extLst>
              <a:ext uri="{FF2B5EF4-FFF2-40B4-BE49-F238E27FC236}">
                <a16:creationId xmlns:a16="http://schemas.microsoft.com/office/drawing/2014/main" id="{00000000-0008-0000-0000-00000C000000}"/>
              </a:ext>
            </a:extLst>
          </p:cNvPr>
          <p:cNvSpPr txBox="1"/>
          <p:nvPr/>
        </p:nvSpPr>
        <p:spPr>
          <a:xfrm>
            <a:off x="8551288" y="2925878"/>
            <a:ext cx="216692" cy="131178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/>
              <a:t>N</a:t>
            </a:r>
          </a:p>
        </p:txBody>
      </p:sp>
      <p:sp>
        <p:nvSpPr>
          <p:cNvPr id="22" name="CaixaDeTexto 9">
            <a:extLst>
              <a:ext uri="{FF2B5EF4-FFF2-40B4-BE49-F238E27FC236}">
                <a16:creationId xmlns:a16="http://schemas.microsoft.com/office/drawing/2014/main" id="{E83FD792-6CD0-4F2E-A00C-47335913CB56}"/>
              </a:ext>
            </a:extLst>
          </p:cNvPr>
          <p:cNvSpPr txBox="1"/>
          <p:nvPr/>
        </p:nvSpPr>
        <p:spPr>
          <a:xfrm>
            <a:off x="6043235" y="2643019"/>
            <a:ext cx="2562700" cy="581889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lIns="91440" tIns="45720" rIns="91440" bIns="45720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1050"/>
              <a:t>1.  A escala N-PASS está dentro do alvo (</a:t>
            </a:r>
            <a:r>
              <a:rPr lang="pt-BR" sz="1050" b="1"/>
              <a:t>Sedação leve: </a:t>
            </a:r>
            <a:r>
              <a:rPr lang="pt-BR" sz="1050"/>
              <a:t>escore de -5 a -2)           </a:t>
            </a:r>
            <a:endParaRPr lang="pt-BR"/>
          </a:p>
          <a:p>
            <a:r>
              <a:rPr lang="pt-BR" sz="1050"/>
              <a:t>ou fora do alvo com justificativa?</a:t>
            </a:r>
            <a:endParaRPr lang="pt-BR" sz="1050">
              <a:cs typeface="Calibri" panose="020F0502020204030204"/>
            </a:endParaRPr>
          </a:p>
          <a:p>
            <a:endParaRPr lang="pt-BR" sz="1050"/>
          </a:p>
        </p:txBody>
      </p:sp>
      <p:sp>
        <p:nvSpPr>
          <p:cNvPr id="23" name="CaixaDeTexto 9">
            <a:extLst>
              <a:ext uri="{FF2B5EF4-FFF2-40B4-BE49-F238E27FC236}">
                <a16:creationId xmlns:a16="http://schemas.microsoft.com/office/drawing/2014/main" id="{BE446604-A868-47C3-8430-544777916B1C}"/>
              </a:ext>
            </a:extLst>
          </p:cNvPr>
          <p:cNvSpPr txBox="1"/>
          <p:nvPr/>
        </p:nvSpPr>
        <p:spPr>
          <a:xfrm>
            <a:off x="2932461" y="3423046"/>
            <a:ext cx="2445965" cy="1734463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lIns="91440" tIns="45720" rIns="91440" bIns="45720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1050" b="1" dirty="0"/>
              <a:t>Justificativas para sedação fora do alvo: </a:t>
            </a:r>
          </a:p>
          <a:p>
            <a:r>
              <a:rPr lang="pt-BR" sz="1050" dirty="0"/>
              <a:t>-Recém-nascido em ventilação mecânica com alto potencial de hipoventilação e apneia. </a:t>
            </a:r>
          </a:p>
          <a:p>
            <a:r>
              <a:rPr lang="pt-BR" sz="1050" dirty="0">
                <a:cs typeface="Calibri"/>
              </a:rPr>
              <a:t>-Patologias cirúrgicas.</a:t>
            </a:r>
          </a:p>
          <a:p>
            <a:r>
              <a:rPr lang="pt-BR" sz="1050" dirty="0">
                <a:cs typeface="Calibri"/>
              </a:rPr>
              <a:t>-Hipertensão pulmonar refratária (sem resposta ao óxido nítrico). </a:t>
            </a:r>
          </a:p>
          <a:p>
            <a:r>
              <a:rPr lang="pt-BR" sz="1050" dirty="0">
                <a:cs typeface="Calibri"/>
              </a:rPr>
              <a:t>-Ventilação mecânica de alta frequência ou alto fluxo. </a:t>
            </a:r>
          </a:p>
          <a:p>
            <a:endParaRPr lang="pt-BR" sz="1050" dirty="0">
              <a:cs typeface="Calibri"/>
            </a:endParaRPr>
          </a:p>
          <a:p>
            <a:endParaRPr lang="pt-BR" sz="1050" dirty="0">
              <a:cs typeface="Calibri"/>
            </a:endParaRPr>
          </a:p>
        </p:txBody>
      </p:sp>
      <p:sp>
        <p:nvSpPr>
          <p:cNvPr id="32" name="CaixaDeTexto 11">
            <a:extLst>
              <a:ext uri="{FF2B5EF4-FFF2-40B4-BE49-F238E27FC236}">
                <a16:creationId xmlns:a16="http://schemas.microsoft.com/office/drawing/2014/main" id="{4105665E-3420-4B7B-A102-0144264DDF91}"/>
              </a:ext>
            </a:extLst>
          </p:cNvPr>
          <p:cNvSpPr txBox="1"/>
          <p:nvPr/>
        </p:nvSpPr>
        <p:spPr>
          <a:xfrm>
            <a:off x="8526642" y="3651073"/>
            <a:ext cx="216692" cy="131178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lIns="91440" tIns="45720" rIns="91440" bIns="45720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pt-BR" b="1">
              <a:cs typeface="Calibri"/>
            </a:endParaRPr>
          </a:p>
        </p:txBody>
      </p:sp>
      <p:sp>
        <p:nvSpPr>
          <p:cNvPr id="37" name="CaixaDeTexto 9">
            <a:extLst>
              <a:ext uri="{FF2B5EF4-FFF2-40B4-BE49-F238E27FC236}">
                <a16:creationId xmlns:a16="http://schemas.microsoft.com/office/drawing/2014/main" id="{513F7F65-DE87-447D-851A-AD719CA27093}"/>
              </a:ext>
            </a:extLst>
          </p:cNvPr>
          <p:cNvSpPr txBox="1"/>
          <p:nvPr/>
        </p:nvSpPr>
        <p:spPr>
          <a:xfrm>
            <a:off x="6075627" y="3412368"/>
            <a:ext cx="2445965" cy="1734463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lIns="91440" tIns="45720" rIns="91440" bIns="45720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1050" b="1" dirty="0"/>
              <a:t>Justificativas</a:t>
            </a:r>
            <a:r>
              <a:rPr lang="pt-BR" sz="1050" b="1" dirty="0">
                <a:ea typeface="+mn-lt"/>
                <a:cs typeface="+mn-lt"/>
              </a:rPr>
              <a:t> para sedação fora do alvo:</a:t>
            </a:r>
          </a:p>
          <a:p>
            <a:r>
              <a:rPr lang="pt-BR" sz="1050" dirty="0"/>
              <a:t>-Recém-nascido em ventilação mecânica com alto potencial de hipoventilação e apneia. </a:t>
            </a:r>
          </a:p>
          <a:p>
            <a:r>
              <a:rPr lang="pt-BR" sz="1050" dirty="0">
                <a:cs typeface="Calibri"/>
              </a:rPr>
              <a:t>-Patologias cirúrgicas. </a:t>
            </a:r>
          </a:p>
          <a:p>
            <a:r>
              <a:rPr lang="pt-BR" sz="1050" dirty="0">
                <a:cs typeface="Calibri"/>
              </a:rPr>
              <a:t>-Hipertensão pulmonar refratária (sem resposta ao óxido nítrico). </a:t>
            </a:r>
          </a:p>
          <a:p>
            <a:r>
              <a:rPr lang="pt-BR" sz="1050" dirty="0">
                <a:cs typeface="Calibri"/>
              </a:rPr>
              <a:t>-Ventilação mecânica de alta frequência ou alto fluxo. </a:t>
            </a:r>
          </a:p>
          <a:p>
            <a:endParaRPr lang="pt-BR" sz="1050" dirty="0">
              <a:cs typeface="Calibri"/>
            </a:endParaRPr>
          </a:p>
          <a:p>
            <a:endParaRPr lang="pt-BR" sz="1050" dirty="0">
              <a:cs typeface="Calibri"/>
            </a:endParaRPr>
          </a:p>
        </p:txBody>
      </p:sp>
      <p:cxnSp>
        <p:nvCxnSpPr>
          <p:cNvPr id="2" name="Conector reto 1">
            <a:extLst>
              <a:ext uri="{FF2B5EF4-FFF2-40B4-BE49-F238E27FC236}">
                <a16:creationId xmlns:a16="http://schemas.microsoft.com/office/drawing/2014/main" id="{E24571C1-5779-4BBA-9486-1963D68FEFE3}"/>
              </a:ext>
            </a:extLst>
          </p:cNvPr>
          <p:cNvCxnSpPr/>
          <p:nvPr/>
        </p:nvCxnSpPr>
        <p:spPr>
          <a:xfrm flipV="1">
            <a:off x="2792396" y="3269695"/>
            <a:ext cx="3177686" cy="12359"/>
          </a:xfrm>
          <a:prstGeom prst="lin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39" name="Conector reto 38">
            <a:extLst>
              <a:ext uri="{FF2B5EF4-FFF2-40B4-BE49-F238E27FC236}">
                <a16:creationId xmlns:a16="http://schemas.microsoft.com/office/drawing/2014/main" id="{F5DD6790-6C70-4EBE-9F0D-C351F6F007A0}"/>
              </a:ext>
            </a:extLst>
          </p:cNvPr>
          <p:cNvCxnSpPr>
            <a:cxnSpLocks/>
          </p:cNvCxnSpPr>
          <p:nvPr/>
        </p:nvCxnSpPr>
        <p:spPr>
          <a:xfrm>
            <a:off x="5959459" y="3274116"/>
            <a:ext cx="3066561" cy="3517"/>
          </a:xfrm>
          <a:prstGeom prst="lin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24" name="Conector reto 23">
            <a:extLst>
              <a:ext uri="{FF2B5EF4-FFF2-40B4-BE49-F238E27FC236}">
                <a16:creationId xmlns:a16="http://schemas.microsoft.com/office/drawing/2014/main" id="{D693B62B-96BF-4BD8-842B-EB8161B661A6}"/>
              </a:ext>
            </a:extLst>
          </p:cNvPr>
          <p:cNvCxnSpPr>
            <a:cxnSpLocks/>
          </p:cNvCxnSpPr>
          <p:nvPr/>
        </p:nvCxnSpPr>
        <p:spPr>
          <a:xfrm>
            <a:off x="2820792" y="4916596"/>
            <a:ext cx="3143166" cy="3020"/>
          </a:xfrm>
          <a:prstGeom prst="lin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25" name="Conector reto 24">
            <a:extLst>
              <a:ext uri="{FF2B5EF4-FFF2-40B4-BE49-F238E27FC236}">
                <a16:creationId xmlns:a16="http://schemas.microsoft.com/office/drawing/2014/main" id="{BAFDB205-6152-41F3-BD18-DB02F0B41456}"/>
              </a:ext>
            </a:extLst>
          </p:cNvPr>
          <p:cNvCxnSpPr>
            <a:cxnSpLocks/>
          </p:cNvCxnSpPr>
          <p:nvPr/>
        </p:nvCxnSpPr>
        <p:spPr>
          <a:xfrm>
            <a:off x="5957049" y="4912175"/>
            <a:ext cx="3143166" cy="3020"/>
          </a:xfrm>
          <a:prstGeom prst="lin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26" name="Conector reto 25">
            <a:extLst>
              <a:ext uri="{FF2B5EF4-FFF2-40B4-BE49-F238E27FC236}">
                <a16:creationId xmlns:a16="http://schemas.microsoft.com/office/drawing/2014/main" id="{5D8E24D4-C8B8-4E64-86B0-CF7D5807A90F}"/>
              </a:ext>
            </a:extLst>
          </p:cNvPr>
          <p:cNvCxnSpPr>
            <a:cxnSpLocks/>
          </p:cNvCxnSpPr>
          <p:nvPr/>
        </p:nvCxnSpPr>
        <p:spPr>
          <a:xfrm>
            <a:off x="2820792" y="5448026"/>
            <a:ext cx="3143166" cy="3020"/>
          </a:xfrm>
          <a:prstGeom prst="lin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29" name="Conector reto 28">
            <a:extLst>
              <a:ext uri="{FF2B5EF4-FFF2-40B4-BE49-F238E27FC236}">
                <a16:creationId xmlns:a16="http://schemas.microsoft.com/office/drawing/2014/main" id="{B38A614E-446B-4C6B-9CEF-FCD60F982EC5}"/>
              </a:ext>
            </a:extLst>
          </p:cNvPr>
          <p:cNvCxnSpPr>
            <a:cxnSpLocks/>
          </p:cNvCxnSpPr>
          <p:nvPr/>
        </p:nvCxnSpPr>
        <p:spPr>
          <a:xfrm>
            <a:off x="5939584" y="5459360"/>
            <a:ext cx="3143166" cy="3020"/>
          </a:xfrm>
          <a:prstGeom prst="lin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3" name="CaixaDeTexto 52">
            <a:extLst>
              <a:ext uri="{FF2B5EF4-FFF2-40B4-BE49-F238E27FC236}">
                <a16:creationId xmlns:a16="http://schemas.microsoft.com/office/drawing/2014/main" id="{FA213609-D497-6A84-B9E2-7D49F852BDEE}"/>
              </a:ext>
            </a:extLst>
          </p:cNvPr>
          <p:cNvSpPr txBox="1"/>
          <p:nvPr/>
        </p:nvSpPr>
        <p:spPr>
          <a:xfrm>
            <a:off x="5957140" y="1910332"/>
            <a:ext cx="3105587" cy="551776"/>
          </a:xfrm>
          <a:prstGeom prst="rect">
            <a:avLst/>
          </a:prstGeom>
          <a:solidFill>
            <a:schemeClr val="accent5">
              <a:lumMod val="50000"/>
            </a:schemeClr>
          </a:solidFill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lIns="91440" tIns="45720" rIns="91440" bIns="45720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1200" dirty="0">
                <a:solidFill>
                  <a:schemeClr val="bg1"/>
                </a:solidFill>
              </a:rPr>
              <a:t>Conceito de mudança:</a:t>
            </a:r>
          </a:p>
          <a:p>
            <a:pPr marL="228600" indent="-228600" algn="ctr">
              <a:buFont typeface="+mj-lt"/>
              <a:buAutoNum type="arabicPeriod" startAt="3"/>
            </a:pPr>
            <a:r>
              <a:rPr lang="pt-BR" sz="1200" b="1" dirty="0">
                <a:solidFill>
                  <a:srgbClr val="FF0000"/>
                </a:solidFill>
                <a:cs typeface="Calibri"/>
              </a:rPr>
              <a:t>Realizar a redução da sedação sempre que possível, priorizando analgesia</a:t>
            </a:r>
          </a:p>
        </p:txBody>
      </p:sp>
    </p:spTree>
    <p:extLst>
      <p:ext uri="{BB962C8B-B14F-4D97-AF65-F5344CB8AC3E}">
        <p14:creationId xmlns:p14="http://schemas.microsoft.com/office/powerpoint/2010/main" val="12146018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tângulo 26"/>
          <p:cNvSpPr/>
          <p:nvPr/>
        </p:nvSpPr>
        <p:spPr>
          <a:xfrm>
            <a:off x="2551966" y="5295087"/>
            <a:ext cx="3105587" cy="204223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txBody>
          <a:bodyPr wrap="square">
            <a:spAutoFit/>
          </a:bodyPr>
          <a:lstStyle/>
          <a:p>
            <a:pPr algn="ctr" fontAlgn="ctr"/>
            <a:r>
              <a:rPr lang="pt-BR" sz="727" b="1" dirty="0">
                <a:latin typeface="Arial" panose="020B0604020202020204" pitchFamily="34" charset="0"/>
              </a:rPr>
              <a:t>Pacote de Prevenção à PAV - NEO</a:t>
            </a:r>
          </a:p>
        </p:txBody>
      </p:sp>
      <p:sp>
        <p:nvSpPr>
          <p:cNvPr id="28" name="Retângulo 27"/>
          <p:cNvSpPr/>
          <p:nvPr/>
        </p:nvSpPr>
        <p:spPr>
          <a:xfrm>
            <a:off x="5690866" y="5297479"/>
            <a:ext cx="3105587" cy="204223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txBody>
          <a:bodyPr wrap="square">
            <a:spAutoFit/>
          </a:bodyPr>
          <a:lstStyle/>
          <a:p>
            <a:pPr algn="ctr" fontAlgn="ctr"/>
            <a:r>
              <a:rPr lang="pt-BR" sz="727" b="1" dirty="0">
                <a:latin typeface="Arial" panose="020B0604020202020204" pitchFamily="34" charset="0"/>
              </a:rPr>
              <a:t>Pacote de Prevenção à PAV - NEO</a:t>
            </a:r>
          </a:p>
        </p:txBody>
      </p:sp>
      <p:grpSp>
        <p:nvGrpSpPr>
          <p:cNvPr id="3" name="Agrupar 2"/>
          <p:cNvGrpSpPr/>
          <p:nvPr/>
        </p:nvGrpSpPr>
        <p:grpSpPr>
          <a:xfrm>
            <a:off x="2567627" y="1327592"/>
            <a:ext cx="6249120" cy="4187563"/>
            <a:chOff x="2567627" y="1356591"/>
            <a:chExt cx="6249120" cy="4187563"/>
          </a:xfrm>
        </p:grpSpPr>
        <p:sp>
          <p:nvSpPr>
            <p:cNvPr id="225" name="CaixaDeTexto 52">
              <a:extLst>
                <a:ext uri="{FF2B5EF4-FFF2-40B4-BE49-F238E27FC236}">
                  <a16:creationId xmlns:a16="http://schemas.microsoft.com/office/drawing/2014/main" id="{E267F567-019F-4658-879B-3670BE128C7C}"/>
                </a:ext>
              </a:extLst>
            </p:cNvPr>
            <p:cNvSpPr txBox="1"/>
            <p:nvPr/>
          </p:nvSpPr>
          <p:spPr>
            <a:xfrm>
              <a:off x="2574903" y="1754832"/>
              <a:ext cx="3105587" cy="551776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pt-BR" sz="1200" dirty="0">
                  <a:solidFill>
                    <a:schemeClr val="bg1"/>
                  </a:solidFill>
                </a:rPr>
                <a:t>Conceito de mudança:</a:t>
              </a:r>
            </a:p>
            <a:p>
              <a:pPr marL="228600" indent="-228600" algn="ctr">
                <a:buFont typeface="+mj-lt"/>
                <a:buAutoNum type="arabicPeriod" startAt="4"/>
              </a:pPr>
              <a:r>
                <a:rPr lang="pt-BR" sz="1200" b="1" dirty="0">
                  <a:solidFill>
                    <a:schemeClr val="bg1"/>
                  </a:solidFill>
                </a:rPr>
                <a:t>Verificar diariamente </a:t>
              </a:r>
            </a:p>
            <a:p>
              <a:pPr algn="ctr"/>
              <a:r>
                <a:rPr lang="pt-BR" sz="1200" b="1" dirty="0">
                  <a:solidFill>
                    <a:schemeClr val="bg1"/>
                  </a:solidFill>
                </a:rPr>
                <a:t>possibilidade de extubação</a:t>
              </a:r>
            </a:p>
          </p:txBody>
        </p:sp>
        <p:sp>
          <p:nvSpPr>
            <p:cNvPr id="220" name="CaixaDeTexto 9">
              <a:extLst>
                <a:ext uri="{FF2B5EF4-FFF2-40B4-BE49-F238E27FC236}">
                  <a16:creationId xmlns:a16="http://schemas.microsoft.com/office/drawing/2014/main" id="{00000000-0008-0000-0000-00000A000000}"/>
                </a:ext>
              </a:extLst>
            </p:cNvPr>
            <p:cNvSpPr txBox="1"/>
            <p:nvPr/>
          </p:nvSpPr>
          <p:spPr>
            <a:xfrm>
              <a:off x="2610740" y="2432160"/>
              <a:ext cx="2562700" cy="581889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228600" indent="-228600">
                <a:buFont typeface="+mj-lt"/>
                <a:buAutoNum type="arabicPeriod"/>
              </a:pPr>
              <a:r>
                <a:rPr lang="pt-BR" sz="1050"/>
                <a:t>Possui registro em prontuário ou formulário da visita multidisciplinar sobre a possibilidade de desmame da ventilação mecânica?</a:t>
              </a:r>
            </a:p>
          </p:txBody>
        </p:sp>
        <p:sp>
          <p:nvSpPr>
            <p:cNvPr id="218" name="Retângulo Arredondado 217">
              <a:extLst>
                <a:ext uri="{FF2B5EF4-FFF2-40B4-BE49-F238E27FC236}">
                  <a16:creationId xmlns:a16="http://schemas.microsoft.com/office/drawing/2014/main" id="{00000000-0008-0000-0000-000008000000}"/>
                </a:ext>
              </a:extLst>
            </p:cNvPr>
            <p:cNvSpPr/>
            <p:nvPr/>
          </p:nvSpPr>
          <p:spPr>
            <a:xfrm>
              <a:off x="5309714" y="2502535"/>
              <a:ext cx="295753" cy="20868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219" name="Retângulo Arredondado 218">
              <a:extLst>
                <a:ext uri="{FF2B5EF4-FFF2-40B4-BE49-F238E27FC236}">
                  <a16:creationId xmlns:a16="http://schemas.microsoft.com/office/drawing/2014/main" id="{00000000-0008-0000-0000-000009000000}"/>
                </a:ext>
              </a:extLst>
            </p:cNvPr>
            <p:cNvSpPr/>
            <p:nvPr/>
          </p:nvSpPr>
          <p:spPr>
            <a:xfrm>
              <a:off x="5309714" y="2739662"/>
              <a:ext cx="295753" cy="20537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221" name="CaixaDeTexto 10">
              <a:extLst>
                <a:ext uri="{FF2B5EF4-FFF2-40B4-BE49-F238E27FC236}">
                  <a16:creationId xmlns:a16="http://schemas.microsoft.com/office/drawing/2014/main" id="{00000000-0008-0000-0000-00000B000000}"/>
                </a:ext>
              </a:extLst>
            </p:cNvPr>
            <p:cNvSpPr txBox="1"/>
            <p:nvPr/>
          </p:nvSpPr>
          <p:spPr>
            <a:xfrm>
              <a:off x="5137132" y="2529445"/>
              <a:ext cx="216692" cy="151816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/>
                <a:t>S</a:t>
              </a:r>
            </a:p>
          </p:txBody>
        </p:sp>
        <p:sp>
          <p:nvSpPr>
            <p:cNvPr id="222" name="CaixaDeTexto 11">
              <a:extLst>
                <a:ext uri="{FF2B5EF4-FFF2-40B4-BE49-F238E27FC236}">
                  <a16:creationId xmlns:a16="http://schemas.microsoft.com/office/drawing/2014/main" id="{00000000-0008-0000-0000-00000C000000}"/>
                </a:ext>
              </a:extLst>
            </p:cNvPr>
            <p:cNvSpPr txBox="1"/>
            <p:nvPr/>
          </p:nvSpPr>
          <p:spPr>
            <a:xfrm>
              <a:off x="5132537" y="2786898"/>
              <a:ext cx="216692" cy="131178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/>
                <a:t>N</a:t>
              </a:r>
            </a:p>
          </p:txBody>
        </p:sp>
        <p:sp>
          <p:nvSpPr>
            <p:cNvPr id="261" name="Retângulo 260">
              <a:extLst>
                <a:ext uri="{FF2B5EF4-FFF2-40B4-BE49-F238E27FC236}">
                  <a16:creationId xmlns:a16="http://schemas.microsoft.com/office/drawing/2014/main" id="{00000000-0008-0000-0000-00000D000000}"/>
                </a:ext>
              </a:extLst>
            </p:cNvPr>
            <p:cNvSpPr/>
            <p:nvPr/>
          </p:nvSpPr>
          <p:spPr>
            <a:xfrm>
              <a:off x="2567627" y="1356591"/>
              <a:ext cx="3105587" cy="4187563"/>
            </a:xfrm>
            <a:prstGeom prst="rect">
              <a:avLst/>
            </a:prstGeom>
            <a:noFill/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cxnSp>
          <p:nvCxnSpPr>
            <p:cNvPr id="278" name="Conector reto 277"/>
            <p:cNvCxnSpPr/>
            <p:nvPr/>
          </p:nvCxnSpPr>
          <p:spPr>
            <a:xfrm>
              <a:off x="2567627" y="3082417"/>
              <a:ext cx="3098311" cy="3515"/>
            </a:xfrm>
            <a:prstGeom prst="line">
              <a:avLst/>
            </a:prstGeom>
            <a:noFill/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sp>
          <p:nvSpPr>
            <p:cNvPr id="49" name="CaixaDeTexto 52">
              <a:extLst>
                <a:ext uri="{FF2B5EF4-FFF2-40B4-BE49-F238E27FC236}">
                  <a16:creationId xmlns:a16="http://schemas.microsoft.com/office/drawing/2014/main" id="{E267F567-019F-4658-879B-3670BE128C7C}"/>
                </a:ext>
              </a:extLst>
            </p:cNvPr>
            <p:cNvSpPr txBox="1"/>
            <p:nvPr/>
          </p:nvSpPr>
          <p:spPr>
            <a:xfrm>
              <a:off x="5711160" y="1754832"/>
              <a:ext cx="3105587" cy="551776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pt-BR" sz="1200">
                  <a:solidFill>
                    <a:schemeClr val="bg1"/>
                  </a:solidFill>
                </a:rPr>
                <a:t>Conceito de mudança:</a:t>
              </a:r>
            </a:p>
            <a:p>
              <a:pPr marL="228600" indent="-228600" algn="ctr">
                <a:buFont typeface="+mj-lt"/>
                <a:buAutoNum type="arabicPeriod" startAt="4"/>
              </a:pPr>
              <a:r>
                <a:rPr lang="pt-BR" sz="1200" b="1">
                  <a:solidFill>
                    <a:schemeClr val="bg1"/>
                  </a:solidFill>
                </a:rPr>
                <a:t>Verificar diariamente </a:t>
              </a:r>
            </a:p>
            <a:p>
              <a:pPr algn="ctr"/>
              <a:r>
                <a:rPr lang="pt-BR" sz="1200" b="1">
                  <a:solidFill>
                    <a:schemeClr val="bg1"/>
                  </a:solidFill>
                </a:rPr>
                <a:t>possibilidade de extubação</a:t>
              </a:r>
            </a:p>
          </p:txBody>
        </p:sp>
        <p:sp>
          <p:nvSpPr>
            <p:cNvPr id="50" name="CaixaDeTexto 9">
              <a:extLst>
                <a:ext uri="{FF2B5EF4-FFF2-40B4-BE49-F238E27FC236}">
                  <a16:creationId xmlns:a16="http://schemas.microsoft.com/office/drawing/2014/main" id="{00000000-0008-0000-0000-00000A000000}"/>
                </a:ext>
              </a:extLst>
            </p:cNvPr>
            <p:cNvSpPr txBox="1"/>
            <p:nvPr/>
          </p:nvSpPr>
          <p:spPr>
            <a:xfrm>
              <a:off x="5746997" y="2432160"/>
              <a:ext cx="2562700" cy="581889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228600" indent="-228600">
                <a:buFont typeface="+mj-lt"/>
                <a:buAutoNum type="arabicPeriod"/>
              </a:pPr>
              <a:r>
                <a:rPr lang="pt-BR" sz="1050"/>
                <a:t>Possui registro em prontuário ou formulário da visita multidisciplinar sobre a possibilidade de desmame da ventilação mecânica?</a:t>
              </a:r>
            </a:p>
          </p:txBody>
        </p:sp>
        <p:sp>
          <p:nvSpPr>
            <p:cNvPr id="51" name="Retângulo Arredondado 50">
              <a:extLst>
                <a:ext uri="{FF2B5EF4-FFF2-40B4-BE49-F238E27FC236}">
                  <a16:creationId xmlns:a16="http://schemas.microsoft.com/office/drawing/2014/main" id="{00000000-0008-0000-0000-000008000000}"/>
                </a:ext>
              </a:extLst>
            </p:cNvPr>
            <p:cNvSpPr/>
            <p:nvPr/>
          </p:nvSpPr>
          <p:spPr>
            <a:xfrm>
              <a:off x="8445971" y="2502535"/>
              <a:ext cx="295753" cy="20868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52" name="Retângulo Arredondado 51">
              <a:extLst>
                <a:ext uri="{FF2B5EF4-FFF2-40B4-BE49-F238E27FC236}">
                  <a16:creationId xmlns:a16="http://schemas.microsoft.com/office/drawing/2014/main" id="{00000000-0008-0000-0000-000009000000}"/>
                </a:ext>
              </a:extLst>
            </p:cNvPr>
            <p:cNvSpPr/>
            <p:nvPr/>
          </p:nvSpPr>
          <p:spPr>
            <a:xfrm>
              <a:off x="8445971" y="2739662"/>
              <a:ext cx="295753" cy="20537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53" name="CaixaDeTexto 10">
              <a:extLst>
                <a:ext uri="{FF2B5EF4-FFF2-40B4-BE49-F238E27FC236}">
                  <a16:creationId xmlns:a16="http://schemas.microsoft.com/office/drawing/2014/main" id="{00000000-0008-0000-0000-00000B000000}"/>
                </a:ext>
              </a:extLst>
            </p:cNvPr>
            <p:cNvSpPr txBox="1"/>
            <p:nvPr/>
          </p:nvSpPr>
          <p:spPr>
            <a:xfrm>
              <a:off x="8273389" y="2529445"/>
              <a:ext cx="216692" cy="151816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/>
                <a:t>S</a:t>
              </a:r>
            </a:p>
          </p:txBody>
        </p:sp>
        <p:sp>
          <p:nvSpPr>
            <p:cNvPr id="54" name="CaixaDeTexto 11">
              <a:extLst>
                <a:ext uri="{FF2B5EF4-FFF2-40B4-BE49-F238E27FC236}">
                  <a16:creationId xmlns:a16="http://schemas.microsoft.com/office/drawing/2014/main" id="{00000000-0008-0000-0000-00000C000000}"/>
                </a:ext>
              </a:extLst>
            </p:cNvPr>
            <p:cNvSpPr txBox="1"/>
            <p:nvPr/>
          </p:nvSpPr>
          <p:spPr>
            <a:xfrm>
              <a:off x="8268794" y="2786898"/>
              <a:ext cx="216692" cy="131178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/>
                <a:t>N</a:t>
              </a:r>
            </a:p>
          </p:txBody>
        </p:sp>
        <p:sp>
          <p:nvSpPr>
            <p:cNvPr id="55" name="Retângulo 54">
              <a:extLst>
                <a:ext uri="{FF2B5EF4-FFF2-40B4-BE49-F238E27FC236}">
                  <a16:creationId xmlns:a16="http://schemas.microsoft.com/office/drawing/2014/main" id="{00000000-0008-0000-0000-00000D000000}"/>
                </a:ext>
              </a:extLst>
            </p:cNvPr>
            <p:cNvSpPr/>
            <p:nvPr/>
          </p:nvSpPr>
          <p:spPr>
            <a:xfrm>
              <a:off x="5703884" y="1356591"/>
              <a:ext cx="3105587" cy="4187563"/>
            </a:xfrm>
            <a:prstGeom prst="rect">
              <a:avLst/>
            </a:prstGeom>
            <a:noFill/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60" name="CaixaDeTexto 11">
              <a:extLst>
                <a:ext uri="{FF2B5EF4-FFF2-40B4-BE49-F238E27FC236}">
                  <a16:creationId xmlns:a16="http://schemas.microsoft.com/office/drawing/2014/main" id="{00000000-0008-0000-0000-00000C000000}"/>
                </a:ext>
              </a:extLst>
            </p:cNvPr>
            <p:cNvSpPr txBox="1"/>
            <p:nvPr/>
          </p:nvSpPr>
          <p:spPr>
            <a:xfrm>
              <a:off x="8266084" y="3577344"/>
              <a:ext cx="216692" cy="131178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lIns="91440" tIns="45720" rIns="91440" bIns="45720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pt-BR" b="1">
                <a:cs typeface="Calibri"/>
              </a:endParaRPr>
            </a:p>
          </p:txBody>
        </p:sp>
        <p:cxnSp>
          <p:nvCxnSpPr>
            <p:cNvPr id="61" name="Conector reto 60"/>
            <p:cNvCxnSpPr/>
            <p:nvPr/>
          </p:nvCxnSpPr>
          <p:spPr>
            <a:xfrm>
              <a:off x="5703884" y="3082417"/>
              <a:ext cx="3098311" cy="3515"/>
            </a:xfrm>
            <a:prstGeom prst="line">
              <a:avLst/>
            </a:prstGeom>
            <a:noFill/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  <p:sp>
        <p:nvSpPr>
          <p:cNvPr id="33" name="Estrela de 5 Pontas 32"/>
          <p:cNvSpPr/>
          <p:nvPr/>
        </p:nvSpPr>
        <p:spPr>
          <a:xfrm>
            <a:off x="5396269" y="1781590"/>
            <a:ext cx="180460" cy="158184"/>
          </a:xfrm>
          <a:prstGeom prst="star5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34" name="Estrela de 5 Pontas 33"/>
          <p:cNvSpPr/>
          <p:nvPr/>
        </p:nvSpPr>
        <p:spPr>
          <a:xfrm>
            <a:off x="8520427" y="1769512"/>
            <a:ext cx="180460" cy="158184"/>
          </a:xfrm>
          <a:prstGeom prst="star5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cxnSp>
        <p:nvCxnSpPr>
          <p:cNvPr id="24" name="Conector reto 23">
            <a:extLst>
              <a:ext uri="{FF2B5EF4-FFF2-40B4-BE49-F238E27FC236}">
                <a16:creationId xmlns:a16="http://schemas.microsoft.com/office/drawing/2014/main" id="{955B4C12-5229-403A-AFF3-B52E0410E253}"/>
              </a:ext>
            </a:extLst>
          </p:cNvPr>
          <p:cNvCxnSpPr>
            <a:cxnSpLocks/>
          </p:cNvCxnSpPr>
          <p:nvPr/>
        </p:nvCxnSpPr>
        <p:spPr>
          <a:xfrm>
            <a:off x="2560351" y="5295087"/>
            <a:ext cx="3143166" cy="3020"/>
          </a:xfrm>
          <a:prstGeom prst="lin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25" name="Conector reto 24">
            <a:extLst>
              <a:ext uri="{FF2B5EF4-FFF2-40B4-BE49-F238E27FC236}">
                <a16:creationId xmlns:a16="http://schemas.microsoft.com/office/drawing/2014/main" id="{ECE1C69F-717D-4649-82ED-104BAC950D2A}"/>
              </a:ext>
            </a:extLst>
          </p:cNvPr>
          <p:cNvCxnSpPr>
            <a:cxnSpLocks/>
          </p:cNvCxnSpPr>
          <p:nvPr/>
        </p:nvCxnSpPr>
        <p:spPr>
          <a:xfrm>
            <a:off x="5680490" y="5300499"/>
            <a:ext cx="3143166" cy="3020"/>
          </a:xfrm>
          <a:prstGeom prst="lin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</p:spTree>
    <p:extLst>
      <p:ext uri="{BB962C8B-B14F-4D97-AF65-F5344CB8AC3E}">
        <p14:creationId xmlns:p14="http://schemas.microsoft.com/office/powerpoint/2010/main" val="23957594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Retângulo 50"/>
          <p:cNvSpPr/>
          <p:nvPr/>
        </p:nvSpPr>
        <p:spPr>
          <a:xfrm>
            <a:off x="2470909" y="4719349"/>
            <a:ext cx="3105587" cy="204223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txBody>
          <a:bodyPr wrap="square">
            <a:spAutoFit/>
          </a:bodyPr>
          <a:lstStyle/>
          <a:p>
            <a:pPr algn="ctr" fontAlgn="ctr"/>
            <a:r>
              <a:rPr lang="pt-BR" sz="727" b="1" dirty="0">
                <a:latin typeface="Arial" panose="020B0604020202020204" pitchFamily="34" charset="0"/>
              </a:rPr>
              <a:t>Pacote de Prevenção à PAV - NEO</a:t>
            </a:r>
          </a:p>
        </p:txBody>
      </p:sp>
      <p:sp>
        <p:nvSpPr>
          <p:cNvPr id="52" name="Retângulo 51"/>
          <p:cNvSpPr/>
          <p:nvPr/>
        </p:nvSpPr>
        <p:spPr>
          <a:xfrm>
            <a:off x="5602125" y="4721741"/>
            <a:ext cx="3105587" cy="204223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txBody>
          <a:bodyPr wrap="square">
            <a:spAutoFit/>
          </a:bodyPr>
          <a:lstStyle/>
          <a:p>
            <a:pPr algn="ctr" fontAlgn="ctr"/>
            <a:r>
              <a:rPr lang="pt-BR" sz="727" b="1" dirty="0">
                <a:latin typeface="Arial" panose="020B0604020202020204" pitchFamily="34" charset="0"/>
              </a:rPr>
              <a:t>Pacote de Prevenção à PAV - NEO</a:t>
            </a:r>
          </a:p>
        </p:txBody>
      </p:sp>
      <p:sp>
        <p:nvSpPr>
          <p:cNvPr id="225" name="CaixaDeTexto 52">
            <a:extLst>
              <a:ext uri="{FF2B5EF4-FFF2-40B4-BE49-F238E27FC236}">
                <a16:creationId xmlns:a16="http://schemas.microsoft.com/office/drawing/2014/main" id="{E267F567-019F-4658-879B-3670BE128C7C}"/>
              </a:ext>
            </a:extLst>
          </p:cNvPr>
          <p:cNvSpPr txBox="1"/>
          <p:nvPr/>
        </p:nvSpPr>
        <p:spPr>
          <a:xfrm>
            <a:off x="2464870" y="1179892"/>
            <a:ext cx="3106248" cy="535714"/>
          </a:xfrm>
          <a:prstGeom prst="rect">
            <a:avLst/>
          </a:prstGeom>
          <a:solidFill>
            <a:schemeClr val="accent5">
              <a:lumMod val="50000"/>
            </a:schemeClr>
          </a:solidFill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lIns="91440" tIns="45720" rIns="91440" bIns="45720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 sz="1200">
              <a:solidFill>
                <a:schemeClr val="bg1"/>
              </a:solidFill>
            </a:endParaRPr>
          </a:p>
          <a:p>
            <a:r>
              <a:rPr lang="pt-BR" sz="1200">
                <a:solidFill>
                  <a:schemeClr val="bg1"/>
                </a:solidFill>
              </a:rPr>
              <a:t>Conceito de mudança:</a:t>
            </a:r>
            <a:endParaRPr lang="pt-BR" sz="1200">
              <a:solidFill>
                <a:schemeClr val="bg1"/>
              </a:solidFill>
              <a:cs typeface="Calibri"/>
            </a:endParaRPr>
          </a:p>
          <a:p>
            <a:pPr marL="228600" indent="-228600" algn="ctr">
              <a:buFont typeface="+mj-lt"/>
              <a:buAutoNum type="arabicPeriod" startAt="5"/>
            </a:pPr>
            <a:r>
              <a:rPr lang="pt-BR" sz="1200" b="1">
                <a:solidFill>
                  <a:schemeClr val="bg1"/>
                </a:solidFill>
              </a:rPr>
              <a:t>Realizar os cuidados com </a:t>
            </a:r>
            <a:endParaRPr lang="pt-BR" sz="1000" b="1">
              <a:solidFill>
                <a:schemeClr val="bg1"/>
              </a:solidFill>
            </a:endParaRPr>
          </a:p>
          <a:p>
            <a:pPr algn="ctr"/>
            <a:r>
              <a:rPr lang="pt-BR" sz="1200" b="1">
                <a:solidFill>
                  <a:schemeClr val="bg1"/>
                </a:solidFill>
              </a:rPr>
              <a:t>a cânula orotraqueal</a:t>
            </a:r>
            <a:endParaRPr lang="pt-BR" sz="1000" b="1">
              <a:solidFill>
                <a:schemeClr val="bg1"/>
              </a:solidFill>
              <a:cs typeface="Calibri"/>
            </a:endParaRPr>
          </a:p>
          <a:p>
            <a:pPr algn="ctr"/>
            <a:endParaRPr lang="pt-BR" sz="1200" b="1">
              <a:solidFill>
                <a:schemeClr val="bg1"/>
              </a:solidFill>
              <a:cs typeface="Calibri"/>
            </a:endParaRPr>
          </a:p>
        </p:txBody>
      </p:sp>
      <p:sp>
        <p:nvSpPr>
          <p:cNvPr id="218" name="Retângulo Arredondado 217">
            <a:extLst>
              <a:ext uri="{FF2B5EF4-FFF2-40B4-BE49-F238E27FC236}">
                <a16:creationId xmlns:a16="http://schemas.microsoft.com/office/drawing/2014/main" id="{00000000-0008-0000-0000-000008000000}"/>
              </a:ext>
            </a:extLst>
          </p:cNvPr>
          <p:cNvSpPr/>
          <p:nvPr/>
        </p:nvSpPr>
        <p:spPr>
          <a:xfrm>
            <a:off x="5166839" y="1746348"/>
            <a:ext cx="295753" cy="208688"/>
          </a:xfrm>
          <a:prstGeom prst="round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219" name="Retângulo Arredondado 218">
            <a:extLst>
              <a:ext uri="{FF2B5EF4-FFF2-40B4-BE49-F238E27FC236}">
                <a16:creationId xmlns:a16="http://schemas.microsoft.com/office/drawing/2014/main" id="{00000000-0008-0000-0000-000009000000}"/>
              </a:ext>
            </a:extLst>
          </p:cNvPr>
          <p:cNvSpPr/>
          <p:nvPr/>
        </p:nvSpPr>
        <p:spPr>
          <a:xfrm>
            <a:off x="5166839" y="1999349"/>
            <a:ext cx="295753" cy="205378"/>
          </a:xfrm>
          <a:prstGeom prst="round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221" name="CaixaDeTexto 10">
            <a:extLst>
              <a:ext uri="{FF2B5EF4-FFF2-40B4-BE49-F238E27FC236}">
                <a16:creationId xmlns:a16="http://schemas.microsoft.com/office/drawing/2014/main" id="{00000000-0008-0000-0000-00000B000000}"/>
              </a:ext>
            </a:extLst>
          </p:cNvPr>
          <p:cNvSpPr txBox="1"/>
          <p:nvPr/>
        </p:nvSpPr>
        <p:spPr>
          <a:xfrm>
            <a:off x="4994257" y="1773258"/>
            <a:ext cx="216692" cy="151816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/>
              <a:t>S</a:t>
            </a:r>
          </a:p>
        </p:txBody>
      </p:sp>
      <p:sp>
        <p:nvSpPr>
          <p:cNvPr id="222" name="CaixaDeTexto 11">
            <a:extLst>
              <a:ext uri="{FF2B5EF4-FFF2-40B4-BE49-F238E27FC236}">
                <a16:creationId xmlns:a16="http://schemas.microsoft.com/office/drawing/2014/main" id="{00000000-0008-0000-0000-00000C000000}"/>
              </a:ext>
            </a:extLst>
          </p:cNvPr>
          <p:cNvSpPr txBox="1"/>
          <p:nvPr/>
        </p:nvSpPr>
        <p:spPr>
          <a:xfrm>
            <a:off x="4989662" y="2118024"/>
            <a:ext cx="216692" cy="131178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/>
              <a:t>N</a:t>
            </a:r>
          </a:p>
        </p:txBody>
      </p:sp>
      <p:sp>
        <p:nvSpPr>
          <p:cNvPr id="261" name="Retângulo 260">
            <a:extLst>
              <a:ext uri="{FF2B5EF4-FFF2-40B4-BE49-F238E27FC236}">
                <a16:creationId xmlns:a16="http://schemas.microsoft.com/office/drawing/2014/main" id="{00000000-0008-0000-0000-00000D000000}"/>
              </a:ext>
            </a:extLst>
          </p:cNvPr>
          <p:cNvSpPr/>
          <p:nvPr/>
        </p:nvSpPr>
        <p:spPr>
          <a:xfrm>
            <a:off x="2468654" y="735328"/>
            <a:ext cx="3111882" cy="420669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392" name="CaixaDeTexto 9">
            <a:extLst>
              <a:ext uri="{FF2B5EF4-FFF2-40B4-BE49-F238E27FC236}">
                <a16:creationId xmlns:a16="http://schemas.microsoft.com/office/drawing/2014/main" id="{00000000-0008-0000-0000-00000A000000}"/>
              </a:ext>
            </a:extLst>
          </p:cNvPr>
          <p:cNvSpPr txBox="1"/>
          <p:nvPr/>
        </p:nvSpPr>
        <p:spPr>
          <a:xfrm>
            <a:off x="2507531" y="1842845"/>
            <a:ext cx="2660161" cy="474900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lIns="91440" tIns="45720" rIns="91440" bIns="45720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1050" dirty="0"/>
              <a:t> 1.  A fixação da cânula traqueal “bigode” está bem aderido a pele do recém-nascido e ao tubo orotraqueal? </a:t>
            </a:r>
          </a:p>
          <a:p>
            <a:endParaRPr lang="pt-BR" sz="1050" dirty="0">
              <a:cs typeface="Calibri"/>
            </a:endParaRPr>
          </a:p>
        </p:txBody>
      </p:sp>
      <p:sp>
        <p:nvSpPr>
          <p:cNvPr id="180" name="Retângulo Arredondado 179">
            <a:extLst>
              <a:ext uri="{FF2B5EF4-FFF2-40B4-BE49-F238E27FC236}">
                <a16:creationId xmlns:a16="http://schemas.microsoft.com/office/drawing/2014/main" id="{00000000-0008-0000-0000-000008000000}"/>
              </a:ext>
            </a:extLst>
          </p:cNvPr>
          <p:cNvSpPr/>
          <p:nvPr/>
        </p:nvSpPr>
        <p:spPr>
          <a:xfrm>
            <a:off x="5164129" y="2379594"/>
            <a:ext cx="295753" cy="208688"/>
          </a:xfrm>
          <a:prstGeom prst="round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181" name="Retângulo Arredondado 180">
            <a:extLst>
              <a:ext uri="{FF2B5EF4-FFF2-40B4-BE49-F238E27FC236}">
                <a16:creationId xmlns:a16="http://schemas.microsoft.com/office/drawing/2014/main" id="{00000000-0008-0000-0000-000009000000}"/>
              </a:ext>
            </a:extLst>
          </p:cNvPr>
          <p:cNvSpPr/>
          <p:nvPr/>
        </p:nvSpPr>
        <p:spPr>
          <a:xfrm>
            <a:off x="5164129" y="2629876"/>
            <a:ext cx="295753" cy="205378"/>
          </a:xfrm>
          <a:prstGeom prst="round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182" name="CaixaDeTexto 10">
            <a:extLst>
              <a:ext uri="{FF2B5EF4-FFF2-40B4-BE49-F238E27FC236}">
                <a16:creationId xmlns:a16="http://schemas.microsoft.com/office/drawing/2014/main" id="{00000000-0008-0000-0000-00000B000000}"/>
              </a:ext>
            </a:extLst>
          </p:cNvPr>
          <p:cNvSpPr txBox="1"/>
          <p:nvPr/>
        </p:nvSpPr>
        <p:spPr>
          <a:xfrm>
            <a:off x="4991547" y="2474744"/>
            <a:ext cx="216692" cy="151816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 dirty="0"/>
              <a:t>S</a:t>
            </a:r>
          </a:p>
        </p:txBody>
      </p:sp>
      <p:sp>
        <p:nvSpPr>
          <p:cNvPr id="183" name="CaixaDeTexto 11">
            <a:extLst>
              <a:ext uri="{FF2B5EF4-FFF2-40B4-BE49-F238E27FC236}">
                <a16:creationId xmlns:a16="http://schemas.microsoft.com/office/drawing/2014/main" id="{00000000-0008-0000-0000-00000C000000}"/>
              </a:ext>
            </a:extLst>
          </p:cNvPr>
          <p:cNvSpPr txBox="1"/>
          <p:nvPr/>
        </p:nvSpPr>
        <p:spPr>
          <a:xfrm>
            <a:off x="4986952" y="2677113"/>
            <a:ext cx="216692" cy="131178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 dirty="0"/>
              <a:t>N</a:t>
            </a:r>
          </a:p>
        </p:txBody>
      </p:sp>
      <p:cxnSp>
        <p:nvCxnSpPr>
          <p:cNvPr id="278" name="Conector reto 277"/>
          <p:cNvCxnSpPr/>
          <p:nvPr/>
        </p:nvCxnSpPr>
        <p:spPr>
          <a:xfrm>
            <a:off x="2464440" y="2274702"/>
            <a:ext cx="3098311" cy="3515"/>
          </a:xfrm>
          <a:prstGeom prst="lin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40" name="CaixaDeTexto 9">
            <a:extLst>
              <a:ext uri="{FF2B5EF4-FFF2-40B4-BE49-F238E27FC236}">
                <a16:creationId xmlns:a16="http://schemas.microsoft.com/office/drawing/2014/main" id="{00000000-0008-0000-0000-00000A000000}"/>
              </a:ext>
            </a:extLst>
          </p:cNvPr>
          <p:cNvSpPr txBox="1"/>
          <p:nvPr/>
        </p:nvSpPr>
        <p:spPr>
          <a:xfrm>
            <a:off x="2510170" y="3749381"/>
            <a:ext cx="2562700" cy="458568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 sz="1050"/>
          </a:p>
        </p:txBody>
      </p:sp>
      <p:sp>
        <p:nvSpPr>
          <p:cNvPr id="63" name="CaixaDeTexto 10">
            <a:extLst>
              <a:ext uri="{FF2B5EF4-FFF2-40B4-BE49-F238E27FC236}">
                <a16:creationId xmlns:a16="http://schemas.microsoft.com/office/drawing/2014/main" id="{00000000-0008-0000-0000-00000B000000}"/>
              </a:ext>
            </a:extLst>
          </p:cNvPr>
          <p:cNvSpPr txBox="1"/>
          <p:nvPr/>
        </p:nvSpPr>
        <p:spPr>
          <a:xfrm>
            <a:off x="4976526" y="3963709"/>
            <a:ext cx="216692" cy="151816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pt-BR" b="1"/>
          </a:p>
        </p:txBody>
      </p:sp>
      <p:sp>
        <p:nvSpPr>
          <p:cNvPr id="56" name="CaixaDeTexto 56">
            <a:extLst>
              <a:ext uri="{FF2B5EF4-FFF2-40B4-BE49-F238E27FC236}">
                <a16:creationId xmlns:a16="http://schemas.microsoft.com/office/drawing/2014/main" id="{00000000-0008-0000-0000-000039000000}"/>
              </a:ext>
            </a:extLst>
          </p:cNvPr>
          <p:cNvSpPr txBox="1"/>
          <p:nvPr/>
        </p:nvSpPr>
        <p:spPr>
          <a:xfrm>
            <a:off x="9217750" y="1630496"/>
            <a:ext cx="1971673" cy="818295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defPPr>
              <a:defRPr lang="pt-BR"/>
            </a:defPPr>
            <a:lvl1pPr marL="228600" indent="-228600">
              <a:buFont typeface="+mj-lt"/>
              <a:buAutoNum type="arabicPeriod"/>
              <a:defRPr sz="1050"/>
            </a:lvl1pPr>
            <a:lvl2pPr indent="0">
              <a:defRPr sz="1100"/>
            </a:lvl2pPr>
            <a:lvl3pPr indent="0">
              <a:defRPr sz="1100"/>
            </a:lvl3pPr>
            <a:lvl4pPr indent="0">
              <a:defRPr sz="1100"/>
            </a:lvl4pPr>
            <a:lvl5pPr indent="0">
              <a:defRPr sz="1100"/>
            </a:lvl5pPr>
            <a:lvl6pPr indent="0">
              <a:defRPr sz="1100"/>
            </a:lvl6pPr>
            <a:lvl7pPr indent="0">
              <a:defRPr sz="1100"/>
            </a:lvl7pPr>
            <a:lvl8pPr indent="0">
              <a:defRPr sz="1100"/>
            </a:lvl8pPr>
            <a:lvl9pPr indent="0">
              <a:defRPr sz="1100"/>
            </a:lvl9pPr>
          </a:lstStyle>
          <a:p>
            <a:pPr marL="0" indent="0">
              <a:buNone/>
            </a:pPr>
            <a:endParaRPr lang="pt-BR"/>
          </a:p>
        </p:txBody>
      </p:sp>
      <p:sp>
        <p:nvSpPr>
          <p:cNvPr id="97" name="CaixaDeTexto 10">
            <a:extLst>
              <a:ext uri="{FF2B5EF4-FFF2-40B4-BE49-F238E27FC236}">
                <a16:creationId xmlns:a16="http://schemas.microsoft.com/office/drawing/2014/main" id="{00000000-0008-0000-0000-00000B000000}"/>
              </a:ext>
            </a:extLst>
          </p:cNvPr>
          <p:cNvSpPr txBox="1"/>
          <p:nvPr/>
        </p:nvSpPr>
        <p:spPr>
          <a:xfrm>
            <a:off x="8122492" y="1773258"/>
            <a:ext cx="216692" cy="151816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pt-BR" b="1"/>
          </a:p>
        </p:txBody>
      </p:sp>
      <p:sp>
        <p:nvSpPr>
          <p:cNvPr id="103" name="CaixaDeTexto 10">
            <a:extLst>
              <a:ext uri="{FF2B5EF4-FFF2-40B4-BE49-F238E27FC236}">
                <a16:creationId xmlns:a16="http://schemas.microsoft.com/office/drawing/2014/main" id="{00000000-0008-0000-0000-00000B000000}"/>
              </a:ext>
            </a:extLst>
          </p:cNvPr>
          <p:cNvSpPr txBox="1"/>
          <p:nvPr/>
        </p:nvSpPr>
        <p:spPr>
          <a:xfrm>
            <a:off x="8119782" y="2435057"/>
            <a:ext cx="216692" cy="151816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pt-BR" b="1"/>
          </a:p>
        </p:txBody>
      </p:sp>
      <p:sp>
        <p:nvSpPr>
          <p:cNvPr id="66" name="CaixaDeTexto 9">
            <a:extLst>
              <a:ext uri="{FF2B5EF4-FFF2-40B4-BE49-F238E27FC236}">
                <a16:creationId xmlns:a16="http://schemas.microsoft.com/office/drawing/2014/main" id="{95854295-6DA9-4977-8651-63D443D323FF}"/>
              </a:ext>
            </a:extLst>
          </p:cNvPr>
          <p:cNvSpPr txBox="1"/>
          <p:nvPr/>
        </p:nvSpPr>
        <p:spPr>
          <a:xfrm>
            <a:off x="2522172" y="2350845"/>
            <a:ext cx="2562700" cy="458568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lIns="91440" tIns="45720" rIns="91440" bIns="45720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1050" dirty="0"/>
              <a:t>2. A fixação da cânula traqueal permite conferir a rima/comissura labial?</a:t>
            </a:r>
          </a:p>
        </p:txBody>
      </p:sp>
      <p:sp>
        <p:nvSpPr>
          <p:cNvPr id="124" name="CaixaDeTexto 52">
            <a:extLst>
              <a:ext uri="{FF2B5EF4-FFF2-40B4-BE49-F238E27FC236}">
                <a16:creationId xmlns:a16="http://schemas.microsoft.com/office/drawing/2014/main" id="{7E887B17-70B2-43F3-BBAA-B2C1F7416A58}"/>
              </a:ext>
            </a:extLst>
          </p:cNvPr>
          <p:cNvSpPr txBox="1"/>
          <p:nvPr/>
        </p:nvSpPr>
        <p:spPr>
          <a:xfrm>
            <a:off x="5576496" y="1179827"/>
            <a:ext cx="3098311" cy="567464"/>
          </a:xfrm>
          <a:prstGeom prst="rect">
            <a:avLst/>
          </a:prstGeom>
          <a:solidFill>
            <a:schemeClr val="accent5">
              <a:lumMod val="50000"/>
            </a:schemeClr>
          </a:solidFill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lIns="91440" tIns="45720" rIns="91440" bIns="45720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 sz="1200">
              <a:solidFill>
                <a:schemeClr val="bg1"/>
              </a:solidFill>
            </a:endParaRPr>
          </a:p>
          <a:p>
            <a:r>
              <a:rPr lang="pt-BR" sz="1200">
                <a:solidFill>
                  <a:schemeClr val="bg1"/>
                </a:solidFill>
              </a:rPr>
              <a:t>Conceito de mudança:</a:t>
            </a:r>
            <a:endParaRPr lang="pt-BR" sz="1200">
              <a:solidFill>
                <a:schemeClr val="bg1"/>
              </a:solidFill>
              <a:cs typeface="Calibri"/>
            </a:endParaRPr>
          </a:p>
          <a:p>
            <a:pPr marL="228600" indent="-228600" algn="ctr">
              <a:buFont typeface="+mj-lt"/>
              <a:buAutoNum type="arabicPeriod" startAt="5"/>
            </a:pPr>
            <a:r>
              <a:rPr lang="pt-BR" sz="1200" b="1">
                <a:solidFill>
                  <a:schemeClr val="bg1"/>
                </a:solidFill>
                <a:ea typeface="+mn-lt"/>
                <a:cs typeface="+mn-lt"/>
              </a:rPr>
              <a:t>Realizar os cuidados com </a:t>
            </a:r>
            <a:endParaRPr lang="pt-BR" sz="1200">
              <a:solidFill>
                <a:schemeClr val="bg1"/>
              </a:solidFill>
              <a:ea typeface="+mn-lt"/>
              <a:cs typeface="+mn-lt"/>
            </a:endParaRPr>
          </a:p>
          <a:p>
            <a:pPr algn="ctr"/>
            <a:r>
              <a:rPr lang="pt-BR" sz="1200" b="1">
                <a:solidFill>
                  <a:schemeClr val="bg1"/>
                </a:solidFill>
                <a:ea typeface="+mn-lt"/>
                <a:cs typeface="+mn-lt"/>
              </a:rPr>
              <a:t>a cânula orotraqueal</a:t>
            </a:r>
            <a:endParaRPr lang="pt-BR" sz="1200" b="1">
              <a:solidFill>
                <a:schemeClr val="bg1"/>
              </a:solidFill>
            </a:endParaRPr>
          </a:p>
          <a:p>
            <a:pPr algn="ctr"/>
            <a:endParaRPr lang="pt-BR" sz="1200" b="1">
              <a:solidFill>
                <a:schemeClr val="bg1"/>
              </a:solidFill>
              <a:cs typeface="Calibri"/>
            </a:endParaRPr>
          </a:p>
        </p:txBody>
      </p:sp>
      <p:sp>
        <p:nvSpPr>
          <p:cNvPr id="126" name="Retângulo Arredondado 217">
            <a:extLst>
              <a:ext uri="{FF2B5EF4-FFF2-40B4-BE49-F238E27FC236}">
                <a16:creationId xmlns:a16="http://schemas.microsoft.com/office/drawing/2014/main" id="{935CDBB9-513C-4C92-A721-7D417ED7A276}"/>
              </a:ext>
            </a:extLst>
          </p:cNvPr>
          <p:cNvSpPr/>
          <p:nvPr/>
        </p:nvSpPr>
        <p:spPr>
          <a:xfrm>
            <a:off x="8310216" y="1762157"/>
            <a:ext cx="295753" cy="208688"/>
          </a:xfrm>
          <a:prstGeom prst="round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127" name="Retângulo Arredondado 218">
            <a:extLst>
              <a:ext uri="{FF2B5EF4-FFF2-40B4-BE49-F238E27FC236}">
                <a16:creationId xmlns:a16="http://schemas.microsoft.com/office/drawing/2014/main" id="{3D0D7213-B993-4A94-A03A-27C8F2E67A9F}"/>
              </a:ext>
            </a:extLst>
          </p:cNvPr>
          <p:cNvSpPr/>
          <p:nvPr/>
        </p:nvSpPr>
        <p:spPr>
          <a:xfrm>
            <a:off x="8310216" y="2007222"/>
            <a:ext cx="295753" cy="205378"/>
          </a:xfrm>
          <a:prstGeom prst="round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128" name="CaixaDeTexto 10">
            <a:extLst>
              <a:ext uri="{FF2B5EF4-FFF2-40B4-BE49-F238E27FC236}">
                <a16:creationId xmlns:a16="http://schemas.microsoft.com/office/drawing/2014/main" id="{4FEA5C07-BBC3-40A3-9743-0342D539471C}"/>
              </a:ext>
            </a:extLst>
          </p:cNvPr>
          <p:cNvSpPr txBox="1"/>
          <p:nvPr/>
        </p:nvSpPr>
        <p:spPr>
          <a:xfrm>
            <a:off x="8137634" y="1781130"/>
            <a:ext cx="216692" cy="151816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/>
              <a:t>S</a:t>
            </a:r>
          </a:p>
        </p:txBody>
      </p:sp>
      <p:sp>
        <p:nvSpPr>
          <p:cNvPr id="129" name="CaixaDeTexto 11">
            <a:extLst>
              <a:ext uri="{FF2B5EF4-FFF2-40B4-BE49-F238E27FC236}">
                <a16:creationId xmlns:a16="http://schemas.microsoft.com/office/drawing/2014/main" id="{5A19ADB0-9E8D-4BB0-9FD2-8E627A09664F}"/>
              </a:ext>
            </a:extLst>
          </p:cNvPr>
          <p:cNvSpPr txBox="1"/>
          <p:nvPr/>
        </p:nvSpPr>
        <p:spPr>
          <a:xfrm>
            <a:off x="8133039" y="2038583"/>
            <a:ext cx="216692" cy="131178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/>
              <a:t>N</a:t>
            </a:r>
          </a:p>
        </p:txBody>
      </p:sp>
      <p:sp>
        <p:nvSpPr>
          <p:cNvPr id="130" name="Retângulo 129">
            <a:extLst>
              <a:ext uri="{FF2B5EF4-FFF2-40B4-BE49-F238E27FC236}">
                <a16:creationId xmlns:a16="http://schemas.microsoft.com/office/drawing/2014/main" id="{1B09A180-1546-43CF-9EAB-23D122D25256}"/>
              </a:ext>
            </a:extLst>
          </p:cNvPr>
          <p:cNvSpPr/>
          <p:nvPr/>
        </p:nvSpPr>
        <p:spPr>
          <a:xfrm>
            <a:off x="5580282" y="735263"/>
            <a:ext cx="3116864" cy="4206761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131" name="CaixaDeTexto 9">
            <a:extLst>
              <a:ext uri="{FF2B5EF4-FFF2-40B4-BE49-F238E27FC236}">
                <a16:creationId xmlns:a16="http://schemas.microsoft.com/office/drawing/2014/main" id="{9B91F79B-6678-4F31-9848-A942CD3F215B}"/>
              </a:ext>
            </a:extLst>
          </p:cNvPr>
          <p:cNvSpPr txBox="1"/>
          <p:nvPr/>
        </p:nvSpPr>
        <p:spPr>
          <a:xfrm>
            <a:off x="5642971" y="1779280"/>
            <a:ext cx="2660161" cy="474900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lIns="91440" tIns="45720" rIns="91440" bIns="45720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1050" dirty="0"/>
              <a:t> 1.  A fixação da cânula traqueal ‘bigode”  está bem aderido a pele do recém-nascido e ao tubo orotraqueal?</a:t>
            </a:r>
          </a:p>
        </p:txBody>
      </p:sp>
      <p:sp>
        <p:nvSpPr>
          <p:cNvPr id="132" name="Retângulo Arredondado 179">
            <a:extLst>
              <a:ext uri="{FF2B5EF4-FFF2-40B4-BE49-F238E27FC236}">
                <a16:creationId xmlns:a16="http://schemas.microsoft.com/office/drawing/2014/main" id="{61722884-985A-4AD5-A0BF-81AD547524DF}"/>
              </a:ext>
            </a:extLst>
          </p:cNvPr>
          <p:cNvSpPr/>
          <p:nvPr/>
        </p:nvSpPr>
        <p:spPr>
          <a:xfrm>
            <a:off x="8307506" y="2316029"/>
            <a:ext cx="295753" cy="208688"/>
          </a:xfrm>
          <a:prstGeom prst="round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133" name="Retângulo Arredondado 180">
            <a:extLst>
              <a:ext uri="{FF2B5EF4-FFF2-40B4-BE49-F238E27FC236}">
                <a16:creationId xmlns:a16="http://schemas.microsoft.com/office/drawing/2014/main" id="{EDE1B2BD-D0AF-4BDF-AE12-1847B44EEB97}"/>
              </a:ext>
            </a:extLst>
          </p:cNvPr>
          <p:cNvSpPr/>
          <p:nvPr/>
        </p:nvSpPr>
        <p:spPr>
          <a:xfrm>
            <a:off x="8307506" y="2566311"/>
            <a:ext cx="295753" cy="205378"/>
          </a:xfrm>
          <a:prstGeom prst="round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134" name="CaixaDeTexto 10">
            <a:extLst>
              <a:ext uri="{FF2B5EF4-FFF2-40B4-BE49-F238E27FC236}">
                <a16:creationId xmlns:a16="http://schemas.microsoft.com/office/drawing/2014/main" id="{FDDFABD4-4F0B-4F70-B427-B51C141D6B5B}"/>
              </a:ext>
            </a:extLst>
          </p:cNvPr>
          <p:cNvSpPr txBox="1"/>
          <p:nvPr/>
        </p:nvSpPr>
        <p:spPr>
          <a:xfrm>
            <a:off x="8134924" y="2442929"/>
            <a:ext cx="216692" cy="151816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/>
              <a:t>S</a:t>
            </a:r>
          </a:p>
        </p:txBody>
      </p:sp>
      <p:sp>
        <p:nvSpPr>
          <p:cNvPr id="135" name="CaixaDeTexto 11">
            <a:extLst>
              <a:ext uri="{FF2B5EF4-FFF2-40B4-BE49-F238E27FC236}">
                <a16:creationId xmlns:a16="http://schemas.microsoft.com/office/drawing/2014/main" id="{690E688A-4600-4FED-BD63-9F81FFBC8A3D}"/>
              </a:ext>
            </a:extLst>
          </p:cNvPr>
          <p:cNvSpPr txBox="1"/>
          <p:nvPr/>
        </p:nvSpPr>
        <p:spPr>
          <a:xfrm>
            <a:off x="8130329" y="2645297"/>
            <a:ext cx="216692" cy="131178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/>
              <a:t>N</a:t>
            </a:r>
          </a:p>
        </p:txBody>
      </p:sp>
      <p:cxnSp>
        <p:nvCxnSpPr>
          <p:cNvPr id="137" name="Conector reto 136">
            <a:extLst>
              <a:ext uri="{FF2B5EF4-FFF2-40B4-BE49-F238E27FC236}">
                <a16:creationId xmlns:a16="http://schemas.microsoft.com/office/drawing/2014/main" id="{F2BEA0CF-4EC1-491A-9DAB-4117CC6A3CA5}"/>
              </a:ext>
            </a:extLst>
          </p:cNvPr>
          <p:cNvCxnSpPr/>
          <p:nvPr/>
        </p:nvCxnSpPr>
        <p:spPr>
          <a:xfrm>
            <a:off x="5570026" y="2886702"/>
            <a:ext cx="3098311" cy="3515"/>
          </a:xfrm>
          <a:prstGeom prst="lin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148" name="CaixaDeTexto 9">
            <a:extLst>
              <a:ext uri="{FF2B5EF4-FFF2-40B4-BE49-F238E27FC236}">
                <a16:creationId xmlns:a16="http://schemas.microsoft.com/office/drawing/2014/main" id="{8D814ACC-3A6E-4AA2-B730-7E04C9D8A280}"/>
              </a:ext>
            </a:extLst>
          </p:cNvPr>
          <p:cNvSpPr txBox="1"/>
          <p:nvPr/>
        </p:nvSpPr>
        <p:spPr>
          <a:xfrm>
            <a:off x="5686649" y="2364401"/>
            <a:ext cx="2562700" cy="458568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lIns="91440" tIns="45720" rIns="91440" bIns="45720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1050" dirty="0"/>
              <a:t>2. A fixação da cânula traqueal permite conferir a rima/comissura labial?</a:t>
            </a:r>
          </a:p>
        </p:txBody>
      </p:sp>
      <p:cxnSp>
        <p:nvCxnSpPr>
          <p:cNvPr id="80" name="Conector reto 79">
            <a:extLst>
              <a:ext uri="{FF2B5EF4-FFF2-40B4-BE49-F238E27FC236}">
                <a16:creationId xmlns:a16="http://schemas.microsoft.com/office/drawing/2014/main" id="{46763EAA-174E-4F94-830F-63E6801AAC46}"/>
              </a:ext>
            </a:extLst>
          </p:cNvPr>
          <p:cNvCxnSpPr>
            <a:cxnSpLocks/>
          </p:cNvCxnSpPr>
          <p:nvPr/>
        </p:nvCxnSpPr>
        <p:spPr>
          <a:xfrm>
            <a:off x="5583877" y="2274702"/>
            <a:ext cx="3098311" cy="3515"/>
          </a:xfrm>
          <a:prstGeom prst="lin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37" name="CaixaDeTexto 9">
            <a:extLst>
              <a:ext uri="{FF2B5EF4-FFF2-40B4-BE49-F238E27FC236}">
                <a16:creationId xmlns:a16="http://schemas.microsoft.com/office/drawing/2014/main" id="{9B10CBAD-56F0-4166-AEA3-364EB749DA9D}"/>
              </a:ext>
            </a:extLst>
          </p:cNvPr>
          <p:cNvSpPr txBox="1"/>
          <p:nvPr/>
        </p:nvSpPr>
        <p:spPr>
          <a:xfrm>
            <a:off x="2533387" y="2988193"/>
            <a:ext cx="2562700" cy="458568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lIns="91440" tIns="45720" rIns="91440" bIns="45720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1050" dirty="0"/>
              <a:t>3. O posicionamento do tubo orotraqueal está no local adequado (centralizado na cavidade oral do recém-nascido)?</a:t>
            </a:r>
          </a:p>
        </p:txBody>
      </p:sp>
      <p:sp>
        <p:nvSpPr>
          <p:cNvPr id="38" name="Retângulo Arredondado 180">
            <a:extLst>
              <a:ext uri="{FF2B5EF4-FFF2-40B4-BE49-F238E27FC236}">
                <a16:creationId xmlns:a16="http://schemas.microsoft.com/office/drawing/2014/main" id="{293B742E-A453-4BFE-996C-06937A7DC6B4}"/>
              </a:ext>
            </a:extLst>
          </p:cNvPr>
          <p:cNvSpPr/>
          <p:nvPr/>
        </p:nvSpPr>
        <p:spPr>
          <a:xfrm>
            <a:off x="5224329" y="3282355"/>
            <a:ext cx="295753" cy="205378"/>
          </a:xfrm>
          <a:prstGeom prst="round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pt-BR" sz="1100" dirty="0"/>
              <a:t>c</a:t>
            </a:r>
          </a:p>
        </p:txBody>
      </p:sp>
      <p:sp>
        <p:nvSpPr>
          <p:cNvPr id="39" name="Retângulo Arredondado 180">
            <a:extLst>
              <a:ext uri="{FF2B5EF4-FFF2-40B4-BE49-F238E27FC236}">
                <a16:creationId xmlns:a16="http://schemas.microsoft.com/office/drawing/2014/main" id="{1492FB89-1309-42CB-A75B-2EBACCAAF184}"/>
              </a:ext>
            </a:extLst>
          </p:cNvPr>
          <p:cNvSpPr/>
          <p:nvPr/>
        </p:nvSpPr>
        <p:spPr>
          <a:xfrm>
            <a:off x="5217987" y="3031050"/>
            <a:ext cx="295753" cy="205378"/>
          </a:xfrm>
          <a:prstGeom prst="round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41" name="CaixaDeTexto 11">
            <a:extLst>
              <a:ext uri="{FF2B5EF4-FFF2-40B4-BE49-F238E27FC236}">
                <a16:creationId xmlns:a16="http://schemas.microsoft.com/office/drawing/2014/main" id="{2C5EC39F-8E34-449D-A65D-E03B9B047923}"/>
              </a:ext>
            </a:extLst>
          </p:cNvPr>
          <p:cNvSpPr txBox="1"/>
          <p:nvPr/>
        </p:nvSpPr>
        <p:spPr>
          <a:xfrm>
            <a:off x="5031351" y="3315583"/>
            <a:ext cx="216692" cy="131178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 dirty="0"/>
              <a:t>N</a:t>
            </a:r>
          </a:p>
        </p:txBody>
      </p:sp>
      <p:sp>
        <p:nvSpPr>
          <p:cNvPr id="42" name="CaixaDeTexto 10">
            <a:extLst>
              <a:ext uri="{FF2B5EF4-FFF2-40B4-BE49-F238E27FC236}">
                <a16:creationId xmlns:a16="http://schemas.microsoft.com/office/drawing/2014/main" id="{278DE0BA-9484-452E-B58E-F9B2766D9A8F}"/>
              </a:ext>
            </a:extLst>
          </p:cNvPr>
          <p:cNvSpPr txBox="1"/>
          <p:nvPr/>
        </p:nvSpPr>
        <p:spPr>
          <a:xfrm>
            <a:off x="5052474" y="3053727"/>
            <a:ext cx="216692" cy="151816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 dirty="0"/>
              <a:t>S</a:t>
            </a:r>
          </a:p>
        </p:txBody>
      </p:sp>
      <p:cxnSp>
        <p:nvCxnSpPr>
          <p:cNvPr id="43" name="Conector reto 42">
            <a:extLst>
              <a:ext uri="{FF2B5EF4-FFF2-40B4-BE49-F238E27FC236}">
                <a16:creationId xmlns:a16="http://schemas.microsoft.com/office/drawing/2014/main" id="{F90EB009-CE20-404B-B3AA-C842A3352976}"/>
              </a:ext>
            </a:extLst>
          </p:cNvPr>
          <p:cNvCxnSpPr/>
          <p:nvPr/>
        </p:nvCxnSpPr>
        <p:spPr>
          <a:xfrm>
            <a:off x="2485566" y="3575833"/>
            <a:ext cx="3098311" cy="3515"/>
          </a:xfrm>
          <a:prstGeom prst="lin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45" name="Conector reto 44">
            <a:extLst>
              <a:ext uri="{FF2B5EF4-FFF2-40B4-BE49-F238E27FC236}">
                <a16:creationId xmlns:a16="http://schemas.microsoft.com/office/drawing/2014/main" id="{B18B55BE-E2DE-4BB4-B6E1-A9860180796E}"/>
              </a:ext>
            </a:extLst>
          </p:cNvPr>
          <p:cNvCxnSpPr/>
          <p:nvPr/>
        </p:nvCxnSpPr>
        <p:spPr>
          <a:xfrm>
            <a:off x="2493019" y="2889157"/>
            <a:ext cx="3098311" cy="3515"/>
          </a:xfrm>
          <a:prstGeom prst="lin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46" name="CaixaDeTexto 9">
            <a:extLst>
              <a:ext uri="{FF2B5EF4-FFF2-40B4-BE49-F238E27FC236}">
                <a16:creationId xmlns:a16="http://schemas.microsoft.com/office/drawing/2014/main" id="{ED32CD3A-56B5-4AC4-BAF4-DFA707650577}"/>
              </a:ext>
            </a:extLst>
          </p:cNvPr>
          <p:cNvSpPr txBox="1"/>
          <p:nvPr/>
        </p:nvSpPr>
        <p:spPr>
          <a:xfrm>
            <a:off x="5647078" y="2988193"/>
            <a:ext cx="2562700" cy="458568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lIns="91440" tIns="45720" rIns="91440" bIns="45720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1050" dirty="0"/>
              <a:t>3. O posicionamento do tubo orotraqueal está no local adequado (centralizado na cavidade oral do recém-nascido)?</a:t>
            </a:r>
          </a:p>
        </p:txBody>
      </p:sp>
      <p:cxnSp>
        <p:nvCxnSpPr>
          <p:cNvPr id="47" name="Conector reto 46">
            <a:extLst>
              <a:ext uri="{FF2B5EF4-FFF2-40B4-BE49-F238E27FC236}">
                <a16:creationId xmlns:a16="http://schemas.microsoft.com/office/drawing/2014/main" id="{5AD0E09E-2456-47A2-BFA9-1BAA789532BA}"/>
              </a:ext>
            </a:extLst>
          </p:cNvPr>
          <p:cNvCxnSpPr/>
          <p:nvPr/>
        </p:nvCxnSpPr>
        <p:spPr>
          <a:xfrm>
            <a:off x="5583876" y="3577590"/>
            <a:ext cx="3098311" cy="3515"/>
          </a:xfrm>
          <a:prstGeom prst="lin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49" name="Retângulo Arredondado 180">
            <a:extLst>
              <a:ext uri="{FF2B5EF4-FFF2-40B4-BE49-F238E27FC236}">
                <a16:creationId xmlns:a16="http://schemas.microsoft.com/office/drawing/2014/main" id="{6C8859A7-FA3A-4DE4-922E-759B554788F1}"/>
              </a:ext>
            </a:extLst>
          </p:cNvPr>
          <p:cNvSpPr/>
          <p:nvPr/>
        </p:nvSpPr>
        <p:spPr>
          <a:xfrm>
            <a:off x="8322203" y="2989980"/>
            <a:ext cx="295753" cy="205378"/>
          </a:xfrm>
          <a:prstGeom prst="round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50" name="Retângulo Arredondado 180">
            <a:extLst>
              <a:ext uri="{FF2B5EF4-FFF2-40B4-BE49-F238E27FC236}">
                <a16:creationId xmlns:a16="http://schemas.microsoft.com/office/drawing/2014/main" id="{E52957AB-3CBA-4C27-B3C1-4FAEC25850CF}"/>
              </a:ext>
            </a:extLst>
          </p:cNvPr>
          <p:cNvSpPr/>
          <p:nvPr/>
        </p:nvSpPr>
        <p:spPr>
          <a:xfrm>
            <a:off x="8339184" y="3252202"/>
            <a:ext cx="295753" cy="205378"/>
          </a:xfrm>
          <a:prstGeom prst="round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53" name="CaixaDeTexto 11">
            <a:extLst>
              <a:ext uri="{FF2B5EF4-FFF2-40B4-BE49-F238E27FC236}">
                <a16:creationId xmlns:a16="http://schemas.microsoft.com/office/drawing/2014/main" id="{70A440C5-D43B-453D-9B96-E55A38D8DEFC}"/>
              </a:ext>
            </a:extLst>
          </p:cNvPr>
          <p:cNvSpPr txBox="1"/>
          <p:nvPr/>
        </p:nvSpPr>
        <p:spPr>
          <a:xfrm>
            <a:off x="8162006" y="3291240"/>
            <a:ext cx="216692" cy="131178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 dirty="0"/>
              <a:t>N</a:t>
            </a:r>
          </a:p>
        </p:txBody>
      </p:sp>
      <p:sp>
        <p:nvSpPr>
          <p:cNvPr id="54" name="CaixaDeTexto 10">
            <a:extLst>
              <a:ext uri="{FF2B5EF4-FFF2-40B4-BE49-F238E27FC236}">
                <a16:creationId xmlns:a16="http://schemas.microsoft.com/office/drawing/2014/main" id="{9281B19C-7158-43C6-9149-986AF6E28F4D}"/>
              </a:ext>
            </a:extLst>
          </p:cNvPr>
          <p:cNvSpPr txBox="1"/>
          <p:nvPr/>
        </p:nvSpPr>
        <p:spPr>
          <a:xfrm>
            <a:off x="8160637" y="3020262"/>
            <a:ext cx="216692" cy="151816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 dirty="0"/>
              <a:t>S</a:t>
            </a:r>
          </a:p>
        </p:txBody>
      </p:sp>
      <p:cxnSp>
        <p:nvCxnSpPr>
          <p:cNvPr id="55" name="Conector reto 54">
            <a:extLst>
              <a:ext uri="{FF2B5EF4-FFF2-40B4-BE49-F238E27FC236}">
                <a16:creationId xmlns:a16="http://schemas.microsoft.com/office/drawing/2014/main" id="{0EBDAAE2-50F3-4B8C-8AE6-D6C19DC74B6A}"/>
              </a:ext>
            </a:extLst>
          </p:cNvPr>
          <p:cNvCxnSpPr>
            <a:cxnSpLocks/>
          </p:cNvCxnSpPr>
          <p:nvPr/>
        </p:nvCxnSpPr>
        <p:spPr>
          <a:xfrm>
            <a:off x="2470591" y="4714787"/>
            <a:ext cx="3143166" cy="3020"/>
          </a:xfrm>
          <a:prstGeom prst="lin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57" name="Conector reto 56">
            <a:extLst>
              <a:ext uri="{FF2B5EF4-FFF2-40B4-BE49-F238E27FC236}">
                <a16:creationId xmlns:a16="http://schemas.microsoft.com/office/drawing/2014/main" id="{AF9338CD-FF91-48B5-A76F-B560EFB9FF25}"/>
              </a:ext>
            </a:extLst>
          </p:cNvPr>
          <p:cNvCxnSpPr>
            <a:cxnSpLocks/>
          </p:cNvCxnSpPr>
          <p:nvPr/>
        </p:nvCxnSpPr>
        <p:spPr>
          <a:xfrm>
            <a:off x="5554068" y="4713030"/>
            <a:ext cx="3143166" cy="3020"/>
          </a:xfrm>
          <a:prstGeom prst="lin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</p:spTree>
    <p:extLst>
      <p:ext uri="{BB962C8B-B14F-4D97-AF65-F5344CB8AC3E}">
        <p14:creationId xmlns:p14="http://schemas.microsoft.com/office/powerpoint/2010/main" val="10328335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Retângulo 95"/>
          <p:cNvSpPr/>
          <p:nvPr/>
        </p:nvSpPr>
        <p:spPr>
          <a:xfrm>
            <a:off x="2435111" y="5871890"/>
            <a:ext cx="3105587" cy="204223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txBody>
          <a:bodyPr wrap="square">
            <a:spAutoFit/>
          </a:bodyPr>
          <a:lstStyle/>
          <a:p>
            <a:pPr algn="ctr" fontAlgn="ctr"/>
            <a:r>
              <a:rPr lang="pt-BR" sz="727" b="1" dirty="0">
                <a:latin typeface="Arial" panose="020B0604020202020204" pitchFamily="34" charset="0"/>
              </a:rPr>
              <a:t>Pacote de Prevenção à PAV - NEO</a:t>
            </a:r>
          </a:p>
        </p:txBody>
      </p:sp>
      <p:sp>
        <p:nvSpPr>
          <p:cNvPr id="97" name="Retângulo 96"/>
          <p:cNvSpPr/>
          <p:nvPr/>
        </p:nvSpPr>
        <p:spPr>
          <a:xfrm>
            <a:off x="5581695" y="5874282"/>
            <a:ext cx="3105587" cy="204223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txBody>
          <a:bodyPr wrap="square">
            <a:spAutoFit/>
          </a:bodyPr>
          <a:lstStyle/>
          <a:p>
            <a:pPr algn="ctr" fontAlgn="ctr"/>
            <a:r>
              <a:rPr lang="pt-BR" sz="727" b="1" dirty="0">
                <a:latin typeface="Arial" panose="020B0604020202020204" pitchFamily="34" charset="0"/>
              </a:rPr>
              <a:t>Pacote de Prevenção à PAV - NEO</a:t>
            </a:r>
          </a:p>
        </p:txBody>
      </p:sp>
      <p:grpSp>
        <p:nvGrpSpPr>
          <p:cNvPr id="2" name="Agrupar 1"/>
          <p:cNvGrpSpPr/>
          <p:nvPr/>
        </p:nvGrpSpPr>
        <p:grpSpPr>
          <a:xfrm>
            <a:off x="2405925" y="966936"/>
            <a:ext cx="3135187" cy="5127627"/>
            <a:chOff x="2545303" y="1356591"/>
            <a:chExt cx="3135187" cy="4246998"/>
          </a:xfrm>
        </p:grpSpPr>
        <p:sp>
          <p:nvSpPr>
            <p:cNvPr id="225" name="CaixaDeTexto 52">
              <a:extLst>
                <a:ext uri="{FF2B5EF4-FFF2-40B4-BE49-F238E27FC236}">
                  <a16:creationId xmlns:a16="http://schemas.microsoft.com/office/drawing/2014/main" id="{E267F567-019F-4658-879B-3670BE128C7C}"/>
                </a:ext>
              </a:extLst>
            </p:cNvPr>
            <p:cNvSpPr txBox="1"/>
            <p:nvPr/>
          </p:nvSpPr>
          <p:spPr>
            <a:xfrm>
              <a:off x="2574903" y="1754832"/>
              <a:ext cx="3105587" cy="487872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lIns="91440" tIns="45720" rIns="91440" bIns="45720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pt-BR" sz="1000" dirty="0">
                  <a:solidFill>
                    <a:schemeClr val="bg1"/>
                  </a:solidFill>
                </a:rPr>
                <a:t>Conceito de mudança:</a:t>
              </a:r>
            </a:p>
            <a:p>
              <a:pPr marL="228600" indent="-228600" algn="ctr">
                <a:buFont typeface="+mj-lt"/>
                <a:buAutoNum type="arabicPeriod" startAt="6"/>
              </a:pPr>
              <a:r>
                <a:rPr lang="pt-BR" sz="1200" b="1">
                  <a:solidFill>
                    <a:srgbClr val="FF0000"/>
                  </a:solidFill>
                </a:rPr>
                <a:t>Manutenção</a:t>
              </a:r>
              <a:r>
                <a:rPr lang="pt-BR" sz="1200" b="1" dirty="0">
                  <a:solidFill>
                    <a:schemeClr val="bg1"/>
                  </a:solidFill>
                </a:rPr>
                <a:t> </a:t>
              </a:r>
              <a:r>
                <a:rPr lang="pt-BR" sz="1200" b="1" dirty="0">
                  <a:solidFill>
                    <a:srgbClr val="FF0000"/>
                  </a:solidFill>
                </a:rPr>
                <a:t>d</a:t>
              </a:r>
              <a:r>
                <a:rPr lang="pt-BR" sz="1200" b="1" dirty="0">
                  <a:solidFill>
                    <a:schemeClr val="bg1"/>
                  </a:solidFill>
                </a:rPr>
                <a:t>o  sistema de </a:t>
              </a:r>
              <a:endParaRPr lang="pt-BR" sz="1200" b="1" dirty="0">
                <a:solidFill>
                  <a:schemeClr val="bg1"/>
                </a:solidFill>
                <a:ea typeface="Calibri"/>
                <a:cs typeface="Calibri"/>
              </a:endParaRPr>
            </a:p>
            <a:p>
              <a:pPr algn="ctr"/>
              <a:r>
                <a:rPr lang="pt-BR" sz="1200" b="1" dirty="0">
                  <a:solidFill>
                    <a:schemeClr val="bg1"/>
                  </a:solidFill>
                </a:rPr>
                <a:t>ventilação mecânica</a:t>
              </a:r>
            </a:p>
          </p:txBody>
        </p:sp>
        <p:sp>
          <p:nvSpPr>
            <p:cNvPr id="220" name="CaixaDeTexto 9">
              <a:extLst>
                <a:ext uri="{FF2B5EF4-FFF2-40B4-BE49-F238E27FC236}">
                  <a16:creationId xmlns:a16="http://schemas.microsoft.com/office/drawing/2014/main" id="{00000000-0008-0000-0000-00000A000000}"/>
                </a:ext>
              </a:extLst>
            </p:cNvPr>
            <p:cNvSpPr txBox="1"/>
            <p:nvPr/>
          </p:nvSpPr>
          <p:spPr>
            <a:xfrm>
              <a:off x="2610740" y="2279071"/>
              <a:ext cx="2562700" cy="469468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228600" indent="-228600">
                <a:buFont typeface="+mj-lt"/>
                <a:buAutoNum type="arabicPeriod"/>
              </a:pPr>
              <a:r>
                <a:rPr lang="pt-BR" sz="1050" dirty="0"/>
                <a:t>O circuito </a:t>
              </a:r>
              <a:r>
                <a:rPr lang="pt-BR" sz="1050" dirty="0">
                  <a:solidFill>
                    <a:sysClr val="windowText" lastClr="000000"/>
                  </a:solidFill>
                </a:rPr>
                <a:t>de ventilação mecânica está livre de sujidade aparente? (sangue ou secreção)</a:t>
              </a:r>
            </a:p>
          </p:txBody>
        </p:sp>
        <p:sp>
          <p:nvSpPr>
            <p:cNvPr id="218" name="Retângulo Arredondado 217">
              <a:extLst>
                <a:ext uri="{FF2B5EF4-FFF2-40B4-BE49-F238E27FC236}">
                  <a16:creationId xmlns:a16="http://schemas.microsoft.com/office/drawing/2014/main" id="{00000000-0008-0000-0000-000008000000}"/>
                </a:ext>
              </a:extLst>
            </p:cNvPr>
            <p:cNvSpPr/>
            <p:nvPr/>
          </p:nvSpPr>
          <p:spPr>
            <a:xfrm>
              <a:off x="5309714" y="2260161"/>
              <a:ext cx="295753" cy="20868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219" name="Retângulo Arredondado 218">
              <a:extLst>
                <a:ext uri="{FF2B5EF4-FFF2-40B4-BE49-F238E27FC236}">
                  <a16:creationId xmlns:a16="http://schemas.microsoft.com/office/drawing/2014/main" id="{00000000-0008-0000-0000-000009000000}"/>
                </a:ext>
              </a:extLst>
            </p:cNvPr>
            <p:cNvSpPr/>
            <p:nvPr/>
          </p:nvSpPr>
          <p:spPr>
            <a:xfrm>
              <a:off x="5309714" y="2497288"/>
              <a:ext cx="295753" cy="20537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221" name="CaixaDeTexto 10">
              <a:extLst>
                <a:ext uri="{FF2B5EF4-FFF2-40B4-BE49-F238E27FC236}">
                  <a16:creationId xmlns:a16="http://schemas.microsoft.com/office/drawing/2014/main" id="{00000000-0008-0000-0000-00000B000000}"/>
                </a:ext>
              </a:extLst>
            </p:cNvPr>
            <p:cNvSpPr txBox="1"/>
            <p:nvPr/>
          </p:nvSpPr>
          <p:spPr>
            <a:xfrm>
              <a:off x="5137132" y="2287071"/>
              <a:ext cx="216692" cy="151816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/>
                <a:t>S</a:t>
              </a:r>
            </a:p>
          </p:txBody>
        </p:sp>
        <p:sp>
          <p:nvSpPr>
            <p:cNvPr id="222" name="CaixaDeTexto 11">
              <a:extLst>
                <a:ext uri="{FF2B5EF4-FFF2-40B4-BE49-F238E27FC236}">
                  <a16:creationId xmlns:a16="http://schemas.microsoft.com/office/drawing/2014/main" id="{00000000-0008-0000-0000-00000C000000}"/>
                </a:ext>
              </a:extLst>
            </p:cNvPr>
            <p:cNvSpPr txBox="1"/>
            <p:nvPr/>
          </p:nvSpPr>
          <p:spPr>
            <a:xfrm>
              <a:off x="5132537" y="2544524"/>
              <a:ext cx="216692" cy="131178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/>
                <a:t>N</a:t>
              </a:r>
            </a:p>
          </p:txBody>
        </p:sp>
        <p:sp>
          <p:nvSpPr>
            <p:cNvPr id="261" name="Retângulo 260">
              <a:extLst>
                <a:ext uri="{FF2B5EF4-FFF2-40B4-BE49-F238E27FC236}">
                  <a16:creationId xmlns:a16="http://schemas.microsoft.com/office/drawing/2014/main" id="{00000000-0008-0000-0000-00000D000000}"/>
                </a:ext>
              </a:extLst>
            </p:cNvPr>
            <p:cNvSpPr/>
            <p:nvPr/>
          </p:nvSpPr>
          <p:spPr>
            <a:xfrm>
              <a:off x="2545303" y="1356591"/>
              <a:ext cx="3127912" cy="4246998"/>
            </a:xfrm>
            <a:prstGeom prst="rect">
              <a:avLst/>
            </a:prstGeom>
            <a:noFill/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386" name="CaixaDeTexto 9">
              <a:extLst>
                <a:ext uri="{FF2B5EF4-FFF2-40B4-BE49-F238E27FC236}">
                  <a16:creationId xmlns:a16="http://schemas.microsoft.com/office/drawing/2014/main" id="{00000000-0008-0000-0000-00000A000000}"/>
                </a:ext>
              </a:extLst>
            </p:cNvPr>
            <p:cNvSpPr txBox="1"/>
            <p:nvPr/>
          </p:nvSpPr>
          <p:spPr>
            <a:xfrm>
              <a:off x="2610740" y="2794690"/>
              <a:ext cx="2562700" cy="469468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228600" indent="-228600">
                <a:buFont typeface="+mj-lt"/>
                <a:buAutoNum type="arabicPeriod" startAt="2"/>
              </a:pPr>
              <a:r>
                <a:rPr lang="pt-BR" sz="1050"/>
                <a:t>O circuito de ventilação mecânica está livre de condensado?</a:t>
              </a:r>
            </a:p>
          </p:txBody>
        </p:sp>
        <p:cxnSp>
          <p:nvCxnSpPr>
            <p:cNvPr id="391" name="Conector reto 390"/>
            <p:cNvCxnSpPr/>
            <p:nvPr/>
          </p:nvCxnSpPr>
          <p:spPr>
            <a:xfrm>
              <a:off x="2574903" y="2742214"/>
              <a:ext cx="3098311" cy="3515"/>
            </a:xfrm>
            <a:prstGeom prst="line">
              <a:avLst/>
            </a:prstGeom>
            <a:noFill/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sp>
          <p:nvSpPr>
            <p:cNvPr id="392" name="CaixaDeTexto 9">
              <a:extLst>
                <a:ext uri="{FF2B5EF4-FFF2-40B4-BE49-F238E27FC236}">
                  <a16:creationId xmlns:a16="http://schemas.microsoft.com/office/drawing/2014/main" id="{00000000-0008-0000-0000-00000A000000}"/>
                </a:ext>
              </a:extLst>
            </p:cNvPr>
            <p:cNvSpPr txBox="1"/>
            <p:nvPr/>
          </p:nvSpPr>
          <p:spPr>
            <a:xfrm>
              <a:off x="2610740" y="3309329"/>
              <a:ext cx="2562700" cy="473562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defPPr>
                <a:defRPr lang="pt-BR"/>
              </a:defPPr>
              <a:lvl1pPr marL="228600" lvl="0" indent="-228600">
                <a:buFont typeface="+mj-lt"/>
                <a:buAutoNum type="arabicPeriod" startAt="4"/>
                <a:defRPr sz="1050">
                  <a:solidFill>
                    <a:sysClr val="windowText" lastClr="000000"/>
                  </a:solidFill>
                </a:defRPr>
              </a:lvl1pPr>
              <a:lvl2pPr indent="0">
                <a:defRPr sz="1100"/>
              </a:lvl2pPr>
              <a:lvl3pPr indent="0">
                <a:defRPr sz="1100"/>
              </a:lvl3pPr>
              <a:lvl4pPr indent="0">
                <a:defRPr sz="1100"/>
              </a:lvl4pPr>
              <a:lvl5pPr indent="0">
                <a:defRPr sz="1100"/>
              </a:lvl5pPr>
              <a:lvl6pPr indent="0">
                <a:defRPr sz="1100"/>
              </a:lvl6pPr>
              <a:lvl7pPr indent="0">
                <a:defRPr sz="1100"/>
              </a:lvl7pPr>
              <a:lvl8pPr indent="0">
                <a:defRPr sz="1100"/>
              </a:lvl8pPr>
              <a:lvl9pPr indent="0">
                <a:defRPr sz="1100"/>
              </a:lvl9pPr>
            </a:lstStyle>
            <a:p>
              <a:pPr>
                <a:buFont typeface="+mj-lt"/>
                <a:buAutoNum type="arabicPeriod" startAt="3"/>
              </a:pPr>
              <a:r>
                <a:rPr lang="pt-BR" dirty="0"/>
                <a:t>O circuito está sem: acotovelamento, ruptura OU vazamentos nas conexões?</a:t>
              </a:r>
            </a:p>
          </p:txBody>
        </p:sp>
        <p:sp>
          <p:nvSpPr>
            <p:cNvPr id="176" name="Retângulo Arredondado 175">
              <a:extLst>
                <a:ext uri="{FF2B5EF4-FFF2-40B4-BE49-F238E27FC236}">
                  <a16:creationId xmlns:a16="http://schemas.microsoft.com/office/drawing/2014/main" id="{00000000-0008-0000-0000-000008000000}"/>
                </a:ext>
              </a:extLst>
            </p:cNvPr>
            <p:cNvSpPr/>
            <p:nvPr/>
          </p:nvSpPr>
          <p:spPr>
            <a:xfrm>
              <a:off x="5309714" y="2779821"/>
              <a:ext cx="295753" cy="20868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177" name="Retângulo Arredondado 176">
              <a:extLst>
                <a:ext uri="{FF2B5EF4-FFF2-40B4-BE49-F238E27FC236}">
                  <a16:creationId xmlns:a16="http://schemas.microsoft.com/office/drawing/2014/main" id="{00000000-0008-0000-0000-000009000000}"/>
                </a:ext>
              </a:extLst>
            </p:cNvPr>
            <p:cNvSpPr/>
            <p:nvPr/>
          </p:nvSpPr>
          <p:spPr>
            <a:xfrm>
              <a:off x="5309714" y="3030596"/>
              <a:ext cx="295753" cy="20537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178" name="CaixaDeTexto 10">
              <a:extLst>
                <a:ext uri="{FF2B5EF4-FFF2-40B4-BE49-F238E27FC236}">
                  <a16:creationId xmlns:a16="http://schemas.microsoft.com/office/drawing/2014/main" id="{00000000-0008-0000-0000-00000B000000}"/>
                </a:ext>
              </a:extLst>
            </p:cNvPr>
            <p:cNvSpPr txBox="1"/>
            <p:nvPr/>
          </p:nvSpPr>
          <p:spPr>
            <a:xfrm>
              <a:off x="5137132" y="2806731"/>
              <a:ext cx="216692" cy="151816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/>
                <a:t>S</a:t>
              </a:r>
            </a:p>
          </p:txBody>
        </p:sp>
        <p:sp>
          <p:nvSpPr>
            <p:cNvPr id="179" name="CaixaDeTexto 11">
              <a:extLst>
                <a:ext uri="{FF2B5EF4-FFF2-40B4-BE49-F238E27FC236}">
                  <a16:creationId xmlns:a16="http://schemas.microsoft.com/office/drawing/2014/main" id="{00000000-0008-0000-0000-00000C000000}"/>
                </a:ext>
              </a:extLst>
            </p:cNvPr>
            <p:cNvSpPr txBox="1"/>
            <p:nvPr/>
          </p:nvSpPr>
          <p:spPr>
            <a:xfrm>
              <a:off x="5132537" y="3050536"/>
              <a:ext cx="216692" cy="131178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/>
                <a:t>N</a:t>
              </a:r>
            </a:p>
          </p:txBody>
        </p:sp>
        <p:sp>
          <p:nvSpPr>
            <p:cNvPr id="180" name="Retângulo Arredondado 179">
              <a:extLst>
                <a:ext uri="{FF2B5EF4-FFF2-40B4-BE49-F238E27FC236}">
                  <a16:creationId xmlns:a16="http://schemas.microsoft.com/office/drawing/2014/main" id="{00000000-0008-0000-0000-000008000000}"/>
                </a:ext>
              </a:extLst>
            </p:cNvPr>
            <p:cNvSpPr/>
            <p:nvPr/>
          </p:nvSpPr>
          <p:spPr>
            <a:xfrm>
              <a:off x="5307004" y="3302346"/>
              <a:ext cx="295753" cy="20868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181" name="Retângulo Arredondado 180">
              <a:extLst>
                <a:ext uri="{FF2B5EF4-FFF2-40B4-BE49-F238E27FC236}">
                  <a16:creationId xmlns:a16="http://schemas.microsoft.com/office/drawing/2014/main" id="{00000000-0008-0000-0000-000009000000}"/>
                </a:ext>
              </a:extLst>
            </p:cNvPr>
            <p:cNvSpPr/>
            <p:nvPr/>
          </p:nvSpPr>
          <p:spPr>
            <a:xfrm>
              <a:off x="5307004" y="3538980"/>
              <a:ext cx="295753" cy="20537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182" name="CaixaDeTexto 10">
              <a:extLst>
                <a:ext uri="{FF2B5EF4-FFF2-40B4-BE49-F238E27FC236}">
                  <a16:creationId xmlns:a16="http://schemas.microsoft.com/office/drawing/2014/main" id="{00000000-0008-0000-0000-00000B000000}"/>
                </a:ext>
              </a:extLst>
            </p:cNvPr>
            <p:cNvSpPr txBox="1"/>
            <p:nvPr/>
          </p:nvSpPr>
          <p:spPr>
            <a:xfrm>
              <a:off x="5134422" y="3397496"/>
              <a:ext cx="216692" cy="151816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/>
                <a:t>S</a:t>
              </a:r>
            </a:p>
          </p:txBody>
        </p:sp>
        <p:sp>
          <p:nvSpPr>
            <p:cNvPr id="183" name="CaixaDeTexto 11">
              <a:extLst>
                <a:ext uri="{FF2B5EF4-FFF2-40B4-BE49-F238E27FC236}">
                  <a16:creationId xmlns:a16="http://schemas.microsoft.com/office/drawing/2014/main" id="{00000000-0008-0000-0000-00000C000000}"/>
                </a:ext>
              </a:extLst>
            </p:cNvPr>
            <p:cNvSpPr txBox="1"/>
            <p:nvPr/>
          </p:nvSpPr>
          <p:spPr>
            <a:xfrm>
              <a:off x="5129827" y="3586216"/>
              <a:ext cx="216692" cy="131178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/>
                <a:t>N</a:t>
              </a:r>
            </a:p>
          </p:txBody>
        </p:sp>
        <p:cxnSp>
          <p:nvCxnSpPr>
            <p:cNvPr id="278" name="Conector reto 277"/>
            <p:cNvCxnSpPr/>
            <p:nvPr/>
          </p:nvCxnSpPr>
          <p:spPr>
            <a:xfrm>
              <a:off x="2578540" y="3261142"/>
              <a:ext cx="3098311" cy="3515"/>
            </a:xfrm>
            <a:prstGeom prst="line">
              <a:avLst/>
            </a:prstGeom>
            <a:noFill/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279" name="Conector reto 278"/>
            <p:cNvCxnSpPr/>
            <p:nvPr/>
          </p:nvCxnSpPr>
          <p:spPr>
            <a:xfrm>
              <a:off x="2569524" y="3765988"/>
              <a:ext cx="3098311" cy="3515"/>
            </a:xfrm>
            <a:prstGeom prst="line">
              <a:avLst/>
            </a:prstGeom>
            <a:noFill/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sp>
          <p:nvSpPr>
            <p:cNvPr id="48" name="CaixaDeTexto 9">
              <a:extLst>
                <a:ext uri="{FF2B5EF4-FFF2-40B4-BE49-F238E27FC236}">
                  <a16:creationId xmlns:a16="http://schemas.microsoft.com/office/drawing/2014/main" id="{00000000-0008-0000-0000-00000A000000}"/>
                </a:ext>
              </a:extLst>
            </p:cNvPr>
            <p:cNvSpPr txBox="1"/>
            <p:nvPr/>
          </p:nvSpPr>
          <p:spPr>
            <a:xfrm>
              <a:off x="2605102" y="3853684"/>
              <a:ext cx="2562700" cy="374385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228600" indent="-228600">
                <a:buFont typeface="+mj-lt"/>
                <a:buAutoNum type="arabicPeriod" startAt="4"/>
                <a:defRPr/>
              </a:pPr>
              <a:r>
                <a:rPr lang="pt-BR" sz="1050">
                  <a:solidFill>
                    <a:sysClr val="windowText" lastClr="000000"/>
                  </a:solidFill>
                </a:rPr>
                <a:t>O</a:t>
              </a:r>
              <a:r>
                <a:rPr lang="pt-BR" sz="1050"/>
                <a:t> posicionamento do circuito de ventilação mecânica está correto?</a:t>
              </a:r>
            </a:p>
          </p:txBody>
        </p:sp>
        <p:sp>
          <p:nvSpPr>
            <p:cNvPr id="51" name="Retângulo Arredondado 50">
              <a:extLst>
                <a:ext uri="{FF2B5EF4-FFF2-40B4-BE49-F238E27FC236}">
                  <a16:creationId xmlns:a16="http://schemas.microsoft.com/office/drawing/2014/main" id="{00000000-0008-0000-0000-000008000000}"/>
                </a:ext>
              </a:extLst>
            </p:cNvPr>
            <p:cNvSpPr/>
            <p:nvPr/>
          </p:nvSpPr>
          <p:spPr>
            <a:xfrm>
              <a:off x="5304076" y="3797871"/>
              <a:ext cx="295753" cy="20868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52" name="Retângulo Arredondado 51">
              <a:extLst>
                <a:ext uri="{FF2B5EF4-FFF2-40B4-BE49-F238E27FC236}">
                  <a16:creationId xmlns:a16="http://schemas.microsoft.com/office/drawing/2014/main" id="{00000000-0008-0000-0000-000009000000}"/>
                </a:ext>
              </a:extLst>
            </p:cNvPr>
            <p:cNvSpPr/>
            <p:nvPr/>
          </p:nvSpPr>
          <p:spPr>
            <a:xfrm>
              <a:off x="5304076" y="4034998"/>
              <a:ext cx="295753" cy="20537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53" name="CaixaDeTexto 10">
              <a:extLst>
                <a:ext uri="{FF2B5EF4-FFF2-40B4-BE49-F238E27FC236}">
                  <a16:creationId xmlns:a16="http://schemas.microsoft.com/office/drawing/2014/main" id="{00000000-0008-0000-0000-00000B000000}"/>
                </a:ext>
              </a:extLst>
            </p:cNvPr>
            <p:cNvSpPr txBox="1"/>
            <p:nvPr/>
          </p:nvSpPr>
          <p:spPr>
            <a:xfrm>
              <a:off x="5131494" y="3824781"/>
              <a:ext cx="216692" cy="151816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/>
                <a:t>S</a:t>
              </a:r>
            </a:p>
          </p:txBody>
        </p:sp>
        <p:sp>
          <p:nvSpPr>
            <p:cNvPr id="54" name="CaixaDeTexto 11">
              <a:extLst>
                <a:ext uri="{FF2B5EF4-FFF2-40B4-BE49-F238E27FC236}">
                  <a16:creationId xmlns:a16="http://schemas.microsoft.com/office/drawing/2014/main" id="{00000000-0008-0000-0000-00000C000000}"/>
                </a:ext>
              </a:extLst>
            </p:cNvPr>
            <p:cNvSpPr txBox="1"/>
            <p:nvPr/>
          </p:nvSpPr>
          <p:spPr>
            <a:xfrm>
              <a:off x="5126899" y="4054938"/>
              <a:ext cx="216692" cy="131178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/>
                <a:t>N</a:t>
              </a:r>
            </a:p>
          </p:txBody>
        </p:sp>
        <p:sp>
          <p:nvSpPr>
            <p:cNvPr id="57" name="CaixaDeTexto 10">
              <a:extLst>
                <a:ext uri="{FF2B5EF4-FFF2-40B4-BE49-F238E27FC236}">
                  <a16:creationId xmlns:a16="http://schemas.microsoft.com/office/drawing/2014/main" id="{00000000-0008-0000-0000-00000B000000}"/>
                </a:ext>
              </a:extLst>
            </p:cNvPr>
            <p:cNvSpPr txBox="1"/>
            <p:nvPr/>
          </p:nvSpPr>
          <p:spPr>
            <a:xfrm>
              <a:off x="5142432" y="4388250"/>
              <a:ext cx="216692" cy="151816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pt-BR" b="1"/>
            </a:p>
          </p:txBody>
        </p:sp>
        <p:cxnSp>
          <p:nvCxnSpPr>
            <p:cNvPr id="59" name="Conector reto 58"/>
            <p:cNvCxnSpPr/>
            <p:nvPr/>
          </p:nvCxnSpPr>
          <p:spPr>
            <a:xfrm>
              <a:off x="2572902" y="4265544"/>
              <a:ext cx="3098311" cy="3515"/>
            </a:xfrm>
            <a:prstGeom prst="line">
              <a:avLst/>
            </a:prstGeom>
            <a:noFill/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60" name="Conector reto 59"/>
            <p:cNvCxnSpPr/>
            <p:nvPr/>
          </p:nvCxnSpPr>
          <p:spPr>
            <a:xfrm>
              <a:off x="2563886" y="4784038"/>
              <a:ext cx="3098311" cy="3515"/>
            </a:xfrm>
            <a:prstGeom prst="line">
              <a:avLst/>
            </a:prstGeom>
            <a:noFill/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sp>
          <p:nvSpPr>
            <p:cNvPr id="95" name="Estrela de 5 Pontas 94"/>
            <p:cNvSpPr/>
            <p:nvPr/>
          </p:nvSpPr>
          <p:spPr>
            <a:xfrm>
              <a:off x="5396269" y="1781590"/>
              <a:ext cx="180460" cy="158184"/>
            </a:xfrm>
            <a:prstGeom prst="star5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79" name="CaixaDeTexto 9">
              <a:extLst>
                <a:ext uri="{FF2B5EF4-FFF2-40B4-BE49-F238E27FC236}">
                  <a16:creationId xmlns:a16="http://schemas.microsoft.com/office/drawing/2014/main" id="{00000000-0008-0000-0000-00000A000000}"/>
                </a:ext>
              </a:extLst>
            </p:cNvPr>
            <p:cNvSpPr txBox="1"/>
            <p:nvPr/>
          </p:nvSpPr>
          <p:spPr>
            <a:xfrm>
              <a:off x="2618568" y="4976364"/>
              <a:ext cx="2562700" cy="321671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228600" indent="-228600">
                <a:buFont typeface="+mj-lt"/>
                <a:buAutoNum type="arabicPeriod" startAt="6"/>
              </a:pPr>
              <a:endParaRPr lang="pt-BR" sz="1050"/>
            </a:p>
          </p:txBody>
        </p:sp>
        <p:sp>
          <p:nvSpPr>
            <p:cNvPr id="81" name="Retângulo Arredondado 80">
              <a:extLst>
                <a:ext uri="{FF2B5EF4-FFF2-40B4-BE49-F238E27FC236}">
                  <a16:creationId xmlns:a16="http://schemas.microsoft.com/office/drawing/2014/main" id="{00000000-0008-0000-0000-000008000000}"/>
                </a:ext>
              </a:extLst>
            </p:cNvPr>
            <p:cNvSpPr/>
            <p:nvPr/>
          </p:nvSpPr>
          <p:spPr>
            <a:xfrm>
              <a:off x="5302903" y="4827270"/>
              <a:ext cx="295753" cy="20868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82" name="Retângulo Arredondado 81">
              <a:extLst>
                <a:ext uri="{FF2B5EF4-FFF2-40B4-BE49-F238E27FC236}">
                  <a16:creationId xmlns:a16="http://schemas.microsoft.com/office/drawing/2014/main" id="{00000000-0008-0000-0000-000009000000}"/>
                </a:ext>
              </a:extLst>
            </p:cNvPr>
            <p:cNvSpPr/>
            <p:nvPr/>
          </p:nvSpPr>
          <p:spPr>
            <a:xfrm>
              <a:off x="5302903" y="5063904"/>
              <a:ext cx="295753" cy="20537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83" name="CaixaDeTexto 10">
              <a:extLst>
                <a:ext uri="{FF2B5EF4-FFF2-40B4-BE49-F238E27FC236}">
                  <a16:creationId xmlns:a16="http://schemas.microsoft.com/office/drawing/2014/main" id="{00000000-0008-0000-0000-00000B000000}"/>
                </a:ext>
              </a:extLst>
            </p:cNvPr>
            <p:cNvSpPr txBox="1"/>
            <p:nvPr/>
          </p:nvSpPr>
          <p:spPr>
            <a:xfrm>
              <a:off x="5130321" y="4922420"/>
              <a:ext cx="216692" cy="151816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/>
                <a:t>S</a:t>
              </a:r>
            </a:p>
          </p:txBody>
        </p:sp>
        <p:sp>
          <p:nvSpPr>
            <p:cNvPr id="84" name="CaixaDeTexto 11">
              <a:extLst>
                <a:ext uri="{FF2B5EF4-FFF2-40B4-BE49-F238E27FC236}">
                  <a16:creationId xmlns:a16="http://schemas.microsoft.com/office/drawing/2014/main" id="{00000000-0008-0000-0000-00000C000000}"/>
                </a:ext>
              </a:extLst>
            </p:cNvPr>
            <p:cNvSpPr txBox="1"/>
            <p:nvPr/>
          </p:nvSpPr>
          <p:spPr>
            <a:xfrm>
              <a:off x="5125726" y="5111140"/>
              <a:ext cx="216692" cy="131178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/>
                <a:t>N</a:t>
              </a:r>
            </a:p>
          </p:txBody>
        </p:sp>
        <p:sp>
          <p:nvSpPr>
            <p:cNvPr id="86" name="CaixaDeTexto 9">
              <a:extLst>
                <a:ext uri="{FF2B5EF4-FFF2-40B4-BE49-F238E27FC236}">
                  <a16:creationId xmlns:a16="http://schemas.microsoft.com/office/drawing/2014/main" id="{00000000-0008-0000-0000-00000A000000}"/>
                </a:ext>
              </a:extLst>
            </p:cNvPr>
            <p:cNvSpPr txBox="1"/>
            <p:nvPr/>
          </p:nvSpPr>
          <p:spPr>
            <a:xfrm>
              <a:off x="2600917" y="4917187"/>
              <a:ext cx="2562700" cy="321671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lIns="91440" tIns="45720" rIns="91440" bIns="45720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pt-BR" sz="1050" dirty="0"/>
                <a:t>6.  O frasco de água destilada, que está sendo utilizado para completar o copo, está datado e no prazo de 24h para sistema aberto e 48h para sistema fechado?</a:t>
              </a:r>
            </a:p>
          </p:txBody>
        </p:sp>
      </p:grpSp>
      <p:sp>
        <p:nvSpPr>
          <p:cNvPr id="162" name="Estrela de 5 Pontas 161"/>
          <p:cNvSpPr/>
          <p:nvPr/>
        </p:nvSpPr>
        <p:spPr>
          <a:xfrm>
            <a:off x="8403286" y="1472662"/>
            <a:ext cx="180460" cy="190984"/>
          </a:xfrm>
          <a:prstGeom prst="star5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104" name="CaixaDeTexto 9">
            <a:extLst>
              <a:ext uri="{FF2B5EF4-FFF2-40B4-BE49-F238E27FC236}">
                <a16:creationId xmlns:a16="http://schemas.microsoft.com/office/drawing/2014/main" id="{DD76CBF3-69BB-4BDD-BF09-99B98999730B}"/>
              </a:ext>
            </a:extLst>
          </p:cNvPr>
          <p:cNvSpPr txBox="1"/>
          <p:nvPr/>
        </p:nvSpPr>
        <p:spPr>
          <a:xfrm>
            <a:off x="2510868" y="4593751"/>
            <a:ext cx="2562700" cy="321671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1050"/>
              <a:t>5.  O copo da base aquecida está com o nível completo de água destilada? </a:t>
            </a:r>
          </a:p>
        </p:txBody>
      </p:sp>
      <p:sp>
        <p:nvSpPr>
          <p:cNvPr id="106" name="Retângulo Arredondado 51">
            <a:extLst>
              <a:ext uri="{FF2B5EF4-FFF2-40B4-BE49-F238E27FC236}">
                <a16:creationId xmlns:a16="http://schemas.microsoft.com/office/drawing/2014/main" id="{D8F66769-A0BB-4869-8A44-9C467FC25D87}"/>
              </a:ext>
            </a:extLst>
          </p:cNvPr>
          <p:cNvSpPr/>
          <p:nvPr/>
        </p:nvSpPr>
        <p:spPr>
          <a:xfrm>
            <a:off x="5191188" y="4825084"/>
            <a:ext cx="295753" cy="205378"/>
          </a:xfrm>
          <a:prstGeom prst="round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107" name="Retângulo Arredondado 51">
            <a:extLst>
              <a:ext uri="{FF2B5EF4-FFF2-40B4-BE49-F238E27FC236}">
                <a16:creationId xmlns:a16="http://schemas.microsoft.com/office/drawing/2014/main" id="{2D59F3A3-2D09-43B7-B5AA-C123B0159A0D}"/>
              </a:ext>
            </a:extLst>
          </p:cNvPr>
          <p:cNvSpPr/>
          <p:nvPr/>
        </p:nvSpPr>
        <p:spPr>
          <a:xfrm>
            <a:off x="5173687" y="4532224"/>
            <a:ext cx="295753" cy="205378"/>
          </a:xfrm>
          <a:prstGeom prst="round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110" name="CaixaDeTexto 11">
            <a:extLst>
              <a:ext uri="{FF2B5EF4-FFF2-40B4-BE49-F238E27FC236}">
                <a16:creationId xmlns:a16="http://schemas.microsoft.com/office/drawing/2014/main" id="{D0F56903-6A1E-4703-B6E2-BAA429696994}"/>
              </a:ext>
            </a:extLst>
          </p:cNvPr>
          <p:cNvSpPr txBox="1"/>
          <p:nvPr/>
        </p:nvSpPr>
        <p:spPr>
          <a:xfrm>
            <a:off x="5009911" y="4871222"/>
            <a:ext cx="216692" cy="131178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/>
              <a:t>N</a:t>
            </a:r>
          </a:p>
        </p:txBody>
      </p:sp>
      <p:sp>
        <p:nvSpPr>
          <p:cNvPr id="111" name="CaixaDeTexto 11">
            <a:extLst>
              <a:ext uri="{FF2B5EF4-FFF2-40B4-BE49-F238E27FC236}">
                <a16:creationId xmlns:a16="http://schemas.microsoft.com/office/drawing/2014/main" id="{08BCA692-8BBA-4074-B13C-75D8BB3EF347}"/>
              </a:ext>
            </a:extLst>
          </p:cNvPr>
          <p:cNvSpPr txBox="1"/>
          <p:nvPr/>
        </p:nvSpPr>
        <p:spPr>
          <a:xfrm>
            <a:off x="5034062" y="4576763"/>
            <a:ext cx="162318" cy="155369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/>
              <a:t>S</a:t>
            </a:r>
          </a:p>
        </p:txBody>
      </p:sp>
      <p:grpSp>
        <p:nvGrpSpPr>
          <p:cNvPr id="114" name="Agrupar 113">
            <a:extLst>
              <a:ext uri="{FF2B5EF4-FFF2-40B4-BE49-F238E27FC236}">
                <a16:creationId xmlns:a16="http://schemas.microsoft.com/office/drawing/2014/main" id="{242DBC78-63A8-4C53-98B2-D9506588F183}"/>
              </a:ext>
            </a:extLst>
          </p:cNvPr>
          <p:cNvGrpSpPr/>
          <p:nvPr/>
        </p:nvGrpSpPr>
        <p:grpSpPr>
          <a:xfrm>
            <a:off x="5570388" y="970378"/>
            <a:ext cx="6185505" cy="5124186"/>
            <a:chOff x="2545303" y="1356591"/>
            <a:chExt cx="6185505" cy="4246998"/>
          </a:xfrm>
        </p:grpSpPr>
        <p:grpSp>
          <p:nvGrpSpPr>
            <p:cNvPr id="115" name="Agrupar 114">
              <a:extLst>
                <a:ext uri="{FF2B5EF4-FFF2-40B4-BE49-F238E27FC236}">
                  <a16:creationId xmlns:a16="http://schemas.microsoft.com/office/drawing/2014/main" id="{763EB1C4-2A85-46E7-AF81-82A9672C6500}"/>
                </a:ext>
              </a:extLst>
            </p:cNvPr>
            <p:cNvGrpSpPr/>
            <p:nvPr/>
          </p:nvGrpSpPr>
          <p:grpSpPr>
            <a:xfrm>
              <a:off x="2545303" y="1356591"/>
              <a:ext cx="3135188" cy="4246998"/>
              <a:chOff x="2545303" y="1356591"/>
              <a:chExt cx="3135188" cy="4246998"/>
            </a:xfrm>
          </p:grpSpPr>
          <p:sp>
            <p:nvSpPr>
              <p:cNvPr id="118" name="CaixaDeTexto 52">
                <a:extLst>
                  <a:ext uri="{FF2B5EF4-FFF2-40B4-BE49-F238E27FC236}">
                    <a16:creationId xmlns:a16="http://schemas.microsoft.com/office/drawing/2014/main" id="{628A20A7-D562-4C2D-A8E1-4EA973EC8790}"/>
                  </a:ext>
                </a:extLst>
              </p:cNvPr>
              <p:cNvSpPr txBox="1"/>
              <p:nvPr/>
            </p:nvSpPr>
            <p:spPr>
              <a:xfrm>
                <a:off x="2563887" y="1754832"/>
                <a:ext cx="3116604" cy="487872"/>
              </a:xfrm>
              <a:prstGeom prst="rect">
                <a:avLst/>
              </a:prstGeom>
              <a:solidFill>
                <a:schemeClr val="accent5">
                  <a:lumMod val="50000"/>
                </a:schemeClr>
              </a:solidFill>
              <a:ln w="9525" cmpd="sng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wrap="square" rtlCol="0" anchor="ctr"/>
              <a:lstStyle>
                <a:lvl1pPr marL="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pt-BR" sz="1000" dirty="0">
                    <a:solidFill>
                      <a:schemeClr val="bg1"/>
                    </a:solidFill>
                  </a:rPr>
                  <a:t>Conceito de mudança:</a:t>
                </a:r>
              </a:p>
              <a:p>
                <a:pPr marL="228600" indent="-228600" algn="ctr">
                  <a:buFont typeface="+mj-lt"/>
                  <a:buAutoNum type="arabicPeriod" startAt="6"/>
                </a:pPr>
                <a:r>
                  <a:rPr lang="pt-BR" sz="1200" b="1" dirty="0">
                    <a:solidFill>
                      <a:schemeClr val="bg1"/>
                    </a:solidFill>
                  </a:rPr>
                  <a:t> Manutenção do  sistema de </a:t>
                </a:r>
              </a:p>
              <a:p>
                <a:pPr algn="ctr"/>
                <a:r>
                  <a:rPr lang="pt-BR" sz="1200" b="1" dirty="0">
                    <a:solidFill>
                      <a:schemeClr val="bg1"/>
                    </a:solidFill>
                  </a:rPr>
                  <a:t>ventilação mecânica</a:t>
                </a:r>
              </a:p>
            </p:txBody>
          </p:sp>
          <p:sp>
            <p:nvSpPr>
              <p:cNvPr id="119" name="CaixaDeTexto 9">
                <a:extLst>
                  <a:ext uri="{FF2B5EF4-FFF2-40B4-BE49-F238E27FC236}">
                    <a16:creationId xmlns:a16="http://schemas.microsoft.com/office/drawing/2014/main" id="{BB091FFC-D0EF-4ED4-B990-A036ABE85A52}"/>
                  </a:ext>
                </a:extLst>
              </p:cNvPr>
              <p:cNvSpPr txBox="1"/>
              <p:nvPr/>
            </p:nvSpPr>
            <p:spPr>
              <a:xfrm>
                <a:off x="2610740" y="2279071"/>
                <a:ext cx="2562700" cy="469468"/>
              </a:xfrm>
              <a:prstGeom prst="rect">
                <a:avLst/>
              </a:prstGeom>
              <a:noFill/>
              <a:ln w="9525" cmpd="sng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wrap="square" rtlCol="0" anchor="ctr"/>
              <a:lstStyle>
                <a:lvl1pPr marL="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228600" indent="-228600">
                  <a:buFont typeface="+mj-lt"/>
                  <a:buAutoNum type="arabicPeriod"/>
                </a:pPr>
                <a:r>
                  <a:rPr lang="pt-BR" sz="1050"/>
                  <a:t>O circuito </a:t>
                </a:r>
                <a:r>
                  <a:rPr lang="pt-BR" sz="1050">
                    <a:solidFill>
                      <a:sysClr val="windowText" lastClr="000000"/>
                    </a:solidFill>
                  </a:rPr>
                  <a:t>de ventilação mecânica está livre de sujidade aparente? (sangue ou secreção)</a:t>
                </a:r>
              </a:p>
            </p:txBody>
          </p:sp>
          <p:sp>
            <p:nvSpPr>
              <p:cNvPr id="120" name="Retângulo Arredondado 217">
                <a:extLst>
                  <a:ext uri="{FF2B5EF4-FFF2-40B4-BE49-F238E27FC236}">
                    <a16:creationId xmlns:a16="http://schemas.microsoft.com/office/drawing/2014/main" id="{709F6305-D0AE-4556-AF1D-45B815E4F18A}"/>
                  </a:ext>
                </a:extLst>
              </p:cNvPr>
              <p:cNvSpPr/>
              <p:nvPr/>
            </p:nvSpPr>
            <p:spPr>
              <a:xfrm>
                <a:off x="5309714" y="2260161"/>
                <a:ext cx="295753" cy="208688"/>
              </a:xfrm>
              <a:prstGeom prst="roundRect">
                <a:avLst/>
              </a:prstGeom>
              <a:noFill/>
              <a:ln>
                <a:solidFill>
                  <a:schemeClr val="accent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endParaRPr lang="pt-BR" sz="1100"/>
              </a:p>
            </p:txBody>
          </p:sp>
          <p:sp>
            <p:nvSpPr>
              <p:cNvPr id="121" name="Retângulo Arredondado 218">
                <a:extLst>
                  <a:ext uri="{FF2B5EF4-FFF2-40B4-BE49-F238E27FC236}">
                    <a16:creationId xmlns:a16="http://schemas.microsoft.com/office/drawing/2014/main" id="{D233A9D3-7F36-4002-AA0F-82C40380C505}"/>
                  </a:ext>
                </a:extLst>
              </p:cNvPr>
              <p:cNvSpPr/>
              <p:nvPr/>
            </p:nvSpPr>
            <p:spPr>
              <a:xfrm>
                <a:off x="5309714" y="2497288"/>
                <a:ext cx="295753" cy="205378"/>
              </a:xfrm>
              <a:prstGeom prst="roundRect">
                <a:avLst/>
              </a:prstGeom>
              <a:noFill/>
              <a:ln>
                <a:solidFill>
                  <a:schemeClr val="accent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endParaRPr lang="pt-BR" sz="1100"/>
              </a:p>
            </p:txBody>
          </p:sp>
          <p:sp>
            <p:nvSpPr>
              <p:cNvPr id="122" name="CaixaDeTexto 10">
                <a:extLst>
                  <a:ext uri="{FF2B5EF4-FFF2-40B4-BE49-F238E27FC236}">
                    <a16:creationId xmlns:a16="http://schemas.microsoft.com/office/drawing/2014/main" id="{7664F3A7-9A0B-4C16-B8DB-75CAD1390A8C}"/>
                  </a:ext>
                </a:extLst>
              </p:cNvPr>
              <p:cNvSpPr txBox="1"/>
              <p:nvPr/>
            </p:nvSpPr>
            <p:spPr>
              <a:xfrm>
                <a:off x="5137132" y="2287071"/>
                <a:ext cx="216692" cy="151816"/>
              </a:xfrm>
              <a:prstGeom prst="rect">
                <a:avLst/>
              </a:prstGeom>
              <a:noFill/>
              <a:ln w="9525" cmpd="sng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wrap="square" rtlCol="0" anchor="ctr"/>
              <a:lstStyle>
                <a:lvl1pPr marL="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pt-BR" b="1"/>
                  <a:t>S</a:t>
                </a:r>
              </a:p>
            </p:txBody>
          </p:sp>
          <p:sp>
            <p:nvSpPr>
              <p:cNvPr id="123" name="CaixaDeTexto 11">
                <a:extLst>
                  <a:ext uri="{FF2B5EF4-FFF2-40B4-BE49-F238E27FC236}">
                    <a16:creationId xmlns:a16="http://schemas.microsoft.com/office/drawing/2014/main" id="{1ECD564F-E62C-4D20-B682-0249A09B2AB7}"/>
                  </a:ext>
                </a:extLst>
              </p:cNvPr>
              <p:cNvSpPr txBox="1"/>
              <p:nvPr/>
            </p:nvSpPr>
            <p:spPr>
              <a:xfrm>
                <a:off x="5132537" y="2544524"/>
                <a:ext cx="216692" cy="131178"/>
              </a:xfrm>
              <a:prstGeom prst="rect">
                <a:avLst/>
              </a:prstGeom>
              <a:noFill/>
              <a:ln w="9525" cmpd="sng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wrap="square" rtlCol="0" anchor="ctr"/>
              <a:lstStyle>
                <a:lvl1pPr marL="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pt-BR" b="1"/>
                  <a:t>N</a:t>
                </a:r>
              </a:p>
            </p:txBody>
          </p:sp>
          <p:sp>
            <p:nvSpPr>
              <p:cNvPr id="124" name="Retângulo 123">
                <a:extLst>
                  <a:ext uri="{FF2B5EF4-FFF2-40B4-BE49-F238E27FC236}">
                    <a16:creationId xmlns:a16="http://schemas.microsoft.com/office/drawing/2014/main" id="{650CAFAF-6050-47F5-B8FC-56C3C6913792}"/>
                  </a:ext>
                </a:extLst>
              </p:cNvPr>
              <p:cNvSpPr/>
              <p:nvPr/>
            </p:nvSpPr>
            <p:spPr>
              <a:xfrm>
                <a:off x="2545303" y="1356591"/>
                <a:ext cx="3127912" cy="4246998"/>
              </a:xfrm>
              <a:prstGeom prst="rect">
                <a:avLst/>
              </a:prstGeom>
              <a:no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endParaRPr lang="pt-BR" sz="1100"/>
              </a:p>
            </p:txBody>
          </p:sp>
          <p:sp>
            <p:nvSpPr>
              <p:cNvPr id="125" name="CaixaDeTexto 9">
                <a:extLst>
                  <a:ext uri="{FF2B5EF4-FFF2-40B4-BE49-F238E27FC236}">
                    <a16:creationId xmlns:a16="http://schemas.microsoft.com/office/drawing/2014/main" id="{69DEDB61-62A2-4F0F-887E-E954FC2C7394}"/>
                  </a:ext>
                </a:extLst>
              </p:cNvPr>
              <p:cNvSpPr txBox="1"/>
              <p:nvPr/>
            </p:nvSpPr>
            <p:spPr>
              <a:xfrm>
                <a:off x="2610740" y="2794690"/>
                <a:ext cx="2562700" cy="469468"/>
              </a:xfrm>
              <a:prstGeom prst="rect">
                <a:avLst/>
              </a:prstGeom>
              <a:noFill/>
              <a:ln w="9525" cmpd="sng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wrap="square" rtlCol="0" anchor="ctr"/>
              <a:lstStyle>
                <a:lvl1pPr marL="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228600" indent="-228600">
                  <a:buFont typeface="+mj-lt"/>
                  <a:buAutoNum type="arabicPeriod" startAt="2"/>
                </a:pPr>
                <a:r>
                  <a:rPr lang="pt-BR" sz="1050"/>
                  <a:t>O circuito de ventilação mecânica está livre de condensado?</a:t>
                </a:r>
              </a:p>
            </p:txBody>
          </p:sp>
          <p:cxnSp>
            <p:nvCxnSpPr>
              <p:cNvPr id="126" name="Conector reto 125">
                <a:extLst>
                  <a:ext uri="{FF2B5EF4-FFF2-40B4-BE49-F238E27FC236}">
                    <a16:creationId xmlns:a16="http://schemas.microsoft.com/office/drawing/2014/main" id="{E3394A2F-7892-4642-916C-A451F4326AC0}"/>
                  </a:ext>
                </a:extLst>
              </p:cNvPr>
              <p:cNvCxnSpPr/>
              <p:nvPr/>
            </p:nvCxnSpPr>
            <p:spPr>
              <a:xfrm>
                <a:off x="2574903" y="2742214"/>
                <a:ext cx="3098311" cy="3515"/>
              </a:xfrm>
              <a:prstGeom prst="line">
                <a:avLst/>
              </a:prstGeom>
              <a:noFill/>
              <a:ln w="127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127" name="CaixaDeTexto 9">
                <a:extLst>
                  <a:ext uri="{FF2B5EF4-FFF2-40B4-BE49-F238E27FC236}">
                    <a16:creationId xmlns:a16="http://schemas.microsoft.com/office/drawing/2014/main" id="{86E823F3-39B6-4DF5-81C6-5C6A8553DB4C}"/>
                  </a:ext>
                </a:extLst>
              </p:cNvPr>
              <p:cNvSpPr txBox="1"/>
              <p:nvPr/>
            </p:nvSpPr>
            <p:spPr>
              <a:xfrm>
                <a:off x="2610740" y="3309329"/>
                <a:ext cx="2562700" cy="473562"/>
              </a:xfrm>
              <a:prstGeom prst="rect">
                <a:avLst/>
              </a:prstGeom>
              <a:noFill/>
              <a:ln w="9525" cmpd="sng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wrap="square" rtlCol="0" anchor="ctr"/>
              <a:lstStyle>
                <a:defPPr>
                  <a:defRPr lang="pt-BR"/>
                </a:defPPr>
                <a:lvl1pPr marL="228600" lvl="0" indent="-228600">
                  <a:buFont typeface="+mj-lt"/>
                  <a:buAutoNum type="arabicPeriod" startAt="4"/>
                  <a:defRPr sz="1050">
                    <a:solidFill>
                      <a:sysClr val="windowText" lastClr="000000"/>
                    </a:solidFill>
                  </a:defRPr>
                </a:lvl1pPr>
                <a:lvl2pPr indent="0">
                  <a:defRPr sz="1100"/>
                </a:lvl2pPr>
                <a:lvl3pPr indent="0">
                  <a:defRPr sz="1100"/>
                </a:lvl3pPr>
                <a:lvl4pPr indent="0">
                  <a:defRPr sz="1100"/>
                </a:lvl4pPr>
                <a:lvl5pPr indent="0">
                  <a:defRPr sz="1100"/>
                </a:lvl5pPr>
                <a:lvl6pPr indent="0">
                  <a:defRPr sz="1100"/>
                </a:lvl6pPr>
                <a:lvl7pPr indent="0">
                  <a:defRPr sz="1100"/>
                </a:lvl7pPr>
                <a:lvl8pPr indent="0">
                  <a:defRPr sz="1100"/>
                </a:lvl8pPr>
                <a:lvl9pPr indent="0">
                  <a:defRPr sz="1100"/>
                </a:lvl9pPr>
              </a:lstStyle>
              <a:p>
                <a:pPr>
                  <a:buFont typeface="+mj-lt"/>
                  <a:buAutoNum type="arabicPeriod" startAt="3"/>
                </a:pPr>
                <a:r>
                  <a:rPr lang="pt-BR" dirty="0"/>
                  <a:t>O circuito está sem: acotovelamento, ruptura OU vazamentos nas conexões?</a:t>
                </a:r>
              </a:p>
            </p:txBody>
          </p:sp>
          <p:sp>
            <p:nvSpPr>
              <p:cNvPr id="128" name="Retângulo Arredondado 175">
                <a:extLst>
                  <a:ext uri="{FF2B5EF4-FFF2-40B4-BE49-F238E27FC236}">
                    <a16:creationId xmlns:a16="http://schemas.microsoft.com/office/drawing/2014/main" id="{E7CEECD3-54C3-4646-B2FD-274D7E0482B9}"/>
                  </a:ext>
                </a:extLst>
              </p:cNvPr>
              <p:cNvSpPr/>
              <p:nvPr/>
            </p:nvSpPr>
            <p:spPr>
              <a:xfrm>
                <a:off x="5309714" y="2779821"/>
                <a:ext cx="295753" cy="208688"/>
              </a:xfrm>
              <a:prstGeom prst="roundRect">
                <a:avLst/>
              </a:prstGeom>
              <a:noFill/>
              <a:ln>
                <a:solidFill>
                  <a:schemeClr val="accent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endParaRPr lang="pt-BR" sz="1100"/>
              </a:p>
            </p:txBody>
          </p:sp>
          <p:sp>
            <p:nvSpPr>
              <p:cNvPr id="129" name="Retângulo Arredondado 176">
                <a:extLst>
                  <a:ext uri="{FF2B5EF4-FFF2-40B4-BE49-F238E27FC236}">
                    <a16:creationId xmlns:a16="http://schemas.microsoft.com/office/drawing/2014/main" id="{F707293E-F4DE-49BA-81F6-E384ADE433D3}"/>
                  </a:ext>
                </a:extLst>
              </p:cNvPr>
              <p:cNvSpPr/>
              <p:nvPr/>
            </p:nvSpPr>
            <p:spPr>
              <a:xfrm>
                <a:off x="5309714" y="3030596"/>
                <a:ext cx="295753" cy="205378"/>
              </a:xfrm>
              <a:prstGeom prst="roundRect">
                <a:avLst/>
              </a:prstGeom>
              <a:noFill/>
              <a:ln>
                <a:solidFill>
                  <a:schemeClr val="accent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endParaRPr lang="pt-BR" sz="1100"/>
              </a:p>
            </p:txBody>
          </p:sp>
          <p:sp>
            <p:nvSpPr>
              <p:cNvPr id="130" name="CaixaDeTexto 10">
                <a:extLst>
                  <a:ext uri="{FF2B5EF4-FFF2-40B4-BE49-F238E27FC236}">
                    <a16:creationId xmlns:a16="http://schemas.microsoft.com/office/drawing/2014/main" id="{5FEFF04E-BE8E-4EE6-867A-3D07CE52D126}"/>
                  </a:ext>
                </a:extLst>
              </p:cNvPr>
              <p:cNvSpPr txBox="1"/>
              <p:nvPr/>
            </p:nvSpPr>
            <p:spPr>
              <a:xfrm>
                <a:off x="5137132" y="2806731"/>
                <a:ext cx="216692" cy="151816"/>
              </a:xfrm>
              <a:prstGeom prst="rect">
                <a:avLst/>
              </a:prstGeom>
              <a:noFill/>
              <a:ln w="9525" cmpd="sng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wrap="square" rtlCol="0" anchor="ctr"/>
              <a:lstStyle>
                <a:lvl1pPr marL="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pt-BR" b="1"/>
                  <a:t>S</a:t>
                </a:r>
              </a:p>
            </p:txBody>
          </p:sp>
          <p:sp>
            <p:nvSpPr>
              <p:cNvPr id="131" name="CaixaDeTexto 11">
                <a:extLst>
                  <a:ext uri="{FF2B5EF4-FFF2-40B4-BE49-F238E27FC236}">
                    <a16:creationId xmlns:a16="http://schemas.microsoft.com/office/drawing/2014/main" id="{C24D6560-E830-4410-8543-6C316C86471E}"/>
                  </a:ext>
                </a:extLst>
              </p:cNvPr>
              <p:cNvSpPr txBox="1"/>
              <p:nvPr/>
            </p:nvSpPr>
            <p:spPr>
              <a:xfrm>
                <a:off x="5132537" y="3050536"/>
                <a:ext cx="216692" cy="131178"/>
              </a:xfrm>
              <a:prstGeom prst="rect">
                <a:avLst/>
              </a:prstGeom>
              <a:noFill/>
              <a:ln w="9525" cmpd="sng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wrap="square" rtlCol="0" anchor="ctr"/>
              <a:lstStyle>
                <a:lvl1pPr marL="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pt-BR" b="1"/>
                  <a:t>N</a:t>
                </a:r>
              </a:p>
            </p:txBody>
          </p:sp>
          <p:sp>
            <p:nvSpPr>
              <p:cNvPr id="132" name="Retângulo Arredondado 179">
                <a:extLst>
                  <a:ext uri="{FF2B5EF4-FFF2-40B4-BE49-F238E27FC236}">
                    <a16:creationId xmlns:a16="http://schemas.microsoft.com/office/drawing/2014/main" id="{A9A2E2E7-68FB-48D1-874E-84EE2FC5096A}"/>
                  </a:ext>
                </a:extLst>
              </p:cNvPr>
              <p:cNvSpPr/>
              <p:nvPr/>
            </p:nvSpPr>
            <p:spPr>
              <a:xfrm>
                <a:off x="5307004" y="3302346"/>
                <a:ext cx="295753" cy="208688"/>
              </a:xfrm>
              <a:prstGeom prst="roundRect">
                <a:avLst/>
              </a:prstGeom>
              <a:noFill/>
              <a:ln>
                <a:solidFill>
                  <a:schemeClr val="accent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endParaRPr lang="pt-BR" sz="1100"/>
              </a:p>
            </p:txBody>
          </p:sp>
          <p:sp>
            <p:nvSpPr>
              <p:cNvPr id="133" name="Retângulo Arredondado 180">
                <a:extLst>
                  <a:ext uri="{FF2B5EF4-FFF2-40B4-BE49-F238E27FC236}">
                    <a16:creationId xmlns:a16="http://schemas.microsoft.com/office/drawing/2014/main" id="{DBF7C9F1-44DB-41B4-AAD3-3EFA95D0C67D}"/>
                  </a:ext>
                </a:extLst>
              </p:cNvPr>
              <p:cNvSpPr/>
              <p:nvPr/>
            </p:nvSpPr>
            <p:spPr>
              <a:xfrm>
                <a:off x="5307004" y="3538980"/>
                <a:ext cx="295753" cy="205378"/>
              </a:xfrm>
              <a:prstGeom prst="roundRect">
                <a:avLst/>
              </a:prstGeom>
              <a:noFill/>
              <a:ln>
                <a:solidFill>
                  <a:schemeClr val="accent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endParaRPr lang="pt-BR" sz="1100"/>
              </a:p>
            </p:txBody>
          </p:sp>
          <p:sp>
            <p:nvSpPr>
              <p:cNvPr id="134" name="CaixaDeTexto 10">
                <a:extLst>
                  <a:ext uri="{FF2B5EF4-FFF2-40B4-BE49-F238E27FC236}">
                    <a16:creationId xmlns:a16="http://schemas.microsoft.com/office/drawing/2014/main" id="{49F02CEF-A029-4E97-AB0D-5EA83870D586}"/>
                  </a:ext>
                </a:extLst>
              </p:cNvPr>
              <p:cNvSpPr txBox="1"/>
              <p:nvPr/>
            </p:nvSpPr>
            <p:spPr>
              <a:xfrm>
                <a:off x="5134422" y="3397496"/>
                <a:ext cx="216692" cy="151816"/>
              </a:xfrm>
              <a:prstGeom prst="rect">
                <a:avLst/>
              </a:prstGeom>
              <a:noFill/>
              <a:ln w="9525" cmpd="sng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wrap="square" rtlCol="0" anchor="ctr"/>
              <a:lstStyle>
                <a:lvl1pPr marL="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pt-BR" b="1"/>
                  <a:t>S</a:t>
                </a:r>
              </a:p>
            </p:txBody>
          </p:sp>
          <p:sp>
            <p:nvSpPr>
              <p:cNvPr id="135" name="CaixaDeTexto 11">
                <a:extLst>
                  <a:ext uri="{FF2B5EF4-FFF2-40B4-BE49-F238E27FC236}">
                    <a16:creationId xmlns:a16="http://schemas.microsoft.com/office/drawing/2014/main" id="{0B2F79F0-9A0A-4C1F-84A4-97FEF932ACE9}"/>
                  </a:ext>
                </a:extLst>
              </p:cNvPr>
              <p:cNvSpPr txBox="1"/>
              <p:nvPr/>
            </p:nvSpPr>
            <p:spPr>
              <a:xfrm>
                <a:off x="5129827" y="3586216"/>
                <a:ext cx="216692" cy="131178"/>
              </a:xfrm>
              <a:prstGeom prst="rect">
                <a:avLst/>
              </a:prstGeom>
              <a:noFill/>
              <a:ln w="9525" cmpd="sng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wrap="square" rtlCol="0" anchor="ctr"/>
              <a:lstStyle>
                <a:lvl1pPr marL="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pt-BR" b="1"/>
                  <a:t>N</a:t>
                </a:r>
              </a:p>
            </p:txBody>
          </p:sp>
          <p:cxnSp>
            <p:nvCxnSpPr>
              <p:cNvPr id="136" name="Conector reto 135">
                <a:extLst>
                  <a:ext uri="{FF2B5EF4-FFF2-40B4-BE49-F238E27FC236}">
                    <a16:creationId xmlns:a16="http://schemas.microsoft.com/office/drawing/2014/main" id="{AE235A22-3FB3-45AE-9D49-111EEA8C872D}"/>
                  </a:ext>
                </a:extLst>
              </p:cNvPr>
              <p:cNvCxnSpPr/>
              <p:nvPr/>
            </p:nvCxnSpPr>
            <p:spPr>
              <a:xfrm>
                <a:off x="2578540" y="3261142"/>
                <a:ext cx="3098311" cy="3515"/>
              </a:xfrm>
              <a:prstGeom prst="line">
                <a:avLst/>
              </a:prstGeom>
              <a:noFill/>
              <a:ln w="127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cxnSp>
            <p:nvCxnSpPr>
              <p:cNvPr id="185" name="Conector reto 184">
                <a:extLst>
                  <a:ext uri="{FF2B5EF4-FFF2-40B4-BE49-F238E27FC236}">
                    <a16:creationId xmlns:a16="http://schemas.microsoft.com/office/drawing/2014/main" id="{78AA0279-6E29-4AAD-A624-A4C9DF85D3DD}"/>
                  </a:ext>
                </a:extLst>
              </p:cNvPr>
              <p:cNvCxnSpPr/>
              <p:nvPr/>
            </p:nvCxnSpPr>
            <p:spPr>
              <a:xfrm>
                <a:off x="2569524" y="3765988"/>
                <a:ext cx="3098311" cy="3515"/>
              </a:xfrm>
              <a:prstGeom prst="line">
                <a:avLst/>
              </a:prstGeom>
              <a:noFill/>
              <a:ln w="127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186" name="CaixaDeTexto 9">
                <a:extLst>
                  <a:ext uri="{FF2B5EF4-FFF2-40B4-BE49-F238E27FC236}">
                    <a16:creationId xmlns:a16="http://schemas.microsoft.com/office/drawing/2014/main" id="{822346BA-F983-4EFA-A78E-23C26E3217F7}"/>
                  </a:ext>
                </a:extLst>
              </p:cNvPr>
              <p:cNvSpPr txBox="1"/>
              <p:nvPr/>
            </p:nvSpPr>
            <p:spPr>
              <a:xfrm>
                <a:off x="2605102" y="3853684"/>
                <a:ext cx="2562700" cy="374385"/>
              </a:xfrm>
              <a:prstGeom prst="rect">
                <a:avLst/>
              </a:prstGeom>
              <a:noFill/>
              <a:ln w="9525" cmpd="sng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wrap="square" rtlCol="0" anchor="ctr"/>
              <a:lstStyle>
                <a:lvl1pPr marL="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228600" indent="-228600">
                  <a:buFont typeface="+mj-lt"/>
                  <a:buAutoNum type="arabicPeriod" startAt="4"/>
                  <a:defRPr/>
                </a:pPr>
                <a:r>
                  <a:rPr lang="pt-BR" sz="1050">
                    <a:solidFill>
                      <a:sysClr val="windowText" lastClr="000000"/>
                    </a:solidFill>
                  </a:rPr>
                  <a:t>O</a:t>
                </a:r>
                <a:r>
                  <a:rPr lang="pt-BR" sz="1050"/>
                  <a:t> posicionamento do circuito de ventilação mecânica está correto?</a:t>
                </a:r>
              </a:p>
            </p:txBody>
          </p:sp>
          <p:sp>
            <p:nvSpPr>
              <p:cNvPr id="187" name="Retângulo Arredondado 50">
                <a:extLst>
                  <a:ext uri="{FF2B5EF4-FFF2-40B4-BE49-F238E27FC236}">
                    <a16:creationId xmlns:a16="http://schemas.microsoft.com/office/drawing/2014/main" id="{FE44C60C-37AA-443C-83F4-661D55923A46}"/>
                  </a:ext>
                </a:extLst>
              </p:cNvPr>
              <p:cNvSpPr/>
              <p:nvPr/>
            </p:nvSpPr>
            <p:spPr>
              <a:xfrm>
                <a:off x="5304076" y="3797871"/>
                <a:ext cx="295753" cy="208688"/>
              </a:xfrm>
              <a:prstGeom prst="roundRect">
                <a:avLst/>
              </a:prstGeom>
              <a:noFill/>
              <a:ln>
                <a:solidFill>
                  <a:schemeClr val="accent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endParaRPr lang="pt-BR" sz="1100"/>
              </a:p>
            </p:txBody>
          </p:sp>
          <p:sp>
            <p:nvSpPr>
              <p:cNvPr id="188" name="Retângulo Arredondado 51">
                <a:extLst>
                  <a:ext uri="{FF2B5EF4-FFF2-40B4-BE49-F238E27FC236}">
                    <a16:creationId xmlns:a16="http://schemas.microsoft.com/office/drawing/2014/main" id="{A3DB5014-7CB1-486C-B668-6217D694D5B4}"/>
                  </a:ext>
                </a:extLst>
              </p:cNvPr>
              <p:cNvSpPr/>
              <p:nvPr/>
            </p:nvSpPr>
            <p:spPr>
              <a:xfrm>
                <a:off x="5304076" y="4034998"/>
                <a:ext cx="295753" cy="205378"/>
              </a:xfrm>
              <a:prstGeom prst="roundRect">
                <a:avLst/>
              </a:prstGeom>
              <a:noFill/>
              <a:ln>
                <a:solidFill>
                  <a:schemeClr val="accent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endParaRPr lang="pt-BR" sz="1100"/>
              </a:p>
            </p:txBody>
          </p:sp>
          <p:sp>
            <p:nvSpPr>
              <p:cNvPr id="189" name="CaixaDeTexto 10">
                <a:extLst>
                  <a:ext uri="{FF2B5EF4-FFF2-40B4-BE49-F238E27FC236}">
                    <a16:creationId xmlns:a16="http://schemas.microsoft.com/office/drawing/2014/main" id="{529CA59B-6276-40E4-A6B5-110A880F7AB2}"/>
                  </a:ext>
                </a:extLst>
              </p:cNvPr>
              <p:cNvSpPr txBox="1"/>
              <p:nvPr/>
            </p:nvSpPr>
            <p:spPr>
              <a:xfrm>
                <a:off x="5131494" y="3824781"/>
                <a:ext cx="216692" cy="151816"/>
              </a:xfrm>
              <a:prstGeom prst="rect">
                <a:avLst/>
              </a:prstGeom>
              <a:noFill/>
              <a:ln w="9525" cmpd="sng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wrap="square" rtlCol="0" anchor="ctr"/>
              <a:lstStyle>
                <a:lvl1pPr marL="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pt-BR" b="1"/>
                  <a:t>S</a:t>
                </a:r>
              </a:p>
            </p:txBody>
          </p:sp>
          <p:sp>
            <p:nvSpPr>
              <p:cNvPr id="190" name="CaixaDeTexto 11">
                <a:extLst>
                  <a:ext uri="{FF2B5EF4-FFF2-40B4-BE49-F238E27FC236}">
                    <a16:creationId xmlns:a16="http://schemas.microsoft.com/office/drawing/2014/main" id="{AE3CE728-155D-435F-80EA-D9FD082BA78B}"/>
                  </a:ext>
                </a:extLst>
              </p:cNvPr>
              <p:cNvSpPr txBox="1"/>
              <p:nvPr/>
            </p:nvSpPr>
            <p:spPr>
              <a:xfrm>
                <a:off x="5126899" y="4054938"/>
                <a:ext cx="216692" cy="131178"/>
              </a:xfrm>
              <a:prstGeom prst="rect">
                <a:avLst/>
              </a:prstGeom>
              <a:noFill/>
              <a:ln w="9525" cmpd="sng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wrap="square" rtlCol="0" anchor="ctr"/>
              <a:lstStyle>
                <a:lvl1pPr marL="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pt-BR" b="1"/>
                  <a:t>N</a:t>
                </a:r>
              </a:p>
            </p:txBody>
          </p:sp>
          <p:sp>
            <p:nvSpPr>
              <p:cNvPr id="191" name="CaixaDeTexto 10">
                <a:extLst>
                  <a:ext uri="{FF2B5EF4-FFF2-40B4-BE49-F238E27FC236}">
                    <a16:creationId xmlns:a16="http://schemas.microsoft.com/office/drawing/2014/main" id="{7C1891D5-F008-47FE-8673-47DF6DD5776D}"/>
                  </a:ext>
                </a:extLst>
              </p:cNvPr>
              <p:cNvSpPr txBox="1"/>
              <p:nvPr/>
            </p:nvSpPr>
            <p:spPr>
              <a:xfrm>
                <a:off x="5142432" y="4388250"/>
                <a:ext cx="216692" cy="151816"/>
              </a:xfrm>
              <a:prstGeom prst="rect">
                <a:avLst/>
              </a:prstGeom>
              <a:noFill/>
              <a:ln w="9525" cmpd="sng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wrap="square" rtlCol="0" anchor="ctr"/>
              <a:lstStyle>
                <a:lvl1pPr marL="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pt-BR" b="1"/>
              </a:p>
            </p:txBody>
          </p:sp>
          <p:cxnSp>
            <p:nvCxnSpPr>
              <p:cNvPr id="192" name="Conector reto 191">
                <a:extLst>
                  <a:ext uri="{FF2B5EF4-FFF2-40B4-BE49-F238E27FC236}">
                    <a16:creationId xmlns:a16="http://schemas.microsoft.com/office/drawing/2014/main" id="{E6B0AAF9-9D79-4E5C-9920-58D4C1054081}"/>
                  </a:ext>
                </a:extLst>
              </p:cNvPr>
              <p:cNvCxnSpPr/>
              <p:nvPr/>
            </p:nvCxnSpPr>
            <p:spPr>
              <a:xfrm>
                <a:off x="2572902" y="4265544"/>
                <a:ext cx="3098311" cy="3515"/>
              </a:xfrm>
              <a:prstGeom prst="line">
                <a:avLst/>
              </a:prstGeom>
              <a:noFill/>
              <a:ln w="127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cxnSp>
            <p:nvCxnSpPr>
              <p:cNvPr id="193" name="Conector reto 192">
                <a:extLst>
                  <a:ext uri="{FF2B5EF4-FFF2-40B4-BE49-F238E27FC236}">
                    <a16:creationId xmlns:a16="http://schemas.microsoft.com/office/drawing/2014/main" id="{70148F36-7081-453E-BD8D-A92C58FEB24D}"/>
                  </a:ext>
                </a:extLst>
              </p:cNvPr>
              <p:cNvCxnSpPr/>
              <p:nvPr/>
            </p:nvCxnSpPr>
            <p:spPr>
              <a:xfrm>
                <a:off x="2563886" y="4784038"/>
                <a:ext cx="3098311" cy="3515"/>
              </a:xfrm>
              <a:prstGeom prst="line">
                <a:avLst/>
              </a:prstGeom>
              <a:noFill/>
              <a:ln w="127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194" name="Estrela de 5 Pontas 94">
                <a:extLst>
                  <a:ext uri="{FF2B5EF4-FFF2-40B4-BE49-F238E27FC236}">
                    <a16:creationId xmlns:a16="http://schemas.microsoft.com/office/drawing/2014/main" id="{375F4373-1B15-4FC6-8936-CE14993E64BC}"/>
                  </a:ext>
                </a:extLst>
              </p:cNvPr>
              <p:cNvSpPr/>
              <p:nvPr/>
            </p:nvSpPr>
            <p:spPr>
              <a:xfrm>
                <a:off x="5396269" y="1781590"/>
                <a:ext cx="180460" cy="158184"/>
              </a:xfrm>
              <a:prstGeom prst="star5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endParaRPr lang="pt-BR" sz="1100"/>
              </a:p>
            </p:txBody>
          </p:sp>
          <p:sp>
            <p:nvSpPr>
              <p:cNvPr id="195" name="CaixaDeTexto 9">
                <a:extLst>
                  <a:ext uri="{FF2B5EF4-FFF2-40B4-BE49-F238E27FC236}">
                    <a16:creationId xmlns:a16="http://schemas.microsoft.com/office/drawing/2014/main" id="{7EB0B133-21F8-4678-BF1F-82B40BCF7A8D}"/>
                  </a:ext>
                </a:extLst>
              </p:cNvPr>
              <p:cNvSpPr txBox="1"/>
              <p:nvPr/>
            </p:nvSpPr>
            <p:spPr>
              <a:xfrm>
                <a:off x="2618568" y="4976364"/>
                <a:ext cx="2562700" cy="321671"/>
              </a:xfrm>
              <a:prstGeom prst="rect">
                <a:avLst/>
              </a:prstGeom>
              <a:noFill/>
              <a:ln w="9525" cmpd="sng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wrap="square" rtlCol="0" anchor="ctr"/>
              <a:lstStyle>
                <a:lvl1pPr marL="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228600" indent="-228600">
                  <a:buFont typeface="+mj-lt"/>
                  <a:buAutoNum type="arabicPeriod" startAt="6"/>
                </a:pPr>
                <a:endParaRPr lang="pt-BR" sz="1050"/>
              </a:p>
            </p:txBody>
          </p:sp>
          <p:sp>
            <p:nvSpPr>
              <p:cNvPr id="196" name="Retângulo Arredondado 80">
                <a:extLst>
                  <a:ext uri="{FF2B5EF4-FFF2-40B4-BE49-F238E27FC236}">
                    <a16:creationId xmlns:a16="http://schemas.microsoft.com/office/drawing/2014/main" id="{05C316A5-ADA6-47C1-A956-847B12334FB0}"/>
                  </a:ext>
                </a:extLst>
              </p:cNvPr>
              <p:cNvSpPr/>
              <p:nvPr/>
            </p:nvSpPr>
            <p:spPr>
              <a:xfrm>
                <a:off x="5302903" y="4827270"/>
                <a:ext cx="295753" cy="208688"/>
              </a:xfrm>
              <a:prstGeom prst="roundRect">
                <a:avLst/>
              </a:prstGeom>
              <a:noFill/>
              <a:ln>
                <a:solidFill>
                  <a:schemeClr val="accent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endParaRPr lang="pt-BR" sz="1100"/>
              </a:p>
            </p:txBody>
          </p:sp>
          <p:sp>
            <p:nvSpPr>
              <p:cNvPr id="197" name="Retângulo Arredondado 81">
                <a:extLst>
                  <a:ext uri="{FF2B5EF4-FFF2-40B4-BE49-F238E27FC236}">
                    <a16:creationId xmlns:a16="http://schemas.microsoft.com/office/drawing/2014/main" id="{564AE351-BAAA-4D90-9CE5-D0647D34F70E}"/>
                  </a:ext>
                </a:extLst>
              </p:cNvPr>
              <p:cNvSpPr/>
              <p:nvPr/>
            </p:nvSpPr>
            <p:spPr>
              <a:xfrm>
                <a:off x="5302903" y="5063904"/>
                <a:ext cx="295753" cy="205378"/>
              </a:xfrm>
              <a:prstGeom prst="roundRect">
                <a:avLst/>
              </a:prstGeom>
              <a:noFill/>
              <a:ln>
                <a:solidFill>
                  <a:schemeClr val="accent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endParaRPr lang="pt-BR" sz="1100"/>
              </a:p>
            </p:txBody>
          </p:sp>
          <p:sp>
            <p:nvSpPr>
              <p:cNvPr id="198" name="CaixaDeTexto 10">
                <a:extLst>
                  <a:ext uri="{FF2B5EF4-FFF2-40B4-BE49-F238E27FC236}">
                    <a16:creationId xmlns:a16="http://schemas.microsoft.com/office/drawing/2014/main" id="{5F242F9E-8418-4EA9-A352-260AA2014A55}"/>
                  </a:ext>
                </a:extLst>
              </p:cNvPr>
              <p:cNvSpPr txBox="1"/>
              <p:nvPr/>
            </p:nvSpPr>
            <p:spPr>
              <a:xfrm>
                <a:off x="5130321" y="4922420"/>
                <a:ext cx="216692" cy="151816"/>
              </a:xfrm>
              <a:prstGeom prst="rect">
                <a:avLst/>
              </a:prstGeom>
              <a:noFill/>
              <a:ln w="9525" cmpd="sng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wrap="square" rtlCol="0" anchor="ctr"/>
              <a:lstStyle>
                <a:lvl1pPr marL="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pt-BR" b="1"/>
                  <a:t>S</a:t>
                </a:r>
              </a:p>
            </p:txBody>
          </p:sp>
          <p:sp>
            <p:nvSpPr>
              <p:cNvPr id="199" name="CaixaDeTexto 11">
                <a:extLst>
                  <a:ext uri="{FF2B5EF4-FFF2-40B4-BE49-F238E27FC236}">
                    <a16:creationId xmlns:a16="http://schemas.microsoft.com/office/drawing/2014/main" id="{65DCA307-C37B-44C7-92DE-8213502AD789}"/>
                  </a:ext>
                </a:extLst>
              </p:cNvPr>
              <p:cNvSpPr txBox="1"/>
              <p:nvPr/>
            </p:nvSpPr>
            <p:spPr>
              <a:xfrm>
                <a:off x="5125726" y="5111140"/>
                <a:ext cx="216692" cy="131178"/>
              </a:xfrm>
              <a:prstGeom prst="rect">
                <a:avLst/>
              </a:prstGeom>
              <a:noFill/>
              <a:ln w="9525" cmpd="sng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wrap="square" rtlCol="0" anchor="ctr"/>
              <a:lstStyle>
                <a:lvl1pPr marL="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pt-BR" b="1"/>
                  <a:t>N</a:t>
                </a:r>
              </a:p>
            </p:txBody>
          </p:sp>
          <p:sp>
            <p:nvSpPr>
              <p:cNvPr id="201" name="CaixaDeTexto 9">
                <a:extLst>
                  <a:ext uri="{FF2B5EF4-FFF2-40B4-BE49-F238E27FC236}">
                    <a16:creationId xmlns:a16="http://schemas.microsoft.com/office/drawing/2014/main" id="{A875615D-11A5-4A9D-BB25-28EF52D87731}"/>
                  </a:ext>
                </a:extLst>
              </p:cNvPr>
              <p:cNvSpPr txBox="1"/>
              <p:nvPr/>
            </p:nvSpPr>
            <p:spPr>
              <a:xfrm>
                <a:off x="2600917" y="4917187"/>
                <a:ext cx="2562700" cy="321671"/>
              </a:xfrm>
              <a:prstGeom prst="rect">
                <a:avLst/>
              </a:prstGeom>
              <a:noFill/>
              <a:ln w="9525" cmpd="sng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wrap="square" lIns="91440" tIns="45720" rIns="91440" bIns="45720" rtlCol="0" anchor="ctr"/>
              <a:lstStyle>
                <a:lvl1pPr marL="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pt-BR" sz="1050" dirty="0"/>
                  <a:t>6.  O frasco de água destilada, que está sendo utilizado para completar o copo, está datado e no prazo de 24h para sistema aberto e 48h para sistema fechado?</a:t>
                </a:r>
              </a:p>
            </p:txBody>
          </p:sp>
        </p:grpSp>
        <p:sp>
          <p:nvSpPr>
            <p:cNvPr id="116" name="Estrela de 5 Pontas 161">
              <a:extLst>
                <a:ext uri="{FF2B5EF4-FFF2-40B4-BE49-F238E27FC236}">
                  <a16:creationId xmlns:a16="http://schemas.microsoft.com/office/drawing/2014/main" id="{01F3A4E1-AD44-4E41-B7FC-06ADAC82A087}"/>
                </a:ext>
              </a:extLst>
            </p:cNvPr>
            <p:cNvSpPr/>
            <p:nvPr/>
          </p:nvSpPr>
          <p:spPr>
            <a:xfrm>
              <a:off x="8550348" y="1775463"/>
              <a:ext cx="180460" cy="158184"/>
            </a:xfrm>
            <a:prstGeom prst="star5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</p:grpSp>
      <p:sp>
        <p:nvSpPr>
          <p:cNvPr id="203" name="CaixaDeTexto 9">
            <a:extLst>
              <a:ext uri="{FF2B5EF4-FFF2-40B4-BE49-F238E27FC236}">
                <a16:creationId xmlns:a16="http://schemas.microsoft.com/office/drawing/2014/main" id="{FE028B46-B2AD-4101-81A3-1C29945D53EF}"/>
              </a:ext>
            </a:extLst>
          </p:cNvPr>
          <p:cNvSpPr txBox="1"/>
          <p:nvPr/>
        </p:nvSpPr>
        <p:spPr>
          <a:xfrm>
            <a:off x="5635825" y="4612853"/>
            <a:ext cx="2562700" cy="321671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1050"/>
              <a:t>5.  O copo da base aquecida está com o nível completo de água destilada? </a:t>
            </a:r>
          </a:p>
        </p:txBody>
      </p:sp>
      <p:sp>
        <p:nvSpPr>
          <p:cNvPr id="204" name="Retângulo Arredondado 51">
            <a:extLst>
              <a:ext uri="{FF2B5EF4-FFF2-40B4-BE49-F238E27FC236}">
                <a16:creationId xmlns:a16="http://schemas.microsoft.com/office/drawing/2014/main" id="{11ED4439-3954-49F7-AE5E-18434C3F6D21}"/>
              </a:ext>
            </a:extLst>
          </p:cNvPr>
          <p:cNvSpPr/>
          <p:nvPr/>
        </p:nvSpPr>
        <p:spPr>
          <a:xfrm>
            <a:off x="8334799" y="4825084"/>
            <a:ext cx="295753" cy="205378"/>
          </a:xfrm>
          <a:prstGeom prst="round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205" name="Retângulo Arredondado 51">
            <a:extLst>
              <a:ext uri="{FF2B5EF4-FFF2-40B4-BE49-F238E27FC236}">
                <a16:creationId xmlns:a16="http://schemas.microsoft.com/office/drawing/2014/main" id="{ADDE3895-491F-4A61-AA06-DF0612C32F22}"/>
              </a:ext>
            </a:extLst>
          </p:cNvPr>
          <p:cNvSpPr/>
          <p:nvPr/>
        </p:nvSpPr>
        <p:spPr>
          <a:xfrm>
            <a:off x="8327988" y="4543208"/>
            <a:ext cx="295753" cy="205378"/>
          </a:xfrm>
          <a:prstGeom prst="round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206" name="CaixaDeTexto 11">
            <a:extLst>
              <a:ext uri="{FF2B5EF4-FFF2-40B4-BE49-F238E27FC236}">
                <a16:creationId xmlns:a16="http://schemas.microsoft.com/office/drawing/2014/main" id="{CD788B80-5BAB-4402-AA43-A8D621376682}"/>
              </a:ext>
            </a:extLst>
          </p:cNvPr>
          <p:cNvSpPr txBox="1"/>
          <p:nvPr/>
        </p:nvSpPr>
        <p:spPr>
          <a:xfrm>
            <a:off x="8150811" y="4881789"/>
            <a:ext cx="216692" cy="131178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/>
              <a:t>N</a:t>
            </a:r>
          </a:p>
        </p:txBody>
      </p:sp>
      <p:sp>
        <p:nvSpPr>
          <p:cNvPr id="209" name="CaixaDeTexto 10">
            <a:extLst>
              <a:ext uri="{FF2B5EF4-FFF2-40B4-BE49-F238E27FC236}">
                <a16:creationId xmlns:a16="http://schemas.microsoft.com/office/drawing/2014/main" id="{DA6D26F6-EA94-4701-8886-792AEAB5AAE9}"/>
              </a:ext>
            </a:extLst>
          </p:cNvPr>
          <p:cNvSpPr txBox="1"/>
          <p:nvPr/>
        </p:nvSpPr>
        <p:spPr>
          <a:xfrm>
            <a:off x="8138878" y="4568517"/>
            <a:ext cx="216692" cy="183296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/>
              <a:t>S</a:t>
            </a:r>
          </a:p>
        </p:txBody>
      </p:sp>
      <p:cxnSp>
        <p:nvCxnSpPr>
          <p:cNvPr id="89" name="Conector reto 88">
            <a:extLst>
              <a:ext uri="{FF2B5EF4-FFF2-40B4-BE49-F238E27FC236}">
                <a16:creationId xmlns:a16="http://schemas.microsoft.com/office/drawing/2014/main" id="{AD942435-E3D7-47C2-9B87-701026714E67}"/>
              </a:ext>
            </a:extLst>
          </p:cNvPr>
          <p:cNvCxnSpPr>
            <a:cxnSpLocks/>
          </p:cNvCxnSpPr>
          <p:nvPr/>
        </p:nvCxnSpPr>
        <p:spPr>
          <a:xfrm>
            <a:off x="2408947" y="5876831"/>
            <a:ext cx="3143166" cy="3020"/>
          </a:xfrm>
          <a:prstGeom prst="lin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90" name="Conector reto 89">
            <a:extLst>
              <a:ext uri="{FF2B5EF4-FFF2-40B4-BE49-F238E27FC236}">
                <a16:creationId xmlns:a16="http://schemas.microsoft.com/office/drawing/2014/main" id="{340F39F5-87DC-45B2-B716-3CF0DD13A395}"/>
              </a:ext>
            </a:extLst>
          </p:cNvPr>
          <p:cNvCxnSpPr>
            <a:cxnSpLocks/>
          </p:cNvCxnSpPr>
          <p:nvPr/>
        </p:nvCxnSpPr>
        <p:spPr>
          <a:xfrm>
            <a:off x="5522819" y="5879518"/>
            <a:ext cx="3143166" cy="3020"/>
          </a:xfrm>
          <a:prstGeom prst="lin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</p:spTree>
    <p:extLst>
      <p:ext uri="{BB962C8B-B14F-4D97-AF65-F5344CB8AC3E}">
        <p14:creationId xmlns:p14="http://schemas.microsoft.com/office/powerpoint/2010/main" val="5941245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lcf76f155ced4ddcb4097134ff3c332f xmlns="7595665d-dcec-4a93-a94d-ada035ade8e0">
      <Terms xmlns="http://schemas.microsoft.com/office/infopath/2007/PartnerControls"/>
    </lcf76f155ced4ddcb4097134ff3c332f>
    <_ip_UnifiedCompliancePolicyProperties xmlns="http://schemas.microsoft.com/sharepoint/v3" xsi:nil="true"/>
    <TaxCatchAll xmlns="ba8db9e7-06ab-4fc3-8870-ae78930b596c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DA25395DAD2818478FB24D5BA0BD8325" ma:contentTypeVersion="20" ma:contentTypeDescription="Crie um novo documento." ma:contentTypeScope="" ma:versionID="24308d20c0c3d627fb7be76a5de88f2c">
  <xsd:schema xmlns:xsd="http://www.w3.org/2001/XMLSchema" xmlns:xs="http://www.w3.org/2001/XMLSchema" xmlns:p="http://schemas.microsoft.com/office/2006/metadata/properties" xmlns:ns1="http://schemas.microsoft.com/sharepoint/v3" xmlns:ns2="7595665d-dcec-4a93-a94d-ada035ade8e0" xmlns:ns3="ba8db9e7-06ab-4fc3-8870-ae78930b596c" targetNamespace="http://schemas.microsoft.com/office/2006/metadata/properties" ma:root="true" ma:fieldsID="3af5802b2e47f2500314f291e59f10f0" ns1:_="" ns2:_="" ns3:_="">
    <xsd:import namespace="http://schemas.microsoft.com/sharepoint/v3"/>
    <xsd:import namespace="7595665d-dcec-4a93-a94d-ada035ade8e0"/>
    <xsd:import namespace="ba8db9e7-06ab-4fc3-8870-ae78930b596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LengthInSecond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MediaServiceAutoKeyPoints" minOccurs="0"/>
                <xsd:element ref="ns2:MediaServiceKeyPoints" minOccurs="0"/>
                <xsd:element ref="ns1:_ip_UnifiedCompliancePolicyProperties" minOccurs="0"/>
                <xsd:element ref="ns1:_ip_UnifiedCompliancePolicyUIAction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1" nillable="true" ma:displayName="Propriedades da Política de Conformidade Unificada" ma:hidden="true" ma:internalName="_ip_UnifiedCompliancePolicyProperties">
      <xsd:simpleType>
        <xsd:restriction base="dms:Note"/>
      </xsd:simpleType>
    </xsd:element>
    <xsd:element name="_ip_UnifiedCompliancePolicyUIAction" ma:index="22" nillable="true" ma:displayName="Ação de Interface do Usuário da Política de Conformidade Unificada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595665d-dcec-4a93-a94d-ada035ade8e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3" nillable="true" ma:displayName="Length (seconds)" ma:internalName="MediaLengthInSeconds" ma:readOnly="true">
      <xsd:simpleType>
        <xsd:restriction base="dms:Unknown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24" nillable="true" ma:taxonomy="true" ma:internalName="lcf76f155ced4ddcb4097134ff3c332f" ma:taxonomyFieldName="MediaServiceImageTags" ma:displayName="Marcações de imagem" ma:readOnly="false" ma:fieldId="{5cf76f15-5ced-4ddc-b409-7134ff3c332f}" ma:taxonomyMulti="true" ma:sspId="af7ba5c7-e7e8-46ad-a5c3-76d2e405b1e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6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7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a8db9e7-06ab-4fc3-8870-ae78930b596c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Compartilhado com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Detalhes de Compartilhado Com" ma:internalName="SharedWithDetails" ma:readOnly="true">
      <xsd:simpleType>
        <xsd:restriction base="dms:Note">
          <xsd:maxLength value="255"/>
        </xsd:restriction>
      </xsd:simpleType>
    </xsd:element>
    <xsd:element name="TaxCatchAll" ma:index="25" nillable="true" ma:displayName="Taxonomy Catch All Column" ma:hidden="true" ma:list="{16b67270-77c6-4e53-9086-b260307a8d5e}" ma:internalName="TaxCatchAll" ma:showField="CatchAllData" ma:web="ba8db9e7-06ab-4fc3-8870-ae78930b596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ú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CDF0429-6AF4-4C37-B22B-EB1666255B40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7595665d-dcec-4a93-a94d-ada035ade8e0"/>
    <ds:schemaRef ds:uri="ba8db9e7-06ab-4fc3-8870-ae78930b596c"/>
  </ds:schemaRefs>
</ds:datastoreItem>
</file>

<file path=customXml/itemProps2.xml><?xml version="1.0" encoding="utf-8"?>
<ds:datastoreItem xmlns:ds="http://schemas.openxmlformats.org/officeDocument/2006/customXml" ds:itemID="{3766CCF2-0122-455D-A3A8-CAD8B3253FB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3921B5D-1E96-49FA-B812-22D3899C1A9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595665d-dcec-4a93-a94d-ada035ade8e0"/>
    <ds:schemaRef ds:uri="ba8db9e7-06ab-4fc3-8870-ae78930b596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135</TotalTime>
  <Words>1213</Words>
  <Application>Microsoft Office PowerPoint</Application>
  <PresentationFormat>Widescreen</PresentationFormat>
  <Paragraphs>192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7</vt:i4>
      </vt:variant>
    </vt:vector>
  </HeadingPairs>
  <TitlesOfParts>
    <vt:vector size="8" baseType="lpstr"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Samara de Campos Braga</dc:creator>
  <cp:lastModifiedBy>Samara de Campos Braga</cp:lastModifiedBy>
  <cp:revision>31</cp:revision>
  <dcterms:created xsi:type="dcterms:W3CDTF">2024-03-27T18:18:55Z</dcterms:created>
  <dcterms:modified xsi:type="dcterms:W3CDTF">2024-04-23T17:43:27Z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0x010100DA25395DAD2818478FB24D5BA0BD8325</vt:lpwstr>
  </property>
  <property fmtid="{D5CDD505-2E9C-101B-9397-08002B2CF9AE}" pid="3" name="MediaServiceImageTags">
    <vt:lpwstr/>
  </property>
</Properties>
</file>