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4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C72D5-29D1-D652-0572-896C95BB5A97}" v="4" dt="2024-04-30T13:42:08.518"/>
    <p1510:client id="{C25CBE37-2FDE-47E5-D6F6-2D613B12B327}" v="16" dt="2024-04-30T13:03:08.682"/>
    <p1510:client id="{F85EA517-C1B9-2BAD-4FDA-0955633961B8}" v="242" dt="2024-04-30T14:52:05.2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1" autoAdjust="0"/>
    <p:restoredTop sz="94660"/>
  </p:normalViewPr>
  <p:slideViewPr>
    <p:cSldViewPr snapToGrid="0">
      <p:cViewPr varScale="1">
        <p:scale>
          <a:sx n="72" d="100"/>
          <a:sy n="72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782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789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63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309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97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7581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906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295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4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73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673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8B7B0-F2A4-4B1D-9624-E556C057335E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653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9116" y="1031782"/>
            <a:ext cx="10317708" cy="4832092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endParaRPr lang="pt-BR" sz="4400" dirty="0">
              <a:solidFill>
                <a:srgbClr val="FF0000"/>
              </a:solidFill>
            </a:endParaRPr>
          </a:p>
          <a:p>
            <a:pPr algn="ctr"/>
            <a:r>
              <a:rPr lang="pt-BR" sz="4400" dirty="0">
                <a:solidFill>
                  <a:srgbClr val="FF0000"/>
                </a:solidFill>
              </a:rPr>
              <a:t>Cartão de confirmação de processo – CCP</a:t>
            </a:r>
          </a:p>
          <a:p>
            <a:pPr algn="ctr"/>
            <a:endParaRPr lang="pt-BR" sz="4400" dirty="0">
              <a:solidFill>
                <a:srgbClr val="FF0000"/>
              </a:solidFill>
            </a:endParaRPr>
          </a:p>
          <a:p>
            <a:pPr algn="ctr"/>
            <a:r>
              <a:rPr lang="pt-BR" sz="4400" dirty="0">
                <a:solidFill>
                  <a:schemeClr val="accent1"/>
                </a:solidFill>
              </a:rPr>
              <a:t>NEO</a:t>
            </a:r>
          </a:p>
          <a:p>
            <a:pPr algn="ctr"/>
            <a:endParaRPr lang="pt-BR" sz="4400" dirty="0">
              <a:solidFill>
                <a:srgbClr val="FF0000"/>
              </a:solidFill>
            </a:endParaRPr>
          </a:p>
          <a:p>
            <a:pPr algn="ctr"/>
            <a:r>
              <a:rPr lang="pt-BR" sz="4400" dirty="0">
                <a:solidFill>
                  <a:srgbClr val="FF0000"/>
                </a:solidFill>
              </a:rPr>
              <a:t>PAV</a:t>
            </a:r>
          </a:p>
          <a:p>
            <a:pPr algn="ctr"/>
            <a:endParaRPr lang="pt-BR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541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Agrupar 55">
            <a:extLst>
              <a:ext uri="{FF2B5EF4-FFF2-40B4-BE49-F238E27FC236}">
                <a16:creationId xmlns:a16="http://schemas.microsoft.com/office/drawing/2014/main" id="{135F766D-5129-FC3D-E912-FF6C9592D0A6}"/>
              </a:ext>
            </a:extLst>
          </p:cNvPr>
          <p:cNvGrpSpPr/>
          <p:nvPr/>
        </p:nvGrpSpPr>
        <p:grpSpPr>
          <a:xfrm>
            <a:off x="3080035" y="707151"/>
            <a:ext cx="6129622" cy="4150887"/>
            <a:chOff x="3079810" y="707152"/>
            <a:chExt cx="6272709" cy="4384666"/>
          </a:xfrm>
        </p:grpSpPr>
        <p:sp>
          <p:nvSpPr>
            <p:cNvPr id="201" name="Retângulo 200"/>
            <p:cNvSpPr/>
            <p:nvPr/>
          </p:nvSpPr>
          <p:spPr>
            <a:xfrm>
              <a:off x="3108032" y="4873701"/>
              <a:ext cx="3105587" cy="2157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PAV - </a:t>
              </a:r>
              <a:r>
                <a:rPr lang="pt-BR" sz="727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Neonatal</a:t>
              </a:r>
            </a:p>
          </p:txBody>
        </p:sp>
        <p:sp>
          <p:nvSpPr>
            <p:cNvPr id="225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3097117" y="715455"/>
              <a:ext cx="3105587" cy="406026"/>
            </a:xfrm>
            <a:prstGeom prst="rect">
              <a:avLst/>
            </a:prstGeom>
            <a:solidFill>
              <a:srgbClr val="00B05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/>
              </a:pPr>
              <a:r>
                <a:rPr lang="pt-BR" sz="1200" b="1" dirty="0">
                  <a:solidFill>
                    <a:schemeClr val="bg1"/>
                  </a:solidFill>
                </a:rPr>
                <a:t>Realizar Higiene Oral diariamente</a:t>
              </a:r>
              <a:endParaRPr lang="pt-BR" sz="1200" b="1" dirty="0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261" name="Retângulo 26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3100756" y="707437"/>
              <a:ext cx="3105587" cy="437048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9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3079810" y="1878104"/>
              <a:ext cx="2681762" cy="58899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dirty="0">
                  <a:cs typeface="Calibri"/>
                </a:rPr>
                <a:t>2. Realizou</a:t>
              </a:r>
              <a:r>
                <a:rPr lang="pt-BR" sz="1050" dirty="0"/>
                <a:t> a limpeza da cavidade oral com movimentos delicados de trás para frente em toda extensão da boca (gengiva, bochecha, palato e língua)? </a:t>
              </a:r>
            </a:p>
            <a:p>
              <a:endParaRPr lang="pt-BR" sz="1000" dirty="0">
                <a:cs typeface="Calibri"/>
              </a:endParaRPr>
            </a:p>
          </p:txBody>
        </p:sp>
        <p:sp>
          <p:nvSpPr>
            <p:cNvPr id="39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3106617" y="2504937"/>
              <a:ext cx="2348387" cy="42978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dirty="0">
                  <a:ea typeface="+mn-lt"/>
                  <a:cs typeface="+mn-lt"/>
                </a:rPr>
                <a:t>3. Realizou a limpeza do tubo e sondas após a higiene da cavidade oral?</a:t>
              </a:r>
              <a:endParaRPr lang="pt-BR" sz="1050" dirty="0">
                <a:cs typeface="Calibri"/>
              </a:endParaRPr>
            </a:p>
          </p:txBody>
        </p:sp>
        <p:sp>
          <p:nvSpPr>
            <p:cNvPr id="17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665666" y="220554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sp>
          <p:nvSpPr>
            <p:cNvPr id="18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667551" y="2429009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sp>
          <p:nvSpPr>
            <p:cNvPr id="19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659613" y="203686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 dirty="0"/>
            </a:p>
          </p:txBody>
        </p:sp>
        <p:sp>
          <p:nvSpPr>
            <p:cNvPr id="19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660246" y="418857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sp>
          <p:nvSpPr>
            <p:cNvPr id="202" name="Retângulo 201"/>
            <p:cNvSpPr/>
            <p:nvPr/>
          </p:nvSpPr>
          <p:spPr>
            <a:xfrm>
              <a:off x="6246932" y="4876093"/>
              <a:ext cx="3105587" cy="2157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PAV - </a:t>
              </a:r>
              <a:r>
                <a:rPr lang="pt-BR" sz="727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Neonatal</a:t>
              </a:r>
            </a:p>
          </p:txBody>
        </p:sp>
        <p:sp>
          <p:nvSpPr>
            <p:cNvPr id="203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6228741" y="707152"/>
              <a:ext cx="3105587" cy="445665"/>
            </a:xfrm>
            <a:prstGeom prst="rect">
              <a:avLst/>
            </a:prstGeom>
            <a:solidFill>
              <a:srgbClr val="FF000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/>
              </a:pPr>
              <a:r>
                <a:rPr lang="pt-BR" sz="1200" b="1" dirty="0">
                  <a:solidFill>
                    <a:schemeClr val="bg1"/>
                  </a:solidFill>
                </a:rPr>
                <a:t>Realizar Higiene Oral diariamente</a:t>
              </a:r>
              <a:endParaRPr lang="pt-BR" sz="1200" b="1" dirty="0">
                <a:solidFill>
                  <a:schemeClr val="bg1"/>
                </a:solidFill>
                <a:cs typeface="Calibri"/>
              </a:endParaRPr>
            </a:p>
          </p:txBody>
        </p:sp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FF9B0DA2-B87F-5B23-9EB4-8304F4F4AA4C}"/>
                </a:ext>
              </a:extLst>
            </p:cNvPr>
            <p:cNvGrpSpPr/>
            <p:nvPr/>
          </p:nvGrpSpPr>
          <p:grpSpPr>
            <a:xfrm>
              <a:off x="8784871" y="1210354"/>
              <a:ext cx="498788" cy="455512"/>
              <a:chOff x="8776437" y="1534404"/>
              <a:chExt cx="498788" cy="455512"/>
            </a:xfrm>
          </p:grpSpPr>
          <p:sp>
            <p:nvSpPr>
              <p:cNvPr id="205" name="Retângulo Arredondado 204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8979472" y="1534404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206" name="Retângulo Arredondado 205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8979472" y="1784538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207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8776437" y="1601377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208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 flipV="1">
                <a:off x="8814947" y="1850057"/>
                <a:ext cx="131801" cy="113142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sp>
          <p:nvSpPr>
            <p:cNvPr id="209" name="Retângulo 208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6239656" y="707152"/>
              <a:ext cx="3105587" cy="4373165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211" name="Conector reto 210"/>
            <p:cNvCxnSpPr/>
            <p:nvPr/>
          </p:nvCxnSpPr>
          <p:spPr>
            <a:xfrm>
              <a:off x="6216803" y="1709653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3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801856" y="268885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sp>
          <p:nvSpPr>
            <p:cNvPr id="23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806451" y="269418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 dirty="0"/>
            </a:p>
          </p:txBody>
        </p:sp>
        <p:cxnSp>
          <p:nvCxnSpPr>
            <p:cNvPr id="248" name="Conector reto 247"/>
            <p:cNvCxnSpPr/>
            <p:nvPr/>
          </p:nvCxnSpPr>
          <p:spPr>
            <a:xfrm>
              <a:off x="6216803" y="2480273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50" name="Conector reto 249"/>
            <p:cNvCxnSpPr/>
            <p:nvPr/>
          </p:nvCxnSpPr>
          <p:spPr>
            <a:xfrm>
              <a:off x="6250569" y="3598955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51" name="Conector reto 250"/>
            <p:cNvCxnSpPr/>
            <p:nvPr/>
          </p:nvCxnSpPr>
          <p:spPr>
            <a:xfrm>
              <a:off x="3128327" y="359573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9" name="Conector reto 88">
              <a:extLst>
                <a:ext uri="{FF2B5EF4-FFF2-40B4-BE49-F238E27FC236}">
                  <a16:creationId xmlns:a16="http://schemas.microsoft.com/office/drawing/2014/main" id="{B6115A3B-6260-45EA-BBFD-2E002F2C22FB}"/>
                </a:ext>
              </a:extLst>
            </p:cNvPr>
            <p:cNvCxnSpPr>
              <a:cxnSpLocks/>
            </p:cNvCxnSpPr>
            <p:nvPr/>
          </p:nvCxnSpPr>
          <p:spPr>
            <a:xfrm>
              <a:off x="3130431" y="1713780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0" name="Conector reto 89">
              <a:extLst>
                <a:ext uri="{FF2B5EF4-FFF2-40B4-BE49-F238E27FC236}">
                  <a16:creationId xmlns:a16="http://schemas.microsoft.com/office/drawing/2014/main" id="{A6301E67-27A1-4711-920E-DFCA52BA6BCA}"/>
                </a:ext>
              </a:extLst>
            </p:cNvPr>
            <p:cNvCxnSpPr>
              <a:cxnSpLocks/>
            </p:cNvCxnSpPr>
            <p:nvPr/>
          </p:nvCxnSpPr>
          <p:spPr>
            <a:xfrm>
              <a:off x="3123148" y="2482869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2" name="Conector reto 91">
              <a:extLst>
                <a:ext uri="{FF2B5EF4-FFF2-40B4-BE49-F238E27FC236}">
                  <a16:creationId xmlns:a16="http://schemas.microsoft.com/office/drawing/2014/main" id="{8C9A5A36-D121-4D1B-8D65-059AE1BEDC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11669" y="3012889"/>
              <a:ext cx="3098311" cy="4422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" name="Conector reto 2">
              <a:extLst>
                <a:ext uri="{FF2B5EF4-FFF2-40B4-BE49-F238E27FC236}">
                  <a16:creationId xmlns:a16="http://schemas.microsoft.com/office/drawing/2014/main" id="{4C4A074E-3A7B-42D3-8796-C6DC9BD8DC4C}"/>
                </a:ext>
              </a:extLst>
            </p:cNvPr>
            <p:cNvCxnSpPr/>
            <p:nvPr/>
          </p:nvCxnSpPr>
          <p:spPr>
            <a:xfrm>
              <a:off x="6232380" y="3007079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" name="CaixaDeTexto 9">
              <a:extLst>
                <a:ext uri="{FF2B5EF4-FFF2-40B4-BE49-F238E27FC236}">
                  <a16:creationId xmlns:a16="http://schemas.microsoft.com/office/drawing/2014/main" id="{3C57BD93-9D2D-414F-90D8-F25A49E87494}"/>
                </a:ext>
              </a:extLst>
            </p:cNvPr>
            <p:cNvSpPr txBox="1"/>
            <p:nvPr/>
          </p:nvSpPr>
          <p:spPr>
            <a:xfrm>
              <a:off x="6213166" y="1871406"/>
              <a:ext cx="2657950" cy="59693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cs typeface="Calibri"/>
                </a:rPr>
                <a:t>2</a:t>
              </a:r>
              <a:r>
                <a:rPr lang="pt-BR" sz="1050" dirty="0">
                  <a:cs typeface="Calibri"/>
                </a:rPr>
                <a:t>. Realizou</a:t>
              </a:r>
              <a:r>
                <a:rPr lang="pt-BR" sz="1050" dirty="0"/>
                <a:t> a limpeza da cavidade oral com movimentos delicados de trás para frente em toda extensão da boca (gengiva, bochecha, palato e língua)? </a:t>
              </a:r>
            </a:p>
            <a:p>
              <a:endParaRPr lang="pt-BR" sz="1000" dirty="0">
                <a:cs typeface="Calibri"/>
              </a:endParaRPr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2865794C-5EBD-45A9-B271-D354DD264F17}"/>
                </a:ext>
              </a:extLst>
            </p:cNvPr>
            <p:cNvSpPr txBox="1"/>
            <p:nvPr/>
          </p:nvSpPr>
          <p:spPr>
            <a:xfrm>
              <a:off x="6243369" y="2505654"/>
              <a:ext cx="2348387" cy="42978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dirty="0">
                  <a:ea typeface="+mn-lt"/>
                  <a:cs typeface="+mn-lt"/>
                </a:rPr>
                <a:t>3. Realizou a limpeza do tubo e sondas após a higiene da cavidade oral?</a:t>
              </a:r>
              <a:endParaRPr lang="pt-BR" sz="1050" dirty="0">
                <a:cs typeface="Calibri"/>
              </a:endParaRPr>
            </a:p>
          </p:txBody>
        </p:sp>
        <p:sp>
          <p:nvSpPr>
            <p:cNvPr id="65" name="CaixaDeTexto 9">
              <a:extLst>
                <a:ext uri="{FF2B5EF4-FFF2-40B4-BE49-F238E27FC236}">
                  <a16:creationId xmlns:a16="http://schemas.microsoft.com/office/drawing/2014/main" id="{E621B4AC-4185-441B-9CB1-3EF803B97FF2}"/>
                </a:ext>
              </a:extLst>
            </p:cNvPr>
            <p:cNvSpPr txBox="1"/>
            <p:nvPr/>
          </p:nvSpPr>
          <p:spPr>
            <a:xfrm>
              <a:off x="3108032" y="3636360"/>
              <a:ext cx="2324575" cy="43771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solidFill>
                    <a:schemeClr val="tx1"/>
                  </a:solidFill>
                  <a:ea typeface="+mn-lt"/>
                  <a:cs typeface="+mn-lt"/>
                </a:rPr>
                <a:t>5</a:t>
              </a:r>
              <a:r>
                <a:rPr lang="pt-BR" sz="1050" dirty="0">
                  <a:solidFill>
                    <a:schemeClr val="tx1"/>
                  </a:solidFill>
                  <a:ea typeface="+mn-lt"/>
                  <a:cs typeface="+mn-lt"/>
                </a:rPr>
                <a:t>. Há registro no prontuário de  higiene oral 03 vezes ao dia.</a:t>
              </a:r>
              <a:endParaRPr lang="pt-BR" sz="1050" b="1" dirty="0">
                <a:solidFill>
                  <a:schemeClr val="tx1"/>
                </a:solidFill>
                <a:cs typeface="Calibri"/>
              </a:endParaRPr>
            </a:p>
          </p:txBody>
        </p:sp>
        <p:sp>
          <p:nvSpPr>
            <p:cNvPr id="70" name="CaixaDeTexto 9">
              <a:extLst>
                <a:ext uri="{FF2B5EF4-FFF2-40B4-BE49-F238E27FC236}">
                  <a16:creationId xmlns:a16="http://schemas.microsoft.com/office/drawing/2014/main" id="{F464D42A-4F9C-47E8-A84C-D04AC374874B}"/>
                </a:ext>
              </a:extLst>
            </p:cNvPr>
            <p:cNvSpPr txBox="1"/>
            <p:nvPr/>
          </p:nvSpPr>
          <p:spPr>
            <a:xfrm>
              <a:off x="6255276" y="3659114"/>
              <a:ext cx="2324575" cy="43771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dirty="0">
                  <a:ea typeface="+mn-lt"/>
                  <a:cs typeface="+mn-lt"/>
                </a:rPr>
                <a:t>5</a:t>
              </a:r>
              <a:r>
                <a:rPr lang="pt-BR" sz="1050" dirty="0">
                  <a:solidFill>
                    <a:schemeClr val="tx1"/>
                  </a:solidFill>
                  <a:ea typeface="+mn-lt"/>
                  <a:cs typeface="+mn-lt"/>
                </a:rPr>
                <a:t>. Há registro no prontuário de  higiene oral 03 vezes ao dia.</a:t>
              </a:r>
              <a:endParaRPr lang="pt-BR" sz="1050" b="1" dirty="0">
                <a:cs typeface="Calibri"/>
              </a:endParaRPr>
            </a:p>
          </p:txBody>
        </p:sp>
        <p:sp>
          <p:nvSpPr>
            <p:cNvPr id="74" name="CaixaDeTexto 10">
              <a:extLst>
                <a:ext uri="{FF2B5EF4-FFF2-40B4-BE49-F238E27FC236}">
                  <a16:creationId xmlns:a16="http://schemas.microsoft.com/office/drawing/2014/main" id="{5E89B161-5C78-4455-B877-A96921C9281B}"/>
                </a:ext>
              </a:extLst>
            </p:cNvPr>
            <p:cNvSpPr txBox="1"/>
            <p:nvPr/>
          </p:nvSpPr>
          <p:spPr>
            <a:xfrm>
              <a:off x="5669449" y="406677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 dirty="0"/>
            </a:p>
          </p:txBody>
        </p:sp>
        <p:cxnSp>
          <p:nvCxnSpPr>
            <p:cNvPr id="77" name="Conector reto 76">
              <a:extLst>
                <a:ext uri="{FF2B5EF4-FFF2-40B4-BE49-F238E27FC236}">
                  <a16:creationId xmlns:a16="http://schemas.microsoft.com/office/drawing/2014/main" id="{C4325572-9E5B-4933-A840-2C1DB5C18DFA}"/>
                </a:ext>
              </a:extLst>
            </p:cNvPr>
            <p:cNvCxnSpPr/>
            <p:nvPr/>
          </p:nvCxnSpPr>
          <p:spPr>
            <a:xfrm>
              <a:off x="3090295" y="414607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8" name="Conector reto 77">
              <a:extLst>
                <a:ext uri="{FF2B5EF4-FFF2-40B4-BE49-F238E27FC236}">
                  <a16:creationId xmlns:a16="http://schemas.microsoft.com/office/drawing/2014/main" id="{09B966BC-EB32-43A9-90B2-BC3284095EB3}"/>
                </a:ext>
              </a:extLst>
            </p:cNvPr>
            <p:cNvCxnSpPr/>
            <p:nvPr/>
          </p:nvCxnSpPr>
          <p:spPr>
            <a:xfrm>
              <a:off x="6187619" y="4149590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1" name="CaixaDeTexto 9">
              <a:extLst>
                <a:ext uri="{FF2B5EF4-FFF2-40B4-BE49-F238E27FC236}">
                  <a16:creationId xmlns:a16="http://schemas.microsoft.com/office/drawing/2014/main" id="{8B3BD8D4-BA86-4534-94BC-0014E8AF993A}"/>
                </a:ext>
              </a:extLst>
            </p:cNvPr>
            <p:cNvSpPr txBox="1"/>
            <p:nvPr/>
          </p:nvSpPr>
          <p:spPr>
            <a:xfrm>
              <a:off x="3106617" y="3052440"/>
              <a:ext cx="2562700" cy="52433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50" dirty="0"/>
                <a:t>4. Realizou a aspiração da cavidade oral </a:t>
              </a:r>
              <a:r>
                <a:rPr lang="pt-BR" sz="1050" b="1" u="sng" dirty="0"/>
                <a:t>antes</a:t>
              </a:r>
              <a:r>
                <a:rPr lang="pt-BR" sz="1050" b="1" u="sng" dirty="0">
                  <a:solidFill>
                    <a:srgbClr val="FF0000"/>
                  </a:solidFill>
                </a:rPr>
                <a:t> </a:t>
              </a:r>
              <a:r>
                <a:rPr lang="pt-BR" sz="1050" b="1" u="sng" dirty="0"/>
                <a:t>e após</a:t>
              </a:r>
              <a:r>
                <a:rPr lang="pt-BR" sz="1050" dirty="0"/>
                <a:t> o procedimento? </a:t>
              </a:r>
              <a:r>
                <a:rPr lang="pt-BR" sz="1050" b="1" i="0" u="none" strike="noStrike" dirty="0">
                  <a:solidFill>
                    <a:srgbClr val="000000"/>
                  </a:solidFill>
                  <a:effectLst/>
                </a:rPr>
                <a:t>  </a:t>
              </a:r>
              <a:endParaRPr lang="pt-BR" sz="1050" dirty="0"/>
            </a:p>
          </p:txBody>
        </p:sp>
        <p:sp>
          <p:nvSpPr>
            <p:cNvPr id="82" name="CaixaDeTexto 9">
              <a:extLst>
                <a:ext uri="{FF2B5EF4-FFF2-40B4-BE49-F238E27FC236}">
                  <a16:creationId xmlns:a16="http://schemas.microsoft.com/office/drawing/2014/main" id="{9AC42350-AE6C-44FD-827D-C4B31CE4BF30}"/>
                </a:ext>
              </a:extLst>
            </p:cNvPr>
            <p:cNvSpPr txBox="1"/>
            <p:nvPr/>
          </p:nvSpPr>
          <p:spPr>
            <a:xfrm>
              <a:off x="6257445" y="3153327"/>
              <a:ext cx="2562700" cy="52433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50" dirty="0"/>
                <a:t>4. Realizou a aspiração da cavidade oral </a:t>
              </a:r>
              <a:r>
                <a:rPr lang="pt-BR" sz="1050" b="1" u="sng" dirty="0"/>
                <a:t>antes</a:t>
              </a:r>
              <a:r>
                <a:rPr lang="pt-BR" sz="1050" b="1" u="sng" dirty="0">
                  <a:solidFill>
                    <a:srgbClr val="FF0000"/>
                  </a:solidFill>
                </a:rPr>
                <a:t> </a:t>
              </a:r>
              <a:r>
                <a:rPr lang="pt-BR" sz="1050" b="1" u="sng" dirty="0"/>
                <a:t>e após</a:t>
              </a:r>
              <a:r>
                <a:rPr lang="pt-BR" sz="1050" dirty="0"/>
                <a:t> o procedimento?</a:t>
              </a:r>
            </a:p>
            <a:p>
              <a:pPr lvl="0">
                <a:defRPr/>
              </a:pPr>
              <a:r>
                <a:rPr lang="pt-BR" sz="1050" b="1" i="0" u="none" strike="noStrike" dirty="0">
                  <a:solidFill>
                    <a:srgbClr val="000000"/>
                  </a:solidFill>
                  <a:effectLst/>
                </a:rPr>
                <a:t>  </a:t>
              </a:r>
              <a:endParaRPr lang="pt-BR" sz="1050" dirty="0"/>
            </a:p>
          </p:txBody>
        </p:sp>
        <p:cxnSp>
          <p:nvCxnSpPr>
            <p:cNvPr id="83" name="Conector reto 82">
              <a:extLst>
                <a:ext uri="{FF2B5EF4-FFF2-40B4-BE49-F238E27FC236}">
                  <a16:creationId xmlns:a16="http://schemas.microsoft.com/office/drawing/2014/main" id="{8124AE6F-07E3-4486-9E59-44AC0CFA5651}"/>
                </a:ext>
              </a:extLst>
            </p:cNvPr>
            <p:cNvCxnSpPr/>
            <p:nvPr/>
          </p:nvCxnSpPr>
          <p:spPr>
            <a:xfrm>
              <a:off x="3090295" y="486045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4" name="Conector reto 83">
              <a:extLst>
                <a:ext uri="{FF2B5EF4-FFF2-40B4-BE49-F238E27FC236}">
                  <a16:creationId xmlns:a16="http://schemas.microsoft.com/office/drawing/2014/main" id="{6C55F7ED-60A6-462A-8D5B-E4D9511FF33B}"/>
                </a:ext>
              </a:extLst>
            </p:cNvPr>
            <p:cNvCxnSpPr/>
            <p:nvPr/>
          </p:nvCxnSpPr>
          <p:spPr>
            <a:xfrm>
              <a:off x="6221459" y="486628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9" name="Agrupar 8">
              <a:extLst>
                <a:ext uri="{FF2B5EF4-FFF2-40B4-BE49-F238E27FC236}">
                  <a16:creationId xmlns:a16="http://schemas.microsoft.com/office/drawing/2014/main" id="{F063AB23-83DD-1A19-F787-889AAD75B2C0}"/>
                </a:ext>
              </a:extLst>
            </p:cNvPr>
            <p:cNvGrpSpPr/>
            <p:nvPr/>
          </p:nvGrpSpPr>
          <p:grpSpPr>
            <a:xfrm>
              <a:off x="5663943" y="1203641"/>
              <a:ext cx="501484" cy="443000"/>
              <a:chOff x="8803786" y="1520472"/>
              <a:chExt cx="501484" cy="443000"/>
            </a:xfrm>
          </p:grpSpPr>
          <p:sp>
            <p:nvSpPr>
              <p:cNvPr id="11" name="Retângulo Arredondado 204">
                <a:extLst>
                  <a:ext uri="{FF2B5EF4-FFF2-40B4-BE49-F238E27FC236}">
                    <a16:creationId xmlns:a16="http://schemas.microsoft.com/office/drawing/2014/main" id="{DA1D77ED-03FF-89F0-41AC-80FE71ACC5D6}"/>
                  </a:ext>
                </a:extLst>
              </p:cNvPr>
              <p:cNvSpPr/>
              <p:nvPr/>
            </p:nvSpPr>
            <p:spPr>
              <a:xfrm>
                <a:off x="9009517" y="1520472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3" name="Retângulo Arredondado 205">
                <a:extLst>
                  <a:ext uri="{FF2B5EF4-FFF2-40B4-BE49-F238E27FC236}">
                    <a16:creationId xmlns:a16="http://schemas.microsoft.com/office/drawing/2014/main" id="{307B9DD2-14DB-42DC-8BA2-3956BC4C73EC}"/>
                  </a:ext>
                </a:extLst>
              </p:cNvPr>
              <p:cNvSpPr/>
              <p:nvPr/>
            </p:nvSpPr>
            <p:spPr>
              <a:xfrm>
                <a:off x="8995158" y="1758094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4" name="CaixaDeTexto 10">
                <a:extLst>
                  <a:ext uri="{FF2B5EF4-FFF2-40B4-BE49-F238E27FC236}">
                    <a16:creationId xmlns:a16="http://schemas.microsoft.com/office/drawing/2014/main" id="{6E1D54FC-9F23-2FAE-1D24-483918CBCF04}"/>
                  </a:ext>
                </a:extLst>
              </p:cNvPr>
              <p:cNvSpPr txBox="1"/>
              <p:nvPr/>
            </p:nvSpPr>
            <p:spPr>
              <a:xfrm>
                <a:off x="8849893" y="1622584"/>
                <a:ext cx="174193" cy="10243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5" name="CaixaDeTexto 11">
                <a:extLst>
                  <a:ext uri="{FF2B5EF4-FFF2-40B4-BE49-F238E27FC236}">
                    <a16:creationId xmlns:a16="http://schemas.microsoft.com/office/drawing/2014/main" id="{CE1B1A6F-E91F-E6AD-6F1A-9FA8302AEC68}"/>
                  </a:ext>
                </a:extLst>
              </p:cNvPr>
              <p:cNvSpPr txBox="1"/>
              <p:nvPr/>
            </p:nvSpPr>
            <p:spPr>
              <a:xfrm>
                <a:off x="8803786" y="1830379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58B4DA00-C47D-CACC-B706-D75A9237F7A2}"/>
                </a:ext>
              </a:extLst>
            </p:cNvPr>
            <p:cNvGrpSpPr/>
            <p:nvPr/>
          </p:nvGrpSpPr>
          <p:grpSpPr>
            <a:xfrm>
              <a:off x="5658240" y="1867151"/>
              <a:ext cx="498892" cy="526501"/>
              <a:chOff x="8806214" y="1617730"/>
              <a:chExt cx="498892" cy="526501"/>
            </a:xfrm>
          </p:grpSpPr>
          <p:sp>
            <p:nvSpPr>
              <p:cNvPr id="17" name="Retângulo Arredondado 204">
                <a:extLst>
                  <a:ext uri="{FF2B5EF4-FFF2-40B4-BE49-F238E27FC236}">
                    <a16:creationId xmlns:a16="http://schemas.microsoft.com/office/drawing/2014/main" id="{625EF294-EF87-EC6D-BBF9-71A9D4DC3B25}"/>
                  </a:ext>
                </a:extLst>
              </p:cNvPr>
              <p:cNvSpPr/>
              <p:nvPr/>
            </p:nvSpPr>
            <p:spPr>
              <a:xfrm>
                <a:off x="9009353" y="1617730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8" name="Retângulo Arredondado 205">
                <a:extLst>
                  <a:ext uri="{FF2B5EF4-FFF2-40B4-BE49-F238E27FC236}">
                    <a16:creationId xmlns:a16="http://schemas.microsoft.com/office/drawing/2014/main" id="{0F996438-ED42-7BAC-96C6-F293554D0DF1}"/>
                  </a:ext>
                </a:extLst>
              </p:cNvPr>
              <p:cNvSpPr/>
              <p:nvPr/>
            </p:nvSpPr>
            <p:spPr>
              <a:xfrm>
                <a:off x="9008365" y="1938853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9" name="CaixaDeTexto 10">
                <a:extLst>
                  <a:ext uri="{FF2B5EF4-FFF2-40B4-BE49-F238E27FC236}">
                    <a16:creationId xmlns:a16="http://schemas.microsoft.com/office/drawing/2014/main" id="{8C0FFE26-71BD-2085-789A-E7D9DCE7F8F3}"/>
                  </a:ext>
                </a:extLst>
              </p:cNvPr>
              <p:cNvSpPr txBox="1"/>
              <p:nvPr/>
            </p:nvSpPr>
            <p:spPr>
              <a:xfrm>
                <a:off x="8808773" y="1647520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20" name="CaixaDeTexto 11">
                <a:extLst>
                  <a:ext uri="{FF2B5EF4-FFF2-40B4-BE49-F238E27FC236}">
                    <a16:creationId xmlns:a16="http://schemas.microsoft.com/office/drawing/2014/main" id="{FD79317C-ADF9-DB7D-DDBB-83A3221E2841}"/>
                  </a:ext>
                </a:extLst>
              </p:cNvPr>
              <p:cNvSpPr txBox="1"/>
              <p:nvPr/>
            </p:nvSpPr>
            <p:spPr>
              <a:xfrm>
                <a:off x="8806214" y="1986466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3268F6B2-81B2-0642-B4A5-46BB0FDEB6A1}"/>
                </a:ext>
              </a:extLst>
            </p:cNvPr>
            <p:cNvGrpSpPr/>
            <p:nvPr/>
          </p:nvGrpSpPr>
          <p:grpSpPr>
            <a:xfrm>
              <a:off x="8800679" y="1941596"/>
              <a:ext cx="484568" cy="458667"/>
              <a:chOff x="8792245" y="1714827"/>
              <a:chExt cx="484568" cy="458667"/>
            </a:xfrm>
          </p:grpSpPr>
          <p:sp>
            <p:nvSpPr>
              <p:cNvPr id="22" name="Retângulo Arredondado 204">
                <a:extLst>
                  <a:ext uri="{FF2B5EF4-FFF2-40B4-BE49-F238E27FC236}">
                    <a16:creationId xmlns:a16="http://schemas.microsoft.com/office/drawing/2014/main" id="{001EAE5B-163F-00FA-2015-BA4918FF87E3}"/>
                  </a:ext>
                </a:extLst>
              </p:cNvPr>
              <p:cNvSpPr/>
              <p:nvPr/>
            </p:nvSpPr>
            <p:spPr>
              <a:xfrm>
                <a:off x="8965059" y="1715806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23" name="Retângulo Arredondado 205">
                <a:extLst>
                  <a:ext uri="{FF2B5EF4-FFF2-40B4-BE49-F238E27FC236}">
                    <a16:creationId xmlns:a16="http://schemas.microsoft.com/office/drawing/2014/main" id="{99F1264D-97D5-BD84-1EA6-E96388CC9E59}"/>
                  </a:ext>
                </a:extLst>
              </p:cNvPr>
              <p:cNvSpPr/>
              <p:nvPr/>
            </p:nvSpPr>
            <p:spPr>
              <a:xfrm>
                <a:off x="8981060" y="1968116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24" name="CaixaDeTexto 10">
                <a:extLst>
                  <a:ext uri="{FF2B5EF4-FFF2-40B4-BE49-F238E27FC236}">
                    <a16:creationId xmlns:a16="http://schemas.microsoft.com/office/drawing/2014/main" id="{C99C285A-5B3D-0334-4CB1-5C08AF587AB4}"/>
                  </a:ext>
                </a:extLst>
              </p:cNvPr>
              <p:cNvSpPr txBox="1"/>
              <p:nvPr/>
            </p:nvSpPr>
            <p:spPr>
              <a:xfrm>
                <a:off x="8795663" y="1714827"/>
                <a:ext cx="216692" cy="15181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25" name="CaixaDeTexto 11">
                <a:extLst>
                  <a:ext uri="{FF2B5EF4-FFF2-40B4-BE49-F238E27FC236}">
                    <a16:creationId xmlns:a16="http://schemas.microsoft.com/office/drawing/2014/main" id="{1DCBBFFB-0981-1687-BEA0-76BFDABE6E7A}"/>
                  </a:ext>
                </a:extLst>
              </p:cNvPr>
              <p:cNvSpPr txBox="1"/>
              <p:nvPr/>
            </p:nvSpPr>
            <p:spPr>
              <a:xfrm>
                <a:off x="8792245" y="2028803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grpSp>
          <p:nvGrpSpPr>
            <p:cNvPr id="26" name="Agrupar 25">
              <a:extLst>
                <a:ext uri="{FF2B5EF4-FFF2-40B4-BE49-F238E27FC236}">
                  <a16:creationId xmlns:a16="http://schemas.microsoft.com/office/drawing/2014/main" id="{9C5D117E-6B1A-B20A-431E-C7D969D29D33}"/>
                </a:ext>
              </a:extLst>
            </p:cNvPr>
            <p:cNvGrpSpPr/>
            <p:nvPr/>
          </p:nvGrpSpPr>
          <p:grpSpPr>
            <a:xfrm>
              <a:off x="5634237" y="2505253"/>
              <a:ext cx="509694" cy="454547"/>
              <a:chOff x="8781588" y="1563700"/>
              <a:chExt cx="509694" cy="454547"/>
            </a:xfrm>
          </p:grpSpPr>
          <p:sp>
            <p:nvSpPr>
              <p:cNvPr id="27" name="Retângulo Arredondado 204">
                <a:extLst>
                  <a:ext uri="{FF2B5EF4-FFF2-40B4-BE49-F238E27FC236}">
                    <a16:creationId xmlns:a16="http://schemas.microsoft.com/office/drawing/2014/main" id="{7FF5DEE6-1B30-07FB-87F2-5DF25A3FFAE1}"/>
                  </a:ext>
                </a:extLst>
              </p:cNvPr>
              <p:cNvSpPr/>
              <p:nvPr/>
            </p:nvSpPr>
            <p:spPr>
              <a:xfrm>
                <a:off x="8993591" y="1563700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28" name="Retângulo Arredondado 205">
                <a:extLst>
                  <a:ext uri="{FF2B5EF4-FFF2-40B4-BE49-F238E27FC236}">
                    <a16:creationId xmlns:a16="http://schemas.microsoft.com/office/drawing/2014/main" id="{DCED3454-84AC-0350-B1AF-2A4BFAFF5F0F}"/>
                  </a:ext>
                </a:extLst>
              </p:cNvPr>
              <p:cNvSpPr/>
              <p:nvPr/>
            </p:nvSpPr>
            <p:spPr>
              <a:xfrm>
                <a:off x="8995529" y="1812869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29" name="CaixaDeTexto 10">
                <a:extLst>
                  <a:ext uri="{FF2B5EF4-FFF2-40B4-BE49-F238E27FC236}">
                    <a16:creationId xmlns:a16="http://schemas.microsoft.com/office/drawing/2014/main" id="{00E461A3-C7EB-E6A6-FF53-A28C396EA958}"/>
                  </a:ext>
                </a:extLst>
              </p:cNvPr>
              <p:cNvSpPr txBox="1"/>
              <p:nvPr/>
            </p:nvSpPr>
            <p:spPr>
              <a:xfrm>
                <a:off x="8781588" y="1574254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30" name="CaixaDeTexto 11">
                <a:extLst>
                  <a:ext uri="{FF2B5EF4-FFF2-40B4-BE49-F238E27FC236}">
                    <a16:creationId xmlns:a16="http://schemas.microsoft.com/office/drawing/2014/main" id="{98771AF6-D76A-5E5A-7554-5919CF52CD87}"/>
                  </a:ext>
                </a:extLst>
              </p:cNvPr>
              <p:cNvSpPr txBox="1"/>
              <p:nvPr/>
            </p:nvSpPr>
            <p:spPr>
              <a:xfrm>
                <a:off x="8803942" y="1845041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grpSp>
          <p:nvGrpSpPr>
            <p:cNvPr id="31" name="Agrupar 30">
              <a:extLst>
                <a:ext uri="{FF2B5EF4-FFF2-40B4-BE49-F238E27FC236}">
                  <a16:creationId xmlns:a16="http://schemas.microsoft.com/office/drawing/2014/main" id="{1ED43BA6-E225-E330-61E6-FE8A7E75A6FB}"/>
                </a:ext>
              </a:extLst>
            </p:cNvPr>
            <p:cNvGrpSpPr/>
            <p:nvPr/>
          </p:nvGrpSpPr>
          <p:grpSpPr>
            <a:xfrm>
              <a:off x="8810088" y="2526210"/>
              <a:ext cx="483675" cy="444032"/>
              <a:chOff x="8793821" y="1615921"/>
              <a:chExt cx="483675" cy="444032"/>
            </a:xfrm>
          </p:grpSpPr>
          <p:sp>
            <p:nvSpPr>
              <p:cNvPr id="32" name="Retângulo Arredondado 204">
                <a:extLst>
                  <a:ext uri="{FF2B5EF4-FFF2-40B4-BE49-F238E27FC236}">
                    <a16:creationId xmlns:a16="http://schemas.microsoft.com/office/drawing/2014/main" id="{E62C5BF0-31E4-DD98-3BC4-DBC3E90F39D6}"/>
                  </a:ext>
                </a:extLst>
              </p:cNvPr>
              <p:cNvSpPr/>
              <p:nvPr/>
            </p:nvSpPr>
            <p:spPr>
              <a:xfrm>
                <a:off x="8981743" y="161592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33" name="Retângulo Arredondado 205">
                <a:extLst>
                  <a:ext uri="{FF2B5EF4-FFF2-40B4-BE49-F238E27FC236}">
                    <a16:creationId xmlns:a16="http://schemas.microsoft.com/office/drawing/2014/main" id="{CB3A89A8-9D3F-E969-0BE9-585981612478}"/>
                  </a:ext>
                </a:extLst>
              </p:cNvPr>
              <p:cNvSpPr/>
              <p:nvPr/>
            </p:nvSpPr>
            <p:spPr>
              <a:xfrm>
                <a:off x="8981743" y="1854575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34" name="CaixaDeTexto 10">
                <a:extLst>
                  <a:ext uri="{FF2B5EF4-FFF2-40B4-BE49-F238E27FC236}">
                    <a16:creationId xmlns:a16="http://schemas.microsoft.com/office/drawing/2014/main" id="{33B2E5FE-47E8-583C-AA8A-F5442A0403ED}"/>
                  </a:ext>
                </a:extLst>
              </p:cNvPr>
              <p:cNvSpPr txBox="1"/>
              <p:nvPr/>
            </p:nvSpPr>
            <p:spPr>
              <a:xfrm>
                <a:off x="8808380" y="1659032"/>
                <a:ext cx="216692" cy="151817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35" name="CaixaDeTexto 11">
                <a:extLst>
                  <a:ext uri="{FF2B5EF4-FFF2-40B4-BE49-F238E27FC236}">
                    <a16:creationId xmlns:a16="http://schemas.microsoft.com/office/drawing/2014/main" id="{7EA5780C-46F3-4895-8F87-01C4C22F8658}"/>
                  </a:ext>
                </a:extLst>
              </p:cNvPr>
              <p:cNvSpPr txBox="1"/>
              <p:nvPr/>
            </p:nvSpPr>
            <p:spPr>
              <a:xfrm>
                <a:off x="8793821" y="1889340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grpSp>
          <p:nvGrpSpPr>
            <p:cNvPr id="36" name="Agrupar 35">
              <a:extLst>
                <a:ext uri="{FF2B5EF4-FFF2-40B4-BE49-F238E27FC236}">
                  <a16:creationId xmlns:a16="http://schemas.microsoft.com/office/drawing/2014/main" id="{8CB1FE89-8BF8-E136-BCC7-430DD8735495}"/>
                </a:ext>
              </a:extLst>
            </p:cNvPr>
            <p:cNvGrpSpPr/>
            <p:nvPr/>
          </p:nvGrpSpPr>
          <p:grpSpPr>
            <a:xfrm>
              <a:off x="5627900" y="3047480"/>
              <a:ext cx="513661" cy="467860"/>
              <a:chOff x="8777293" y="1550476"/>
              <a:chExt cx="513661" cy="467860"/>
            </a:xfrm>
          </p:grpSpPr>
          <p:sp>
            <p:nvSpPr>
              <p:cNvPr id="37" name="Retângulo Arredondado 204">
                <a:extLst>
                  <a:ext uri="{FF2B5EF4-FFF2-40B4-BE49-F238E27FC236}">
                    <a16:creationId xmlns:a16="http://schemas.microsoft.com/office/drawing/2014/main" id="{88A43873-E44A-318A-4285-03C413F70149}"/>
                  </a:ext>
                </a:extLst>
              </p:cNvPr>
              <p:cNvSpPr/>
              <p:nvPr/>
            </p:nvSpPr>
            <p:spPr>
              <a:xfrm>
                <a:off x="8995201" y="1550476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38" name="Retângulo Arredondado 205">
                <a:extLst>
                  <a:ext uri="{FF2B5EF4-FFF2-40B4-BE49-F238E27FC236}">
                    <a16:creationId xmlns:a16="http://schemas.microsoft.com/office/drawing/2014/main" id="{68E8100F-3939-DCCA-E64E-5D2F79684FE6}"/>
                  </a:ext>
                </a:extLst>
              </p:cNvPr>
              <p:cNvSpPr/>
              <p:nvPr/>
            </p:nvSpPr>
            <p:spPr>
              <a:xfrm>
                <a:off x="8980929" y="1812958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39" name="CaixaDeTexto 10">
                <a:extLst>
                  <a:ext uri="{FF2B5EF4-FFF2-40B4-BE49-F238E27FC236}">
                    <a16:creationId xmlns:a16="http://schemas.microsoft.com/office/drawing/2014/main" id="{D69CC496-2DBD-A459-00B9-99BA8674634D}"/>
                  </a:ext>
                </a:extLst>
              </p:cNvPr>
              <p:cNvSpPr txBox="1"/>
              <p:nvPr/>
            </p:nvSpPr>
            <p:spPr>
              <a:xfrm>
                <a:off x="8797675" y="1574562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40" name="CaixaDeTexto 11">
                <a:extLst>
                  <a:ext uri="{FF2B5EF4-FFF2-40B4-BE49-F238E27FC236}">
                    <a16:creationId xmlns:a16="http://schemas.microsoft.com/office/drawing/2014/main" id="{4ACFBB1C-4649-9A69-8E2F-7D8B73E01768}"/>
                  </a:ext>
                </a:extLst>
              </p:cNvPr>
              <p:cNvSpPr txBox="1"/>
              <p:nvPr/>
            </p:nvSpPr>
            <p:spPr>
              <a:xfrm>
                <a:off x="8777293" y="1833278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2B0035A7-60A5-C8DA-D20B-E91070681D59}"/>
                </a:ext>
              </a:extLst>
            </p:cNvPr>
            <p:cNvGrpSpPr/>
            <p:nvPr/>
          </p:nvGrpSpPr>
          <p:grpSpPr>
            <a:xfrm>
              <a:off x="8786978" y="3070999"/>
              <a:ext cx="512380" cy="455425"/>
              <a:chOff x="8775994" y="1577286"/>
              <a:chExt cx="512380" cy="455425"/>
            </a:xfrm>
          </p:grpSpPr>
          <p:sp>
            <p:nvSpPr>
              <p:cNvPr id="42" name="Retângulo Arredondado 204">
                <a:extLst>
                  <a:ext uri="{FF2B5EF4-FFF2-40B4-BE49-F238E27FC236}">
                    <a16:creationId xmlns:a16="http://schemas.microsoft.com/office/drawing/2014/main" id="{0BC059BA-C59D-A83C-3FDA-E81732FCFFD2}"/>
                  </a:ext>
                </a:extLst>
              </p:cNvPr>
              <p:cNvSpPr/>
              <p:nvPr/>
            </p:nvSpPr>
            <p:spPr>
              <a:xfrm>
                <a:off x="8992621" y="1577286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43" name="Retângulo Arredondado 205">
                <a:extLst>
                  <a:ext uri="{FF2B5EF4-FFF2-40B4-BE49-F238E27FC236}">
                    <a16:creationId xmlns:a16="http://schemas.microsoft.com/office/drawing/2014/main" id="{3B903857-F3F7-4B0F-CC64-823266FF4D99}"/>
                  </a:ext>
                </a:extLst>
              </p:cNvPr>
              <p:cNvSpPr/>
              <p:nvPr/>
            </p:nvSpPr>
            <p:spPr>
              <a:xfrm>
                <a:off x="8976921" y="1827333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44" name="CaixaDeTexto 10">
                <a:extLst>
                  <a:ext uri="{FF2B5EF4-FFF2-40B4-BE49-F238E27FC236}">
                    <a16:creationId xmlns:a16="http://schemas.microsoft.com/office/drawing/2014/main" id="{FAFBE507-A001-BDD5-9F31-D33FD0533CF9}"/>
                  </a:ext>
                </a:extLst>
              </p:cNvPr>
              <p:cNvSpPr txBox="1"/>
              <p:nvPr/>
            </p:nvSpPr>
            <p:spPr>
              <a:xfrm>
                <a:off x="8779207" y="1631788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45" name="CaixaDeTexto 11">
                <a:extLst>
                  <a:ext uri="{FF2B5EF4-FFF2-40B4-BE49-F238E27FC236}">
                    <a16:creationId xmlns:a16="http://schemas.microsoft.com/office/drawing/2014/main" id="{B043811C-83BB-2199-F120-047C70E78FE0}"/>
                  </a:ext>
                </a:extLst>
              </p:cNvPr>
              <p:cNvSpPr txBox="1"/>
              <p:nvPr/>
            </p:nvSpPr>
            <p:spPr>
              <a:xfrm>
                <a:off x="8775994" y="1888743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grpSp>
          <p:nvGrpSpPr>
            <p:cNvPr id="46" name="Agrupar 45">
              <a:extLst>
                <a:ext uri="{FF2B5EF4-FFF2-40B4-BE49-F238E27FC236}">
                  <a16:creationId xmlns:a16="http://schemas.microsoft.com/office/drawing/2014/main" id="{B0444B8C-517A-F16A-78B2-BB459E07A497}"/>
                </a:ext>
              </a:extLst>
            </p:cNvPr>
            <p:cNvGrpSpPr/>
            <p:nvPr/>
          </p:nvGrpSpPr>
          <p:grpSpPr>
            <a:xfrm>
              <a:off x="5628210" y="3658307"/>
              <a:ext cx="509443" cy="453050"/>
              <a:chOff x="8768053" y="1564820"/>
              <a:chExt cx="509443" cy="453050"/>
            </a:xfrm>
          </p:grpSpPr>
          <p:sp>
            <p:nvSpPr>
              <p:cNvPr id="47" name="Retângulo Arredondado 204">
                <a:extLst>
                  <a:ext uri="{FF2B5EF4-FFF2-40B4-BE49-F238E27FC236}">
                    <a16:creationId xmlns:a16="http://schemas.microsoft.com/office/drawing/2014/main" id="{91EF3439-6059-9407-CBCA-9CFF9E6EB1E6}"/>
                  </a:ext>
                </a:extLst>
              </p:cNvPr>
              <p:cNvSpPr/>
              <p:nvPr/>
            </p:nvSpPr>
            <p:spPr>
              <a:xfrm>
                <a:off x="8981743" y="1564820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48" name="Retângulo Arredondado 205">
                <a:extLst>
                  <a:ext uri="{FF2B5EF4-FFF2-40B4-BE49-F238E27FC236}">
                    <a16:creationId xmlns:a16="http://schemas.microsoft.com/office/drawing/2014/main" id="{C65DD10A-4B55-C666-4A01-FD8B07ADF805}"/>
                  </a:ext>
                </a:extLst>
              </p:cNvPr>
              <p:cNvSpPr/>
              <p:nvPr/>
            </p:nvSpPr>
            <p:spPr>
              <a:xfrm>
                <a:off x="8981743" y="1812492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49" name="CaixaDeTexto 10">
                <a:extLst>
                  <a:ext uri="{FF2B5EF4-FFF2-40B4-BE49-F238E27FC236}">
                    <a16:creationId xmlns:a16="http://schemas.microsoft.com/office/drawing/2014/main" id="{02D4C081-D066-059D-3049-3BFAFACDBB10}"/>
                  </a:ext>
                </a:extLst>
              </p:cNvPr>
              <p:cNvSpPr txBox="1"/>
              <p:nvPr/>
            </p:nvSpPr>
            <p:spPr>
              <a:xfrm>
                <a:off x="8768053" y="1575795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50" name="CaixaDeTexto 11">
                <a:extLst>
                  <a:ext uri="{FF2B5EF4-FFF2-40B4-BE49-F238E27FC236}">
                    <a16:creationId xmlns:a16="http://schemas.microsoft.com/office/drawing/2014/main" id="{E0A81E41-87DD-14D8-C3FF-00564FE03867}"/>
                  </a:ext>
                </a:extLst>
              </p:cNvPr>
              <p:cNvSpPr txBox="1"/>
              <p:nvPr/>
            </p:nvSpPr>
            <p:spPr>
              <a:xfrm>
                <a:off x="8772357" y="1843537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grpSp>
          <p:nvGrpSpPr>
            <p:cNvPr id="51" name="Agrupar 50">
              <a:extLst>
                <a:ext uri="{FF2B5EF4-FFF2-40B4-BE49-F238E27FC236}">
                  <a16:creationId xmlns:a16="http://schemas.microsoft.com/office/drawing/2014/main" id="{2B9AD0CC-9D55-16CD-8291-25EDBB6829AD}"/>
                </a:ext>
              </a:extLst>
            </p:cNvPr>
            <p:cNvGrpSpPr/>
            <p:nvPr/>
          </p:nvGrpSpPr>
          <p:grpSpPr>
            <a:xfrm>
              <a:off x="8815178" y="3640880"/>
              <a:ext cx="473303" cy="455425"/>
              <a:chOff x="8802891" y="1561987"/>
              <a:chExt cx="473303" cy="455425"/>
            </a:xfrm>
          </p:grpSpPr>
          <p:sp>
            <p:nvSpPr>
              <p:cNvPr id="52" name="Retângulo Arredondado 204">
                <a:extLst>
                  <a:ext uri="{FF2B5EF4-FFF2-40B4-BE49-F238E27FC236}">
                    <a16:creationId xmlns:a16="http://schemas.microsoft.com/office/drawing/2014/main" id="{20788482-6911-C5CC-E43C-2ED5B6E17809}"/>
                  </a:ext>
                </a:extLst>
              </p:cNvPr>
              <p:cNvSpPr/>
              <p:nvPr/>
            </p:nvSpPr>
            <p:spPr>
              <a:xfrm>
                <a:off x="8980441" y="1561987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53" name="Retângulo Arredondado 205">
                <a:extLst>
                  <a:ext uri="{FF2B5EF4-FFF2-40B4-BE49-F238E27FC236}">
                    <a16:creationId xmlns:a16="http://schemas.microsoft.com/office/drawing/2014/main" id="{58D89562-853E-DBD7-F08D-0D5DF3958D03}"/>
                  </a:ext>
                </a:extLst>
              </p:cNvPr>
              <p:cNvSpPr/>
              <p:nvPr/>
            </p:nvSpPr>
            <p:spPr>
              <a:xfrm>
                <a:off x="8979790" y="1812034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54" name="CaixaDeTexto 10">
                <a:extLst>
                  <a:ext uri="{FF2B5EF4-FFF2-40B4-BE49-F238E27FC236}">
                    <a16:creationId xmlns:a16="http://schemas.microsoft.com/office/drawing/2014/main" id="{57512AEA-7E61-C92E-2E68-1EFD043656A1}"/>
                  </a:ext>
                </a:extLst>
              </p:cNvPr>
              <p:cNvSpPr txBox="1"/>
              <p:nvPr/>
            </p:nvSpPr>
            <p:spPr>
              <a:xfrm>
                <a:off x="8811094" y="1589713"/>
                <a:ext cx="216692" cy="151817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55" name="CaixaDeTexto 11">
                <a:extLst>
                  <a:ext uri="{FF2B5EF4-FFF2-40B4-BE49-F238E27FC236}">
                    <a16:creationId xmlns:a16="http://schemas.microsoft.com/office/drawing/2014/main" id="{5F78F92B-9FA2-EC8A-F128-6CE22757FF93}"/>
                  </a:ext>
                </a:extLst>
              </p:cNvPr>
              <p:cNvSpPr txBox="1"/>
              <p:nvPr/>
            </p:nvSpPr>
            <p:spPr>
              <a:xfrm>
                <a:off x="8802891" y="1858132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sp>
        <p:nvSpPr>
          <p:cNvPr id="88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3076184" y="1185048"/>
            <a:ext cx="2495391" cy="44446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1. Foi realizada a higiene de mãos antes de colocar os EPI e iniciar procedimento?</a:t>
            </a:r>
            <a:endParaRPr lang="pt-BR" sz="1050" dirty="0">
              <a:effectLst/>
            </a:endParaRPr>
          </a:p>
        </p:txBody>
      </p:sp>
      <p:sp>
        <p:nvSpPr>
          <p:cNvPr id="91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159567" y="1177770"/>
            <a:ext cx="2495391" cy="44446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1. Foi realizada a higiene de mãos antes de colocar os  EPI e iniciar procedimento?</a:t>
            </a:r>
            <a:endParaRPr lang="pt-BR" sz="105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9522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Estrela de 5 Pontas 81">
            <a:extLst>
              <a:ext uri="{FF2B5EF4-FFF2-40B4-BE49-F238E27FC236}">
                <a16:creationId xmlns:a16="http://schemas.microsoft.com/office/drawing/2014/main" id="{6A9F44DD-19C5-4402-84E7-0EBBB83B8F70}"/>
              </a:ext>
            </a:extLst>
          </p:cNvPr>
          <p:cNvSpPr/>
          <p:nvPr/>
        </p:nvSpPr>
        <p:spPr>
          <a:xfrm>
            <a:off x="11728190" y="549136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59" name="Agrupar 58">
            <a:extLst>
              <a:ext uri="{FF2B5EF4-FFF2-40B4-BE49-F238E27FC236}">
                <a16:creationId xmlns:a16="http://schemas.microsoft.com/office/drawing/2014/main" id="{2E95A2A4-39D3-2CC6-E7A6-20F91DBD8EF5}"/>
              </a:ext>
            </a:extLst>
          </p:cNvPr>
          <p:cNvGrpSpPr/>
          <p:nvPr/>
        </p:nvGrpSpPr>
        <p:grpSpPr>
          <a:xfrm>
            <a:off x="2857415" y="1143403"/>
            <a:ext cx="6105420" cy="4140000"/>
            <a:chOff x="2820456" y="1158151"/>
            <a:chExt cx="6068596" cy="4140000"/>
          </a:xfrm>
        </p:grpSpPr>
        <p:grpSp>
          <p:nvGrpSpPr>
            <p:cNvPr id="48" name="Agrupar 47">
              <a:extLst>
                <a:ext uri="{FF2B5EF4-FFF2-40B4-BE49-F238E27FC236}">
                  <a16:creationId xmlns:a16="http://schemas.microsoft.com/office/drawing/2014/main" id="{F5FD4477-D835-68A4-6DE4-ED50F9130F43}"/>
                </a:ext>
              </a:extLst>
            </p:cNvPr>
            <p:cNvGrpSpPr/>
            <p:nvPr/>
          </p:nvGrpSpPr>
          <p:grpSpPr>
            <a:xfrm>
              <a:off x="2820456" y="1158151"/>
              <a:ext cx="6068596" cy="4140000"/>
              <a:chOff x="2630552" y="1139907"/>
              <a:chExt cx="6068596" cy="4140000"/>
            </a:xfrm>
          </p:grpSpPr>
          <p:sp>
            <p:nvSpPr>
              <p:cNvPr id="76" name="CaixaDeTexto 52">
                <a:extLst>
                  <a:ext uri="{FF2B5EF4-FFF2-40B4-BE49-F238E27FC236}">
                    <a16:creationId xmlns:a16="http://schemas.microsoft.com/office/drawing/2014/main" id="{4F0AF570-B55E-DA49-66EB-B675E03D1E62}"/>
                  </a:ext>
                </a:extLst>
              </p:cNvPr>
              <p:cNvSpPr txBox="1"/>
              <p:nvPr/>
            </p:nvSpPr>
            <p:spPr>
              <a:xfrm>
                <a:off x="2657257" y="1139907"/>
                <a:ext cx="2986281" cy="937464"/>
              </a:xfrm>
              <a:prstGeom prst="rect">
                <a:avLst/>
              </a:prstGeom>
              <a:solidFill>
                <a:srgbClr val="00B050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pt-BR" sz="1200" dirty="0">
                  <a:solidFill>
                    <a:schemeClr val="bg1"/>
                  </a:solidFill>
                </a:endParaRPr>
              </a:p>
              <a:p>
                <a:r>
                  <a:rPr lang="pt-BR" sz="1000" dirty="0">
                    <a:solidFill>
                      <a:schemeClr val="bg1"/>
                    </a:solidFill>
                  </a:rPr>
                  <a:t>Conceito de mudança:</a:t>
                </a:r>
              </a:p>
              <a:p>
                <a:pPr marL="228600" indent="-228600" algn="ctr">
                  <a:buFont typeface="+mj-lt"/>
                  <a:buAutoNum type="arabicPeriod" startAt="2"/>
                </a:pPr>
                <a:r>
                  <a:rPr lang="pt-BR" sz="1200" b="1" dirty="0">
                    <a:solidFill>
                      <a:schemeClr val="bg1"/>
                    </a:solidFill>
                  </a:rPr>
                  <a:t>Manter Posicionamento adequado conforme a população atendida</a:t>
                </a:r>
              </a:p>
              <a:p>
                <a:pPr algn="ctr"/>
                <a:r>
                  <a:rPr lang="pt-BR" sz="1200" u="sng" dirty="0">
                    <a:solidFill>
                      <a:schemeClr val="bg1"/>
                    </a:solidFill>
                    <a:ea typeface="+mn-lt"/>
                    <a:cs typeface="+mn-lt"/>
                  </a:rPr>
                  <a:t>Em caso de contraindicação: </a:t>
                </a:r>
                <a:r>
                  <a:rPr lang="en-US" sz="1200" dirty="0">
                    <a:solidFill>
                      <a:schemeClr val="bg1"/>
                    </a:solidFill>
                    <a:ea typeface="+mn-lt"/>
                    <a:cs typeface="+mn-lt"/>
                  </a:rPr>
                  <a:t> </a:t>
                </a:r>
                <a:r>
                  <a:rPr lang="pt-BR" sz="1200" dirty="0">
                    <a:solidFill>
                      <a:schemeClr val="bg1"/>
                    </a:solidFill>
                    <a:ea typeface="+mn-lt"/>
                    <a:cs typeface="+mn-lt"/>
                  </a:rPr>
                  <a:t>eleger outro paciente para coleta</a:t>
                </a:r>
                <a:endParaRPr lang="en-US" sz="1200" dirty="0">
                  <a:solidFill>
                    <a:schemeClr val="bg1"/>
                  </a:solidFill>
                  <a:ea typeface="+mn-lt"/>
                  <a:cs typeface="+mn-lt"/>
                </a:endParaRPr>
              </a:p>
              <a:p>
                <a:pPr marL="228600" indent="-228600" algn="ctr">
                  <a:buFont typeface="+mj-lt"/>
                  <a:buAutoNum type="arabicPeriod" startAt="2"/>
                </a:pPr>
                <a:endParaRPr lang="pt-BR" sz="1200" b="1" dirty="0">
                  <a:solidFill>
                    <a:schemeClr val="bg1"/>
                  </a:solidFill>
                  <a:cs typeface="Calibri"/>
                </a:endParaRPr>
              </a:p>
            </p:txBody>
          </p:sp>
          <p:sp>
            <p:nvSpPr>
              <p:cNvPr id="105" name="Retângulo 104">
                <a:extLst>
                  <a:ext uri="{FF2B5EF4-FFF2-40B4-BE49-F238E27FC236}">
                    <a16:creationId xmlns:a16="http://schemas.microsoft.com/office/drawing/2014/main" id="{4D646C5E-CB0C-BD0F-8AA2-786E92B318D2}"/>
                  </a:ext>
                </a:extLst>
              </p:cNvPr>
              <p:cNvSpPr/>
              <p:nvPr/>
            </p:nvSpPr>
            <p:spPr>
              <a:xfrm>
                <a:off x="2630552" y="1144316"/>
                <a:ext cx="3019050" cy="4135591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29" name="CaixaDeTexto 52">
                <a:extLst>
                  <a:ext uri="{FF2B5EF4-FFF2-40B4-BE49-F238E27FC236}">
                    <a16:creationId xmlns:a16="http://schemas.microsoft.com/office/drawing/2014/main" id="{8350EE56-223C-A157-C167-5DB15D3AC687}"/>
                  </a:ext>
                </a:extLst>
              </p:cNvPr>
              <p:cNvSpPr txBox="1"/>
              <p:nvPr/>
            </p:nvSpPr>
            <p:spPr>
              <a:xfrm>
                <a:off x="5685716" y="1149314"/>
                <a:ext cx="2986281" cy="913057"/>
              </a:xfrm>
              <a:prstGeom prst="rect">
                <a:avLst/>
              </a:prstGeom>
              <a:solidFill>
                <a:srgbClr val="FF0000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pt-BR" sz="1200" dirty="0">
                  <a:solidFill>
                    <a:schemeClr val="bg1"/>
                  </a:solidFill>
                </a:endParaRPr>
              </a:p>
              <a:p>
                <a:r>
                  <a:rPr lang="pt-BR" sz="1000" dirty="0">
                    <a:solidFill>
                      <a:schemeClr val="bg1"/>
                    </a:solidFill>
                  </a:rPr>
                  <a:t>Conceito de mudança:</a:t>
                </a:r>
              </a:p>
              <a:p>
                <a:pPr marL="228600" indent="-228600" algn="ctr">
                  <a:buFont typeface="+mj-lt"/>
                  <a:buAutoNum type="arabicPeriod" startAt="2"/>
                </a:pPr>
                <a:r>
                  <a:rPr lang="pt-BR" sz="1200" b="1" dirty="0">
                    <a:solidFill>
                      <a:schemeClr val="bg1"/>
                    </a:solidFill>
                  </a:rPr>
                  <a:t>Manter Posicionamento adequado conforme a população atendida</a:t>
                </a:r>
              </a:p>
              <a:p>
                <a:pPr algn="ctr"/>
                <a:r>
                  <a:rPr lang="pt-BR" sz="1200" u="sng" dirty="0">
                    <a:solidFill>
                      <a:schemeClr val="bg1"/>
                    </a:solidFill>
                    <a:ea typeface="+mn-lt"/>
                    <a:cs typeface="+mn-lt"/>
                  </a:rPr>
                  <a:t>Em caso de contraindicação: </a:t>
                </a:r>
                <a:r>
                  <a:rPr lang="en-US" sz="1200" dirty="0">
                    <a:solidFill>
                      <a:schemeClr val="bg1"/>
                    </a:solidFill>
                    <a:ea typeface="+mn-lt"/>
                    <a:cs typeface="+mn-lt"/>
                  </a:rPr>
                  <a:t> </a:t>
                </a:r>
                <a:r>
                  <a:rPr lang="pt-BR" sz="1200" dirty="0">
                    <a:solidFill>
                      <a:schemeClr val="bg1"/>
                    </a:solidFill>
                    <a:ea typeface="+mn-lt"/>
                    <a:cs typeface="+mn-lt"/>
                  </a:rPr>
                  <a:t>eleger outro paciente para coleta</a:t>
                </a:r>
                <a:endParaRPr lang="en-US" sz="1200" dirty="0">
                  <a:solidFill>
                    <a:schemeClr val="bg1"/>
                  </a:solidFill>
                  <a:ea typeface="+mn-lt"/>
                  <a:cs typeface="+mn-lt"/>
                </a:endParaRPr>
              </a:p>
              <a:p>
                <a:pPr marL="228600" indent="-228600" algn="ctr">
                  <a:buFont typeface="+mj-lt"/>
                  <a:buAutoNum type="arabicPeriod" startAt="2"/>
                </a:pPr>
                <a:endParaRPr lang="pt-BR" sz="1200" b="1" dirty="0">
                  <a:solidFill>
                    <a:schemeClr val="bg1"/>
                  </a:solidFill>
                  <a:cs typeface="Calibri"/>
                </a:endParaRPr>
              </a:p>
            </p:txBody>
          </p:sp>
          <p:sp>
            <p:nvSpPr>
              <p:cNvPr id="139" name="Retângulo 138">
                <a:extLst>
                  <a:ext uri="{FF2B5EF4-FFF2-40B4-BE49-F238E27FC236}">
                    <a16:creationId xmlns:a16="http://schemas.microsoft.com/office/drawing/2014/main" id="{6F7DC0EF-B278-20EA-CE37-1AFA0CFB4C93}"/>
                  </a:ext>
                </a:extLst>
              </p:cNvPr>
              <p:cNvSpPr/>
              <p:nvPr/>
            </p:nvSpPr>
            <p:spPr>
              <a:xfrm>
                <a:off x="5662893" y="1144316"/>
                <a:ext cx="3019050" cy="4135591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grpSp>
            <p:nvGrpSpPr>
              <p:cNvPr id="44" name="Agrupar 43">
                <a:extLst>
                  <a:ext uri="{FF2B5EF4-FFF2-40B4-BE49-F238E27FC236}">
                    <a16:creationId xmlns:a16="http://schemas.microsoft.com/office/drawing/2014/main" id="{2C7F9278-6AD7-96A9-8746-35310ABD518E}"/>
                  </a:ext>
                </a:extLst>
              </p:cNvPr>
              <p:cNvGrpSpPr/>
              <p:nvPr/>
            </p:nvGrpSpPr>
            <p:grpSpPr>
              <a:xfrm>
                <a:off x="2630552" y="1227612"/>
                <a:ext cx="6068596" cy="4051488"/>
                <a:chOff x="2579286" y="791459"/>
                <a:chExt cx="6311045" cy="5717290"/>
              </a:xfrm>
            </p:grpSpPr>
            <p:sp>
              <p:nvSpPr>
                <p:cNvPr id="77" name="CaixaDeTexto 9">
                  <a:extLst>
                    <a:ext uri="{FF2B5EF4-FFF2-40B4-BE49-F238E27FC236}">
                      <a16:creationId xmlns:a16="http://schemas.microsoft.com/office/drawing/2014/main" id="{61CCF22D-AAF5-B017-C209-096CA468CAFD}"/>
                    </a:ext>
                  </a:extLst>
                </p:cNvPr>
                <p:cNvSpPr txBox="1"/>
                <p:nvPr/>
              </p:nvSpPr>
              <p:spPr>
                <a:xfrm>
                  <a:off x="2616870" y="2217798"/>
                  <a:ext cx="2617998" cy="58189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91440" tIns="45720" rIns="91440" bIns="45720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buAutoNum type="arabicPeriod"/>
                  </a:pPr>
                  <a:r>
                    <a:rPr lang="pt-BR" dirty="0">
                      <a:ea typeface="Calibri"/>
                      <a:cs typeface="Calibri"/>
                    </a:rPr>
                    <a:t> O sistema para mensuração da angulação da incubadora e/ou berço aquecido está em um local de fácil visualização para todos?</a:t>
                  </a:r>
                  <a:endParaRPr lang="pt-BR" sz="1050" dirty="0">
                    <a:ea typeface="Calibri"/>
                    <a:cs typeface="Calibri"/>
                  </a:endParaRPr>
                </a:p>
              </p:txBody>
            </p:sp>
            <p:sp>
              <p:nvSpPr>
                <p:cNvPr id="104" name="CaixaDeTexto 11">
                  <a:extLst>
                    <a:ext uri="{FF2B5EF4-FFF2-40B4-BE49-F238E27FC236}">
                      <a16:creationId xmlns:a16="http://schemas.microsoft.com/office/drawing/2014/main" id="{AA9DA9F4-5676-99DE-BD3C-F58B6AA14D64}"/>
                    </a:ext>
                  </a:extLst>
                </p:cNvPr>
                <p:cNvSpPr txBox="1"/>
                <p:nvPr/>
              </p:nvSpPr>
              <p:spPr>
                <a:xfrm>
                  <a:off x="5151346" y="1915355"/>
                  <a:ext cx="216692" cy="131178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pt-BR" b="1" dirty="0"/>
                </a:p>
              </p:txBody>
            </p:sp>
            <p:sp>
              <p:nvSpPr>
                <p:cNvPr id="106" name="CaixaDeTexto 9">
                  <a:extLst>
                    <a:ext uri="{FF2B5EF4-FFF2-40B4-BE49-F238E27FC236}">
                      <a16:creationId xmlns:a16="http://schemas.microsoft.com/office/drawing/2014/main" id="{BDCEAA73-CA5D-341C-24C8-9EDE8492BAC8}"/>
                    </a:ext>
                  </a:extLst>
                </p:cNvPr>
                <p:cNvSpPr txBox="1"/>
                <p:nvPr/>
              </p:nvSpPr>
              <p:spPr>
                <a:xfrm>
                  <a:off x="2607058" y="3290480"/>
                  <a:ext cx="2617998" cy="498684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91440" tIns="45720" rIns="91440" bIns="45720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pt-BR" dirty="0">
                      <a:solidFill>
                        <a:schemeClr val="tx1"/>
                      </a:solidFill>
                      <a:ea typeface="Calibri"/>
                      <a:cs typeface="Calibri"/>
                    </a:rPr>
                    <a:t>2. A angulação da incubadora e/ou berço aquecido está elevado em sua angulação máxima ?</a:t>
                  </a:r>
                  <a:r>
                    <a:rPr lang="pt-BR" b="1" dirty="0">
                      <a:solidFill>
                        <a:schemeClr val="tx1"/>
                      </a:solidFill>
                      <a:ea typeface="Calibri"/>
                      <a:cs typeface="Calibri"/>
                    </a:rPr>
                    <a:t> </a:t>
                  </a:r>
                  <a:endParaRPr lang="pt-BR" sz="1050" dirty="0">
                    <a:solidFill>
                      <a:schemeClr val="tx1"/>
                    </a:solidFill>
                    <a:ea typeface="Calibri"/>
                    <a:cs typeface="Calibri"/>
                  </a:endParaRPr>
                </a:p>
                <a:p>
                  <a:pPr marL="228600" indent="-228600">
                    <a:buFont typeface="+mj-lt"/>
                    <a:buAutoNum type="arabicPeriod" startAt="2"/>
                  </a:pPr>
                  <a:endParaRPr lang="pt-BR" sz="1050" dirty="0"/>
                </a:p>
              </p:txBody>
            </p:sp>
            <p:cxnSp>
              <p:nvCxnSpPr>
                <p:cNvPr id="111" name="Conector reto 110">
                  <a:extLst>
                    <a:ext uri="{FF2B5EF4-FFF2-40B4-BE49-F238E27FC236}">
                      <a16:creationId xmlns:a16="http://schemas.microsoft.com/office/drawing/2014/main" id="{7D82EC83-08AD-E395-1781-12B4AA5D6C36}"/>
                    </a:ext>
                  </a:extLst>
                </p:cNvPr>
                <p:cNvCxnSpPr/>
                <p:nvPr/>
              </p:nvCxnSpPr>
              <p:spPr>
                <a:xfrm>
                  <a:off x="2607058" y="3011108"/>
                  <a:ext cx="3098311" cy="3515"/>
                </a:xfrm>
                <a:prstGeom prst="lin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112" name="Conector reto 111">
                  <a:extLst>
                    <a:ext uri="{FF2B5EF4-FFF2-40B4-BE49-F238E27FC236}">
                      <a16:creationId xmlns:a16="http://schemas.microsoft.com/office/drawing/2014/main" id="{B5EEE081-8995-EFC5-01DE-306AD48E0956}"/>
                    </a:ext>
                  </a:extLst>
                </p:cNvPr>
                <p:cNvCxnSpPr/>
                <p:nvPr/>
              </p:nvCxnSpPr>
              <p:spPr>
                <a:xfrm>
                  <a:off x="2639962" y="3832351"/>
                  <a:ext cx="3098311" cy="3515"/>
                </a:xfrm>
                <a:prstGeom prst="lin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13" name="Estrela de 5 Pontas 32">
                  <a:extLst>
                    <a:ext uri="{FF2B5EF4-FFF2-40B4-BE49-F238E27FC236}">
                      <a16:creationId xmlns:a16="http://schemas.microsoft.com/office/drawing/2014/main" id="{528E752F-A158-45C0-FEEC-E8C4C40F41D9}"/>
                    </a:ext>
                  </a:extLst>
                </p:cNvPr>
                <p:cNvSpPr/>
                <p:nvPr/>
              </p:nvSpPr>
              <p:spPr>
                <a:xfrm>
                  <a:off x="5440083" y="791459"/>
                  <a:ext cx="180460" cy="158184"/>
                </a:xfrm>
                <a:prstGeom prst="star5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pt-BR" sz="1100"/>
                </a:p>
              </p:txBody>
            </p:sp>
            <p:sp>
              <p:nvSpPr>
                <p:cNvPr id="114" name="CaixaDeTexto 9">
                  <a:extLst>
                    <a:ext uri="{FF2B5EF4-FFF2-40B4-BE49-F238E27FC236}">
                      <a16:creationId xmlns:a16="http://schemas.microsoft.com/office/drawing/2014/main" id="{4E9C4D72-73E4-96EE-CF9B-F8B508A83129}"/>
                    </a:ext>
                  </a:extLst>
                </p:cNvPr>
                <p:cNvSpPr txBox="1"/>
                <p:nvPr/>
              </p:nvSpPr>
              <p:spPr>
                <a:xfrm>
                  <a:off x="2611273" y="4399521"/>
                  <a:ext cx="2591247" cy="689026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91440" tIns="45720" rIns="91440" bIns="45720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pt-BR" dirty="0">
                      <a:solidFill>
                        <a:schemeClr val="tx1"/>
                      </a:solidFill>
                      <a:ea typeface="Calibri"/>
                      <a:cs typeface="Calibri"/>
                    </a:rPr>
                    <a:t>3.  O recém-nascido está adequadamente        posicionado? (Com a cabeça alinhada com o tronco, com as mãos livres, favorecendo a flexão de ombros e cotovelos)</a:t>
                  </a:r>
                  <a:endParaRPr lang="pt-BR" sz="1050" dirty="0">
                    <a:solidFill>
                      <a:schemeClr val="tx1"/>
                    </a:solidFill>
                    <a:ea typeface="Calibri"/>
                    <a:cs typeface="Calibri"/>
                  </a:endParaRPr>
                </a:p>
                <a:p>
                  <a:pPr marL="228600" indent="-228600">
                    <a:buAutoNum type="arabicPeriod" startAt="3"/>
                  </a:pPr>
                  <a:endParaRPr lang="pt-BR" sz="1050" dirty="0">
                    <a:solidFill>
                      <a:schemeClr val="tx1"/>
                    </a:solidFill>
                    <a:ea typeface="Calibri"/>
                    <a:cs typeface="Calibri"/>
                  </a:endParaRPr>
                </a:p>
                <a:p>
                  <a:endParaRPr lang="pt-BR" sz="1050" b="1" dirty="0"/>
                </a:p>
              </p:txBody>
            </p:sp>
            <p:sp>
              <p:nvSpPr>
                <p:cNvPr id="117" name="CaixaDeTexto 10">
                  <a:extLst>
                    <a:ext uri="{FF2B5EF4-FFF2-40B4-BE49-F238E27FC236}">
                      <a16:creationId xmlns:a16="http://schemas.microsoft.com/office/drawing/2014/main" id="{33A9562C-6EF3-AD72-66FA-9BB47879F320}"/>
                    </a:ext>
                  </a:extLst>
                </p:cNvPr>
                <p:cNvSpPr txBox="1"/>
                <p:nvPr/>
              </p:nvSpPr>
              <p:spPr>
                <a:xfrm>
                  <a:off x="5164679" y="3148690"/>
                  <a:ext cx="216692" cy="151816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pt-BR" b="1" dirty="0"/>
                </a:p>
              </p:txBody>
            </p:sp>
            <p:sp>
              <p:nvSpPr>
                <p:cNvPr id="119" name="CaixaDeTexto 11">
                  <a:extLst>
                    <a:ext uri="{FF2B5EF4-FFF2-40B4-BE49-F238E27FC236}">
                      <a16:creationId xmlns:a16="http://schemas.microsoft.com/office/drawing/2014/main" id="{6184469F-AD32-A457-9F5B-30FA5D0F7EB7}"/>
                    </a:ext>
                  </a:extLst>
                </p:cNvPr>
                <p:cNvSpPr txBox="1"/>
                <p:nvPr/>
              </p:nvSpPr>
              <p:spPr>
                <a:xfrm>
                  <a:off x="5200670" y="4220910"/>
                  <a:ext cx="171963" cy="159646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pt-BR" b="1" dirty="0"/>
                </a:p>
              </p:txBody>
            </p:sp>
            <p:cxnSp>
              <p:nvCxnSpPr>
                <p:cNvPr id="120" name="Conector reto 119">
                  <a:extLst>
                    <a:ext uri="{FF2B5EF4-FFF2-40B4-BE49-F238E27FC236}">
                      <a16:creationId xmlns:a16="http://schemas.microsoft.com/office/drawing/2014/main" id="{434FCF09-F949-3B59-F504-CAFB9BFA49BA}"/>
                    </a:ext>
                  </a:extLst>
                </p:cNvPr>
                <p:cNvCxnSpPr/>
                <p:nvPr/>
              </p:nvCxnSpPr>
              <p:spPr>
                <a:xfrm flipV="1">
                  <a:off x="2579286" y="5202223"/>
                  <a:ext cx="3177686" cy="12359"/>
                </a:xfrm>
                <a:prstGeom prst="lin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25" name="CaixaDeTexto 9">
                  <a:extLst>
                    <a:ext uri="{FF2B5EF4-FFF2-40B4-BE49-F238E27FC236}">
                      <a16:creationId xmlns:a16="http://schemas.microsoft.com/office/drawing/2014/main" id="{08C70691-4236-3EAF-5C9C-CE960BA66B6D}"/>
                    </a:ext>
                  </a:extLst>
                </p:cNvPr>
                <p:cNvSpPr txBox="1"/>
                <p:nvPr/>
              </p:nvSpPr>
              <p:spPr>
                <a:xfrm>
                  <a:off x="2611273" y="5321528"/>
                  <a:ext cx="2591247" cy="783963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91440" tIns="45720" rIns="91440" bIns="45720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pt-BR" sz="1050" dirty="0">
                      <a:solidFill>
                        <a:schemeClr val="tx1"/>
                      </a:solidFill>
                    </a:rPr>
                    <a:t>4.  </a:t>
                  </a:r>
                  <a:r>
                    <a:rPr lang="pt-BR" dirty="0">
                      <a:solidFill>
                        <a:schemeClr val="tx1"/>
                      </a:solidFill>
                    </a:rPr>
                    <a:t>Há registro em folha de cuidados sobre a mudança de posicionamento durante o último manuseio/cuidado ?</a:t>
                  </a:r>
                  <a:endParaRPr lang="pt-BR" sz="1050" dirty="0">
                    <a:solidFill>
                      <a:schemeClr val="tx1"/>
                    </a:solidFill>
                    <a:ea typeface="Calibri"/>
                    <a:cs typeface="Calibri"/>
                  </a:endParaRPr>
                </a:p>
              </p:txBody>
            </p:sp>
            <p:cxnSp>
              <p:nvCxnSpPr>
                <p:cNvPr id="126" name="Conector reto 125">
                  <a:extLst>
                    <a:ext uri="{FF2B5EF4-FFF2-40B4-BE49-F238E27FC236}">
                      <a16:creationId xmlns:a16="http://schemas.microsoft.com/office/drawing/2014/main" id="{EAA7AE9A-EBDF-848C-1A7A-F2F38636236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588267" y="6505729"/>
                  <a:ext cx="3143167" cy="3020"/>
                </a:xfrm>
                <a:prstGeom prst="lin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54" name="CaixaDeTexto 10">
                  <a:extLst>
                    <a:ext uri="{FF2B5EF4-FFF2-40B4-BE49-F238E27FC236}">
                      <a16:creationId xmlns:a16="http://schemas.microsoft.com/office/drawing/2014/main" id="{1A08F4E3-8515-19DD-51E9-6258757D099E}"/>
                    </a:ext>
                  </a:extLst>
                </p:cNvPr>
                <p:cNvSpPr txBox="1"/>
                <p:nvPr/>
              </p:nvSpPr>
              <p:spPr>
                <a:xfrm>
                  <a:off x="8333853" y="2371228"/>
                  <a:ext cx="216692" cy="151816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pt-BR" b="1" dirty="0"/>
                </a:p>
              </p:txBody>
            </p:sp>
            <p:cxnSp>
              <p:nvCxnSpPr>
                <p:cNvPr id="156" name="Conector reto 155">
                  <a:extLst>
                    <a:ext uri="{FF2B5EF4-FFF2-40B4-BE49-F238E27FC236}">
                      <a16:creationId xmlns:a16="http://schemas.microsoft.com/office/drawing/2014/main" id="{99F3EBB9-2C7F-6808-A815-D660A60ECC73}"/>
                    </a:ext>
                  </a:extLst>
                </p:cNvPr>
                <p:cNvCxnSpPr/>
                <p:nvPr/>
              </p:nvCxnSpPr>
              <p:spPr>
                <a:xfrm>
                  <a:off x="5751857" y="3008285"/>
                  <a:ext cx="3098311" cy="3515"/>
                </a:xfrm>
                <a:prstGeom prst="lin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58" name="Estrela de 5 Pontas 32">
                  <a:extLst>
                    <a:ext uri="{FF2B5EF4-FFF2-40B4-BE49-F238E27FC236}">
                      <a16:creationId xmlns:a16="http://schemas.microsoft.com/office/drawing/2014/main" id="{E11B4904-5DDA-7164-B4C3-F98C3CCD6DFD}"/>
                    </a:ext>
                  </a:extLst>
                </p:cNvPr>
                <p:cNvSpPr/>
                <p:nvPr/>
              </p:nvSpPr>
              <p:spPr>
                <a:xfrm>
                  <a:off x="8595700" y="824857"/>
                  <a:ext cx="180460" cy="158184"/>
                </a:xfrm>
                <a:prstGeom prst="star5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pt-BR" sz="1100"/>
                </a:p>
              </p:txBody>
            </p:sp>
            <p:cxnSp>
              <p:nvCxnSpPr>
                <p:cNvPr id="165" name="Conector reto 164">
                  <a:extLst>
                    <a:ext uri="{FF2B5EF4-FFF2-40B4-BE49-F238E27FC236}">
                      <a16:creationId xmlns:a16="http://schemas.microsoft.com/office/drawing/2014/main" id="{4262E6A0-50C4-E6A2-DEFB-3CDB5EB39588}"/>
                    </a:ext>
                  </a:extLst>
                </p:cNvPr>
                <p:cNvCxnSpPr/>
                <p:nvPr/>
              </p:nvCxnSpPr>
              <p:spPr>
                <a:xfrm flipV="1">
                  <a:off x="5684411" y="3802436"/>
                  <a:ext cx="3177685" cy="12359"/>
                </a:xfrm>
                <a:prstGeom prst="lin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172" name="Conector reto 171">
                  <a:extLst>
                    <a:ext uri="{FF2B5EF4-FFF2-40B4-BE49-F238E27FC236}">
                      <a16:creationId xmlns:a16="http://schemas.microsoft.com/office/drawing/2014/main" id="{B5B3915F-495C-B866-06A3-28992EDBA6DF}"/>
                    </a:ext>
                  </a:extLst>
                </p:cNvPr>
                <p:cNvCxnSpPr/>
                <p:nvPr/>
              </p:nvCxnSpPr>
              <p:spPr>
                <a:xfrm flipV="1">
                  <a:off x="5712644" y="5202793"/>
                  <a:ext cx="3177687" cy="12359"/>
                </a:xfrm>
                <a:prstGeom prst="line">
                  <a:avLst/>
                </a:prstGeom>
                <a:noFill/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grpSp>
              <p:nvGrpSpPr>
                <p:cNvPr id="2" name="Agrupar 1">
                  <a:extLst>
                    <a:ext uri="{FF2B5EF4-FFF2-40B4-BE49-F238E27FC236}">
                      <a16:creationId xmlns:a16="http://schemas.microsoft.com/office/drawing/2014/main" id="{863FF365-C9EC-1C22-5073-AD021A0D3703}"/>
                    </a:ext>
                  </a:extLst>
                </p:cNvPr>
                <p:cNvGrpSpPr/>
                <p:nvPr/>
              </p:nvGrpSpPr>
              <p:grpSpPr>
                <a:xfrm>
                  <a:off x="5159120" y="1699835"/>
                  <a:ext cx="469131" cy="2558638"/>
                  <a:chOff x="8809161" y="1462884"/>
                  <a:chExt cx="469131" cy="2558638"/>
                </a:xfrm>
              </p:grpSpPr>
              <p:sp>
                <p:nvSpPr>
                  <p:cNvPr id="3" name="Retângulo Arredondado 204">
                    <a:extLst>
                      <a:ext uri="{FF2B5EF4-FFF2-40B4-BE49-F238E27FC236}">
                        <a16:creationId xmlns:a16="http://schemas.microsoft.com/office/drawing/2014/main" id="{DC5ADD00-8BB2-8486-D2F9-774BC5F49812}"/>
                      </a:ext>
                    </a:extLst>
                  </p:cNvPr>
                  <p:cNvSpPr/>
                  <p:nvPr/>
                </p:nvSpPr>
                <p:spPr>
                  <a:xfrm>
                    <a:off x="8982539" y="2356081"/>
                    <a:ext cx="295753" cy="208688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/>
                  </a:p>
                </p:txBody>
              </p:sp>
              <p:sp>
                <p:nvSpPr>
                  <p:cNvPr id="4" name="Retângulo Arredondado 205">
                    <a:extLst>
                      <a:ext uri="{FF2B5EF4-FFF2-40B4-BE49-F238E27FC236}">
                        <a16:creationId xmlns:a16="http://schemas.microsoft.com/office/drawing/2014/main" id="{021F133D-5635-C8D9-06C3-8D9BF9C01F47}"/>
                      </a:ext>
                    </a:extLst>
                  </p:cNvPr>
                  <p:cNvSpPr/>
                  <p:nvPr/>
                </p:nvSpPr>
                <p:spPr>
                  <a:xfrm>
                    <a:off x="8965367" y="3816143"/>
                    <a:ext cx="295753" cy="205379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5" name="CaixaDeTexto 10">
                    <a:extLst>
                      <a:ext uri="{FF2B5EF4-FFF2-40B4-BE49-F238E27FC236}">
                        <a16:creationId xmlns:a16="http://schemas.microsoft.com/office/drawing/2014/main" id="{12052AB5-9E8F-20E2-AF44-EBB3E56C59FC}"/>
                      </a:ext>
                    </a:extLst>
                  </p:cNvPr>
                  <p:cNvSpPr txBox="1"/>
                  <p:nvPr/>
                </p:nvSpPr>
                <p:spPr>
                  <a:xfrm>
                    <a:off x="8809161" y="1462884"/>
                    <a:ext cx="216692" cy="151816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pt-BR" b="1" dirty="0"/>
                  </a:p>
                </p:txBody>
              </p:sp>
            </p:grpSp>
            <p:grpSp>
              <p:nvGrpSpPr>
                <p:cNvPr id="7" name="Agrupar 6">
                  <a:extLst>
                    <a:ext uri="{FF2B5EF4-FFF2-40B4-BE49-F238E27FC236}">
                      <a16:creationId xmlns:a16="http://schemas.microsoft.com/office/drawing/2014/main" id="{C7D42570-2F37-678D-1B1C-423D63748241}"/>
                    </a:ext>
                  </a:extLst>
                </p:cNvPr>
                <p:cNvGrpSpPr/>
                <p:nvPr/>
              </p:nvGrpSpPr>
              <p:grpSpPr>
                <a:xfrm>
                  <a:off x="5126522" y="2269493"/>
                  <a:ext cx="491711" cy="2332745"/>
                  <a:chOff x="8773384" y="1449673"/>
                  <a:chExt cx="491711" cy="2332745"/>
                </a:xfrm>
              </p:grpSpPr>
              <p:sp>
                <p:nvSpPr>
                  <p:cNvPr id="8" name="Retângulo Arredondado 204">
                    <a:extLst>
                      <a:ext uri="{FF2B5EF4-FFF2-40B4-BE49-F238E27FC236}">
                        <a16:creationId xmlns:a16="http://schemas.microsoft.com/office/drawing/2014/main" id="{569518D1-94CD-DBA2-AF0E-ABEA68902754}"/>
                      </a:ext>
                    </a:extLst>
                  </p:cNvPr>
                  <p:cNvSpPr/>
                  <p:nvPr/>
                </p:nvSpPr>
                <p:spPr>
                  <a:xfrm>
                    <a:off x="8959056" y="2644885"/>
                    <a:ext cx="295753" cy="208688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/>
                  </a:p>
                </p:txBody>
              </p:sp>
              <p:sp>
                <p:nvSpPr>
                  <p:cNvPr id="9" name="Retângulo Arredondado 205">
                    <a:extLst>
                      <a:ext uri="{FF2B5EF4-FFF2-40B4-BE49-F238E27FC236}">
                        <a16:creationId xmlns:a16="http://schemas.microsoft.com/office/drawing/2014/main" id="{43E673BE-AF85-26EA-5372-DADBE61A021D}"/>
                      </a:ext>
                    </a:extLst>
                  </p:cNvPr>
                  <p:cNvSpPr/>
                  <p:nvPr/>
                </p:nvSpPr>
                <p:spPr>
                  <a:xfrm>
                    <a:off x="8969342" y="3577039"/>
                    <a:ext cx="295753" cy="205379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10" name="CaixaDeTexto 10">
                    <a:extLst>
                      <a:ext uri="{FF2B5EF4-FFF2-40B4-BE49-F238E27FC236}">
                        <a16:creationId xmlns:a16="http://schemas.microsoft.com/office/drawing/2014/main" id="{3E90DE05-27DF-62CE-B039-7B221A6C0183}"/>
                      </a:ext>
                    </a:extLst>
                  </p:cNvPr>
                  <p:cNvSpPr txBox="1"/>
                  <p:nvPr/>
                </p:nvSpPr>
                <p:spPr>
                  <a:xfrm>
                    <a:off x="8773384" y="1449673"/>
                    <a:ext cx="216692" cy="151817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S</a:t>
                    </a:r>
                  </a:p>
                </p:txBody>
              </p:sp>
              <p:sp>
                <p:nvSpPr>
                  <p:cNvPr id="11" name="CaixaDeTexto 11">
                    <a:extLst>
                      <a:ext uri="{FF2B5EF4-FFF2-40B4-BE49-F238E27FC236}">
                        <a16:creationId xmlns:a16="http://schemas.microsoft.com/office/drawing/2014/main" id="{AD7DBE0C-3E55-AA01-D823-2F618E761E46}"/>
                      </a:ext>
                    </a:extLst>
                  </p:cNvPr>
                  <p:cNvSpPr txBox="1"/>
                  <p:nvPr/>
                </p:nvSpPr>
                <p:spPr>
                  <a:xfrm>
                    <a:off x="8787206" y="1782285"/>
                    <a:ext cx="216692" cy="131178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N</a:t>
                    </a:r>
                  </a:p>
                </p:txBody>
              </p:sp>
            </p:grpSp>
            <p:grpSp>
              <p:nvGrpSpPr>
                <p:cNvPr id="14" name="Agrupar 13">
                  <a:extLst>
                    <a:ext uri="{FF2B5EF4-FFF2-40B4-BE49-F238E27FC236}">
                      <a16:creationId xmlns:a16="http://schemas.microsoft.com/office/drawing/2014/main" id="{06233CD3-51AA-C341-B4FF-376E7D355A27}"/>
                    </a:ext>
                  </a:extLst>
                </p:cNvPr>
                <p:cNvGrpSpPr/>
                <p:nvPr/>
              </p:nvGrpSpPr>
              <p:grpSpPr>
                <a:xfrm>
                  <a:off x="8275725" y="2041477"/>
                  <a:ext cx="504826" cy="519224"/>
                  <a:chOff x="8734990" y="1808585"/>
                  <a:chExt cx="504826" cy="519224"/>
                </a:xfrm>
              </p:grpSpPr>
              <p:sp>
                <p:nvSpPr>
                  <p:cNvPr id="15" name="Retângulo Arredondado 204">
                    <a:extLst>
                      <a:ext uri="{FF2B5EF4-FFF2-40B4-BE49-F238E27FC236}">
                        <a16:creationId xmlns:a16="http://schemas.microsoft.com/office/drawing/2014/main" id="{A634A183-713A-1778-CCAA-EC469069464D}"/>
                      </a:ext>
                    </a:extLst>
                  </p:cNvPr>
                  <p:cNvSpPr/>
                  <p:nvPr/>
                </p:nvSpPr>
                <p:spPr>
                  <a:xfrm>
                    <a:off x="8939671" y="1808585"/>
                    <a:ext cx="295753" cy="208687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/>
                  </a:p>
                </p:txBody>
              </p:sp>
              <p:sp>
                <p:nvSpPr>
                  <p:cNvPr id="16" name="Retângulo Arredondado 205">
                    <a:extLst>
                      <a:ext uri="{FF2B5EF4-FFF2-40B4-BE49-F238E27FC236}">
                        <a16:creationId xmlns:a16="http://schemas.microsoft.com/office/drawing/2014/main" id="{04744631-BB69-8BE5-4498-DADFC8692FD7}"/>
                      </a:ext>
                    </a:extLst>
                  </p:cNvPr>
                  <p:cNvSpPr/>
                  <p:nvPr/>
                </p:nvSpPr>
                <p:spPr>
                  <a:xfrm>
                    <a:off x="8944063" y="2122430"/>
                    <a:ext cx="295753" cy="205379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17" name="CaixaDeTexto 10">
                    <a:extLst>
                      <a:ext uri="{FF2B5EF4-FFF2-40B4-BE49-F238E27FC236}">
                        <a16:creationId xmlns:a16="http://schemas.microsoft.com/office/drawing/2014/main" id="{E1EAD976-679C-E548-251C-A50730B117C6}"/>
                      </a:ext>
                    </a:extLst>
                  </p:cNvPr>
                  <p:cNvSpPr txBox="1"/>
                  <p:nvPr/>
                </p:nvSpPr>
                <p:spPr>
                  <a:xfrm>
                    <a:off x="8734990" y="1820409"/>
                    <a:ext cx="216692" cy="151817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S</a:t>
                    </a:r>
                  </a:p>
                </p:txBody>
              </p:sp>
            </p:grpSp>
            <p:grpSp>
              <p:nvGrpSpPr>
                <p:cNvPr id="19" name="Agrupar 18">
                  <a:extLst>
                    <a:ext uri="{FF2B5EF4-FFF2-40B4-BE49-F238E27FC236}">
                      <a16:creationId xmlns:a16="http://schemas.microsoft.com/office/drawing/2014/main" id="{758E576D-7672-DD09-05D6-8EFBD8D4E830}"/>
                    </a:ext>
                  </a:extLst>
                </p:cNvPr>
                <p:cNvGrpSpPr/>
                <p:nvPr/>
              </p:nvGrpSpPr>
              <p:grpSpPr>
                <a:xfrm>
                  <a:off x="8248091" y="3130185"/>
                  <a:ext cx="530339" cy="485877"/>
                  <a:chOff x="8698208" y="2321682"/>
                  <a:chExt cx="530339" cy="485877"/>
                </a:xfrm>
              </p:grpSpPr>
              <p:sp>
                <p:nvSpPr>
                  <p:cNvPr id="20" name="Retângulo Arredondado 204">
                    <a:extLst>
                      <a:ext uri="{FF2B5EF4-FFF2-40B4-BE49-F238E27FC236}">
                        <a16:creationId xmlns:a16="http://schemas.microsoft.com/office/drawing/2014/main" id="{0F078D49-6C30-DB66-A815-1FD91CA89710}"/>
                      </a:ext>
                    </a:extLst>
                  </p:cNvPr>
                  <p:cNvSpPr/>
                  <p:nvPr/>
                </p:nvSpPr>
                <p:spPr>
                  <a:xfrm>
                    <a:off x="8932794" y="2321682"/>
                    <a:ext cx="295753" cy="208688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21" name="Retângulo Arredondado 205">
                    <a:extLst>
                      <a:ext uri="{FF2B5EF4-FFF2-40B4-BE49-F238E27FC236}">
                        <a16:creationId xmlns:a16="http://schemas.microsoft.com/office/drawing/2014/main" id="{95D7396A-0A10-E4B1-250B-2A4E98926820}"/>
                      </a:ext>
                    </a:extLst>
                  </p:cNvPr>
                  <p:cNvSpPr/>
                  <p:nvPr/>
                </p:nvSpPr>
                <p:spPr>
                  <a:xfrm>
                    <a:off x="8924540" y="2602182"/>
                    <a:ext cx="295753" cy="205377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22" name="CaixaDeTexto 10">
                    <a:extLst>
                      <a:ext uri="{FF2B5EF4-FFF2-40B4-BE49-F238E27FC236}">
                        <a16:creationId xmlns:a16="http://schemas.microsoft.com/office/drawing/2014/main" id="{7517B042-2039-D7A1-C7F6-B292D02A7FCB}"/>
                      </a:ext>
                    </a:extLst>
                  </p:cNvPr>
                  <p:cNvSpPr txBox="1"/>
                  <p:nvPr/>
                </p:nvSpPr>
                <p:spPr>
                  <a:xfrm>
                    <a:off x="8698208" y="2400399"/>
                    <a:ext cx="216692" cy="151817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S</a:t>
                    </a:r>
                  </a:p>
                </p:txBody>
              </p:sp>
            </p:grpSp>
            <p:grpSp>
              <p:nvGrpSpPr>
                <p:cNvPr id="24" name="Agrupar 23">
                  <a:extLst>
                    <a:ext uri="{FF2B5EF4-FFF2-40B4-BE49-F238E27FC236}">
                      <a16:creationId xmlns:a16="http://schemas.microsoft.com/office/drawing/2014/main" id="{0B98EA9E-FDB8-2779-4A87-B62EAFBC5D25}"/>
                    </a:ext>
                  </a:extLst>
                </p:cNvPr>
                <p:cNvGrpSpPr/>
                <p:nvPr/>
              </p:nvGrpSpPr>
              <p:grpSpPr>
                <a:xfrm>
                  <a:off x="5105789" y="2233212"/>
                  <a:ext cx="517971" cy="1391856"/>
                  <a:chOff x="8776034" y="580383"/>
                  <a:chExt cx="517971" cy="1391856"/>
                </a:xfrm>
              </p:grpSpPr>
              <p:sp>
                <p:nvSpPr>
                  <p:cNvPr id="25" name="Retângulo Arredondado 204">
                    <a:extLst>
                      <a:ext uri="{FF2B5EF4-FFF2-40B4-BE49-F238E27FC236}">
                        <a16:creationId xmlns:a16="http://schemas.microsoft.com/office/drawing/2014/main" id="{89D97B3F-BCB7-CDB6-FD9A-B96927546805}"/>
                      </a:ext>
                    </a:extLst>
                  </p:cNvPr>
                  <p:cNvSpPr/>
                  <p:nvPr/>
                </p:nvSpPr>
                <p:spPr>
                  <a:xfrm>
                    <a:off x="8998252" y="580383"/>
                    <a:ext cx="295753" cy="208688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/>
                  </a:p>
                </p:txBody>
              </p:sp>
              <p:sp>
                <p:nvSpPr>
                  <p:cNvPr id="26" name="Retângulo Arredondado 205">
                    <a:extLst>
                      <a:ext uri="{FF2B5EF4-FFF2-40B4-BE49-F238E27FC236}">
                        <a16:creationId xmlns:a16="http://schemas.microsoft.com/office/drawing/2014/main" id="{FFB5348F-27E2-F1E0-03E3-2F1A4A255D07}"/>
                      </a:ext>
                    </a:extLst>
                  </p:cNvPr>
                  <p:cNvSpPr/>
                  <p:nvPr/>
                </p:nvSpPr>
                <p:spPr>
                  <a:xfrm>
                    <a:off x="8985571" y="1517733"/>
                    <a:ext cx="295753" cy="205379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27" name="CaixaDeTexto 10">
                    <a:extLst>
                      <a:ext uri="{FF2B5EF4-FFF2-40B4-BE49-F238E27FC236}">
                        <a16:creationId xmlns:a16="http://schemas.microsoft.com/office/drawing/2014/main" id="{8161C47C-E39B-2FD5-98BF-6A105139F5E0}"/>
                      </a:ext>
                    </a:extLst>
                  </p:cNvPr>
                  <p:cNvSpPr txBox="1"/>
                  <p:nvPr/>
                </p:nvSpPr>
                <p:spPr>
                  <a:xfrm>
                    <a:off x="8780961" y="1539286"/>
                    <a:ext cx="216692" cy="151817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S</a:t>
                    </a:r>
                  </a:p>
                </p:txBody>
              </p:sp>
              <p:sp>
                <p:nvSpPr>
                  <p:cNvPr id="28" name="CaixaDeTexto 11">
                    <a:extLst>
                      <a:ext uri="{FF2B5EF4-FFF2-40B4-BE49-F238E27FC236}">
                        <a16:creationId xmlns:a16="http://schemas.microsoft.com/office/drawing/2014/main" id="{F9B40617-BCDE-56CD-E890-E2F5DF9AC872}"/>
                      </a:ext>
                    </a:extLst>
                  </p:cNvPr>
                  <p:cNvSpPr txBox="1"/>
                  <p:nvPr/>
                </p:nvSpPr>
                <p:spPr>
                  <a:xfrm>
                    <a:off x="8776034" y="1841061"/>
                    <a:ext cx="216691" cy="131178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N</a:t>
                    </a:r>
                  </a:p>
                </p:txBody>
              </p:sp>
            </p:grpSp>
            <p:grpSp>
              <p:nvGrpSpPr>
                <p:cNvPr id="29" name="Agrupar 28">
                  <a:extLst>
                    <a:ext uri="{FF2B5EF4-FFF2-40B4-BE49-F238E27FC236}">
                      <a16:creationId xmlns:a16="http://schemas.microsoft.com/office/drawing/2014/main" id="{8DE7B18D-8661-B30C-7466-DCA67BA1B5AA}"/>
                    </a:ext>
                  </a:extLst>
                </p:cNvPr>
                <p:cNvGrpSpPr/>
                <p:nvPr/>
              </p:nvGrpSpPr>
              <p:grpSpPr>
                <a:xfrm>
                  <a:off x="8265985" y="2392622"/>
                  <a:ext cx="504191" cy="2254393"/>
                  <a:chOff x="8715421" y="733125"/>
                  <a:chExt cx="504191" cy="2254393"/>
                </a:xfrm>
              </p:grpSpPr>
              <p:sp>
                <p:nvSpPr>
                  <p:cNvPr id="30" name="Retângulo Arredondado 204">
                    <a:extLst>
                      <a:ext uri="{FF2B5EF4-FFF2-40B4-BE49-F238E27FC236}">
                        <a16:creationId xmlns:a16="http://schemas.microsoft.com/office/drawing/2014/main" id="{566A911A-9079-86F9-2D13-3DAE3E064B3D}"/>
                      </a:ext>
                    </a:extLst>
                  </p:cNvPr>
                  <p:cNvSpPr/>
                  <p:nvPr/>
                </p:nvSpPr>
                <p:spPr>
                  <a:xfrm>
                    <a:off x="8923859" y="2484791"/>
                    <a:ext cx="295753" cy="208688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/>
                  </a:p>
                </p:txBody>
              </p:sp>
              <p:sp>
                <p:nvSpPr>
                  <p:cNvPr id="31" name="Retângulo Arredondado 205">
                    <a:extLst>
                      <a:ext uri="{FF2B5EF4-FFF2-40B4-BE49-F238E27FC236}">
                        <a16:creationId xmlns:a16="http://schemas.microsoft.com/office/drawing/2014/main" id="{11D10473-511B-46D6-0DB9-8504E5ADD3F2}"/>
                      </a:ext>
                    </a:extLst>
                  </p:cNvPr>
                  <p:cNvSpPr/>
                  <p:nvPr/>
                </p:nvSpPr>
                <p:spPr>
                  <a:xfrm>
                    <a:off x="8923859" y="2782139"/>
                    <a:ext cx="295753" cy="205379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33" name="CaixaDeTexto 11">
                    <a:extLst>
                      <a:ext uri="{FF2B5EF4-FFF2-40B4-BE49-F238E27FC236}">
                        <a16:creationId xmlns:a16="http://schemas.microsoft.com/office/drawing/2014/main" id="{FE62F3A5-CA7B-2041-A699-582D78E87D43}"/>
                      </a:ext>
                    </a:extLst>
                  </p:cNvPr>
                  <p:cNvSpPr txBox="1"/>
                  <p:nvPr/>
                </p:nvSpPr>
                <p:spPr>
                  <a:xfrm>
                    <a:off x="8715421" y="733125"/>
                    <a:ext cx="216692" cy="131178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N</a:t>
                    </a:r>
                  </a:p>
                </p:txBody>
              </p:sp>
            </p:grpSp>
            <p:grpSp>
              <p:nvGrpSpPr>
                <p:cNvPr id="34" name="Agrupar 33">
                  <a:extLst>
                    <a:ext uri="{FF2B5EF4-FFF2-40B4-BE49-F238E27FC236}">
                      <a16:creationId xmlns:a16="http://schemas.microsoft.com/office/drawing/2014/main" id="{64E3CD79-8F9D-C00D-76DC-3CCBC29CC3BC}"/>
                    </a:ext>
                  </a:extLst>
                </p:cNvPr>
                <p:cNvGrpSpPr/>
                <p:nvPr/>
              </p:nvGrpSpPr>
              <p:grpSpPr>
                <a:xfrm>
                  <a:off x="5130756" y="5364723"/>
                  <a:ext cx="499011" cy="511281"/>
                  <a:chOff x="8790416" y="2919731"/>
                  <a:chExt cx="499011" cy="511281"/>
                </a:xfrm>
              </p:grpSpPr>
              <p:sp>
                <p:nvSpPr>
                  <p:cNvPr id="35" name="Retângulo Arredondado 204">
                    <a:extLst>
                      <a:ext uri="{FF2B5EF4-FFF2-40B4-BE49-F238E27FC236}">
                        <a16:creationId xmlns:a16="http://schemas.microsoft.com/office/drawing/2014/main" id="{789363EE-85D0-ED69-2DAF-8B024A99F7D4}"/>
                      </a:ext>
                    </a:extLst>
                  </p:cNvPr>
                  <p:cNvSpPr/>
                  <p:nvPr/>
                </p:nvSpPr>
                <p:spPr>
                  <a:xfrm>
                    <a:off x="8993674" y="2919731"/>
                    <a:ext cx="295753" cy="208688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/>
                  </a:p>
                </p:txBody>
              </p:sp>
              <p:sp>
                <p:nvSpPr>
                  <p:cNvPr id="36" name="Retângulo Arredondado 205">
                    <a:extLst>
                      <a:ext uri="{FF2B5EF4-FFF2-40B4-BE49-F238E27FC236}">
                        <a16:creationId xmlns:a16="http://schemas.microsoft.com/office/drawing/2014/main" id="{92D8C516-4572-9C8B-1C45-4753AA67CB34}"/>
                      </a:ext>
                    </a:extLst>
                  </p:cNvPr>
                  <p:cNvSpPr/>
                  <p:nvPr/>
                </p:nvSpPr>
                <p:spPr>
                  <a:xfrm>
                    <a:off x="8985226" y="3225633"/>
                    <a:ext cx="295753" cy="205379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37" name="CaixaDeTexto 10">
                    <a:extLst>
                      <a:ext uri="{FF2B5EF4-FFF2-40B4-BE49-F238E27FC236}">
                        <a16:creationId xmlns:a16="http://schemas.microsoft.com/office/drawing/2014/main" id="{F7C42B31-0A9A-19BE-D801-71C9C59506C3}"/>
                      </a:ext>
                    </a:extLst>
                  </p:cNvPr>
                  <p:cNvSpPr txBox="1"/>
                  <p:nvPr/>
                </p:nvSpPr>
                <p:spPr>
                  <a:xfrm>
                    <a:off x="8790416" y="3021018"/>
                    <a:ext cx="216691" cy="151817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S</a:t>
                    </a:r>
                  </a:p>
                </p:txBody>
              </p:sp>
              <p:sp>
                <p:nvSpPr>
                  <p:cNvPr id="38" name="CaixaDeTexto 11">
                    <a:extLst>
                      <a:ext uri="{FF2B5EF4-FFF2-40B4-BE49-F238E27FC236}">
                        <a16:creationId xmlns:a16="http://schemas.microsoft.com/office/drawing/2014/main" id="{0EB87DA7-ED1D-DE48-8978-9196056B9D77}"/>
                      </a:ext>
                    </a:extLst>
                  </p:cNvPr>
                  <p:cNvSpPr txBox="1"/>
                  <p:nvPr/>
                </p:nvSpPr>
                <p:spPr>
                  <a:xfrm>
                    <a:off x="8793981" y="3296577"/>
                    <a:ext cx="216692" cy="131178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N</a:t>
                    </a:r>
                  </a:p>
                </p:txBody>
              </p:sp>
            </p:grpSp>
            <p:grpSp>
              <p:nvGrpSpPr>
                <p:cNvPr id="39" name="Agrupar 38">
                  <a:extLst>
                    <a:ext uri="{FF2B5EF4-FFF2-40B4-BE49-F238E27FC236}">
                      <a16:creationId xmlns:a16="http://schemas.microsoft.com/office/drawing/2014/main" id="{C606100A-F6FE-CCAD-F413-68FD85582465}"/>
                    </a:ext>
                  </a:extLst>
                </p:cNvPr>
                <p:cNvGrpSpPr/>
                <p:nvPr/>
              </p:nvGrpSpPr>
              <p:grpSpPr>
                <a:xfrm>
                  <a:off x="8266787" y="4243052"/>
                  <a:ext cx="525092" cy="1703896"/>
                  <a:chOff x="8720304" y="1776478"/>
                  <a:chExt cx="525092" cy="1703896"/>
                </a:xfrm>
              </p:grpSpPr>
              <p:sp>
                <p:nvSpPr>
                  <p:cNvPr id="40" name="Retângulo Arredondado 204">
                    <a:extLst>
                      <a:ext uri="{FF2B5EF4-FFF2-40B4-BE49-F238E27FC236}">
                        <a16:creationId xmlns:a16="http://schemas.microsoft.com/office/drawing/2014/main" id="{FEE93392-0D68-79C0-4F59-02A9FBAE0094}"/>
                      </a:ext>
                    </a:extLst>
                  </p:cNvPr>
                  <p:cNvSpPr/>
                  <p:nvPr/>
                </p:nvSpPr>
                <p:spPr>
                  <a:xfrm>
                    <a:off x="8949642" y="2988712"/>
                    <a:ext cx="295753" cy="208688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/>
                  </a:p>
                </p:txBody>
              </p:sp>
              <p:sp>
                <p:nvSpPr>
                  <p:cNvPr id="41" name="Retângulo Arredondado 205">
                    <a:extLst>
                      <a:ext uri="{FF2B5EF4-FFF2-40B4-BE49-F238E27FC236}">
                        <a16:creationId xmlns:a16="http://schemas.microsoft.com/office/drawing/2014/main" id="{035D92FF-BF5D-7324-43BF-4B4FEBDAEF90}"/>
                      </a:ext>
                    </a:extLst>
                  </p:cNvPr>
                  <p:cNvSpPr/>
                  <p:nvPr/>
                </p:nvSpPr>
                <p:spPr>
                  <a:xfrm>
                    <a:off x="8949643" y="3274995"/>
                    <a:ext cx="295753" cy="205379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42" name="CaixaDeTexto 10">
                    <a:extLst>
                      <a:ext uri="{FF2B5EF4-FFF2-40B4-BE49-F238E27FC236}">
                        <a16:creationId xmlns:a16="http://schemas.microsoft.com/office/drawing/2014/main" id="{F18D434A-07DD-2DE7-A299-AC97B68C0661}"/>
                      </a:ext>
                    </a:extLst>
                  </p:cNvPr>
                  <p:cNvSpPr txBox="1"/>
                  <p:nvPr/>
                </p:nvSpPr>
                <p:spPr>
                  <a:xfrm>
                    <a:off x="8720304" y="1776478"/>
                    <a:ext cx="216693" cy="151817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S</a:t>
                    </a:r>
                  </a:p>
                </p:txBody>
              </p:sp>
              <p:sp>
                <p:nvSpPr>
                  <p:cNvPr id="43" name="CaixaDeTexto 11">
                    <a:extLst>
                      <a:ext uri="{FF2B5EF4-FFF2-40B4-BE49-F238E27FC236}">
                        <a16:creationId xmlns:a16="http://schemas.microsoft.com/office/drawing/2014/main" id="{F161E91D-CEEC-E087-7BF5-9CF6FBA5D035}"/>
                      </a:ext>
                    </a:extLst>
                  </p:cNvPr>
                  <p:cNvSpPr txBox="1"/>
                  <p:nvPr/>
                </p:nvSpPr>
                <p:spPr>
                  <a:xfrm>
                    <a:off x="8736834" y="2002142"/>
                    <a:ext cx="216691" cy="131178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N</a:t>
                    </a:r>
                  </a:p>
                </p:txBody>
              </p:sp>
            </p:grpSp>
          </p:grpSp>
        </p:grpSp>
        <p:grpSp>
          <p:nvGrpSpPr>
            <p:cNvPr id="58" name="Agrupar 57">
              <a:extLst>
                <a:ext uri="{FF2B5EF4-FFF2-40B4-BE49-F238E27FC236}">
                  <a16:creationId xmlns:a16="http://schemas.microsoft.com/office/drawing/2014/main" id="{892DA2F1-7B6D-15AF-E5DE-73C7ABF7DAAD}"/>
                </a:ext>
              </a:extLst>
            </p:cNvPr>
            <p:cNvGrpSpPr/>
            <p:nvPr/>
          </p:nvGrpSpPr>
          <p:grpSpPr>
            <a:xfrm>
              <a:off x="5259074" y="3622639"/>
              <a:ext cx="3276257" cy="1267833"/>
              <a:chOff x="5259074" y="3622639"/>
              <a:chExt cx="3276257" cy="1267833"/>
            </a:xfrm>
          </p:grpSpPr>
          <p:sp>
            <p:nvSpPr>
              <p:cNvPr id="51" name="CaixaDeTexto 10">
                <a:extLst>
                  <a:ext uri="{FF2B5EF4-FFF2-40B4-BE49-F238E27FC236}">
                    <a16:creationId xmlns:a16="http://schemas.microsoft.com/office/drawing/2014/main" id="{99B681CE-18AA-4EC8-3F55-DA5391235F59}"/>
                  </a:ext>
                </a:extLst>
              </p:cNvPr>
              <p:cNvSpPr txBox="1"/>
              <p:nvPr/>
            </p:nvSpPr>
            <p:spPr>
              <a:xfrm>
                <a:off x="5259074" y="3622639"/>
                <a:ext cx="208367" cy="10758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52" name="CaixaDeTexto 10">
                <a:extLst>
                  <a:ext uri="{FF2B5EF4-FFF2-40B4-BE49-F238E27FC236}">
                    <a16:creationId xmlns:a16="http://schemas.microsoft.com/office/drawing/2014/main" id="{9282A647-43A4-504B-79B3-4574FA0F4284}"/>
                  </a:ext>
                </a:extLst>
              </p:cNvPr>
              <p:cNvSpPr txBox="1"/>
              <p:nvPr/>
            </p:nvSpPr>
            <p:spPr>
              <a:xfrm>
                <a:off x="5415788" y="4276904"/>
                <a:ext cx="208367" cy="10758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pt-BR" b="1" dirty="0"/>
              </a:p>
            </p:txBody>
          </p:sp>
          <p:sp>
            <p:nvSpPr>
              <p:cNvPr id="54" name="CaixaDeTexto 11">
                <a:extLst>
                  <a:ext uri="{FF2B5EF4-FFF2-40B4-BE49-F238E27FC236}">
                    <a16:creationId xmlns:a16="http://schemas.microsoft.com/office/drawing/2014/main" id="{DA2948E0-7F9E-3887-2C68-2322404028EF}"/>
                  </a:ext>
                </a:extLst>
              </p:cNvPr>
              <p:cNvSpPr txBox="1"/>
              <p:nvPr/>
            </p:nvSpPr>
            <p:spPr>
              <a:xfrm>
                <a:off x="5272067" y="3858801"/>
                <a:ext cx="208368" cy="9295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  <p:sp>
            <p:nvSpPr>
              <p:cNvPr id="56" name="CaixaDeTexto 11">
                <a:extLst>
                  <a:ext uri="{FF2B5EF4-FFF2-40B4-BE49-F238E27FC236}">
                    <a16:creationId xmlns:a16="http://schemas.microsoft.com/office/drawing/2014/main" id="{BBCEE547-7F01-AF53-04F8-E1EC3B3B87C1}"/>
                  </a:ext>
                </a:extLst>
              </p:cNvPr>
              <p:cNvSpPr txBox="1"/>
              <p:nvPr/>
            </p:nvSpPr>
            <p:spPr>
              <a:xfrm>
                <a:off x="8326963" y="4797514"/>
                <a:ext cx="208368" cy="9295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  <p:sp>
            <p:nvSpPr>
              <p:cNvPr id="57" name="CaixaDeTexto 10">
                <a:extLst>
                  <a:ext uri="{FF2B5EF4-FFF2-40B4-BE49-F238E27FC236}">
                    <a16:creationId xmlns:a16="http://schemas.microsoft.com/office/drawing/2014/main" id="{FF699B87-89FA-8FD7-854E-E87419A86297}"/>
                  </a:ext>
                </a:extLst>
              </p:cNvPr>
              <p:cNvSpPr txBox="1"/>
              <p:nvPr/>
            </p:nvSpPr>
            <p:spPr>
              <a:xfrm>
                <a:off x="8326963" y="4586735"/>
                <a:ext cx="208368" cy="10758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</p:grpSp>
      </p:grpSp>
      <p:sp>
        <p:nvSpPr>
          <p:cNvPr id="60" name="Retângulo 59">
            <a:extLst>
              <a:ext uri="{FF2B5EF4-FFF2-40B4-BE49-F238E27FC236}">
                <a16:creationId xmlns:a16="http://schemas.microsoft.com/office/drawing/2014/main" id="{1DD6E85C-3D01-DC24-3FB6-0B71D98E703D}"/>
              </a:ext>
            </a:extLst>
          </p:cNvPr>
          <p:cNvSpPr/>
          <p:nvPr/>
        </p:nvSpPr>
        <p:spPr>
          <a:xfrm>
            <a:off x="2884282" y="5051350"/>
            <a:ext cx="3004401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</a:t>
            </a:r>
            <a:r>
              <a:rPr lang="pt-BR" sz="727" b="1" dirty="0">
                <a:solidFill>
                  <a:srgbClr val="FF0000"/>
                </a:solidFill>
                <a:latin typeface="Arial" panose="020B0604020202020204" pitchFamily="34" charset="0"/>
              </a:rPr>
              <a:t>Neonatal</a:t>
            </a:r>
          </a:p>
        </p:txBody>
      </p:sp>
      <p:sp>
        <p:nvSpPr>
          <p:cNvPr id="79" name="Retângulo 78">
            <a:extLst>
              <a:ext uri="{FF2B5EF4-FFF2-40B4-BE49-F238E27FC236}">
                <a16:creationId xmlns:a16="http://schemas.microsoft.com/office/drawing/2014/main" id="{1DD6E85C-3D01-DC24-3FB6-0B71D98E703D}"/>
              </a:ext>
            </a:extLst>
          </p:cNvPr>
          <p:cNvSpPr/>
          <p:nvPr/>
        </p:nvSpPr>
        <p:spPr>
          <a:xfrm>
            <a:off x="5931119" y="5040699"/>
            <a:ext cx="3004401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</a:t>
            </a:r>
            <a:r>
              <a:rPr lang="pt-BR" sz="727" b="1" dirty="0">
                <a:solidFill>
                  <a:srgbClr val="FF0000"/>
                </a:solidFill>
                <a:latin typeface="Arial" panose="020B0604020202020204" pitchFamily="34" charset="0"/>
              </a:rPr>
              <a:t>Neonatal</a:t>
            </a:r>
          </a:p>
        </p:txBody>
      </p:sp>
      <p:cxnSp>
        <p:nvCxnSpPr>
          <p:cNvPr id="80" name="Conector reto 79">
            <a:extLst>
              <a:ext uri="{FF2B5EF4-FFF2-40B4-BE49-F238E27FC236}">
                <a16:creationId xmlns:a16="http://schemas.microsoft.com/office/drawing/2014/main" id="{434FCF09-F949-3B59-F504-CAFB9BFA49BA}"/>
              </a:ext>
            </a:extLst>
          </p:cNvPr>
          <p:cNvCxnSpPr/>
          <p:nvPr/>
        </p:nvCxnSpPr>
        <p:spPr>
          <a:xfrm>
            <a:off x="5957517" y="5040699"/>
            <a:ext cx="2935566" cy="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1" name="Conector reto 80">
            <a:extLst>
              <a:ext uri="{FF2B5EF4-FFF2-40B4-BE49-F238E27FC236}">
                <a16:creationId xmlns:a16="http://schemas.microsoft.com/office/drawing/2014/main" id="{434FCF09-F949-3B59-F504-CAFB9BFA49BA}"/>
              </a:ext>
            </a:extLst>
          </p:cNvPr>
          <p:cNvCxnSpPr/>
          <p:nvPr/>
        </p:nvCxnSpPr>
        <p:spPr>
          <a:xfrm flipV="1">
            <a:off x="2845486" y="5043943"/>
            <a:ext cx="3074152" cy="875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" name="CaixaDeTexto 11">
            <a:extLst>
              <a:ext uri="{FF2B5EF4-FFF2-40B4-BE49-F238E27FC236}">
                <a16:creationId xmlns:a16="http://schemas.microsoft.com/office/drawing/2014/main" id="{D3123819-9AD9-1CA0-F511-51032AD1659F}"/>
              </a:ext>
            </a:extLst>
          </p:cNvPr>
          <p:cNvSpPr txBox="1"/>
          <p:nvPr/>
        </p:nvSpPr>
        <p:spPr>
          <a:xfrm>
            <a:off x="8368255" y="3128201"/>
            <a:ext cx="209631" cy="9295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12" name="CaixaDeTexto 9">
            <a:extLst>
              <a:ext uri="{FF2B5EF4-FFF2-40B4-BE49-F238E27FC236}">
                <a16:creationId xmlns:a16="http://schemas.microsoft.com/office/drawing/2014/main" id="{7B7B2EED-7BC5-0456-300B-26372FE9EC8B}"/>
              </a:ext>
            </a:extLst>
          </p:cNvPr>
          <p:cNvSpPr txBox="1"/>
          <p:nvPr/>
        </p:nvSpPr>
        <p:spPr>
          <a:xfrm>
            <a:off x="5948722" y="2237601"/>
            <a:ext cx="2532699" cy="41234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AutoNum type="arabicPeriod"/>
            </a:pPr>
            <a:r>
              <a:rPr lang="pt-BR" dirty="0">
                <a:ea typeface="Calibri"/>
                <a:cs typeface="Calibri"/>
              </a:rPr>
              <a:t> O sistema para mensuração da angulação da incubadora e/ou berço aquecido está em um local de fácil visualização para todos?</a:t>
            </a:r>
            <a:endParaRPr lang="pt-BR" sz="1050" dirty="0">
              <a:ea typeface="Calibri"/>
              <a:cs typeface="Calibri"/>
            </a:endParaRPr>
          </a:p>
        </p:txBody>
      </p:sp>
      <p:sp>
        <p:nvSpPr>
          <p:cNvPr id="13" name="CaixaDeTexto 9">
            <a:extLst>
              <a:ext uri="{FF2B5EF4-FFF2-40B4-BE49-F238E27FC236}">
                <a16:creationId xmlns:a16="http://schemas.microsoft.com/office/drawing/2014/main" id="{B836F4C6-E846-5FD3-6C1B-913E35B95B63}"/>
              </a:ext>
            </a:extLst>
          </p:cNvPr>
          <p:cNvSpPr txBox="1"/>
          <p:nvPr/>
        </p:nvSpPr>
        <p:spPr>
          <a:xfrm>
            <a:off x="5965360" y="3020172"/>
            <a:ext cx="2532699" cy="35338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solidFill>
                  <a:schemeClr val="tx1"/>
                </a:solidFill>
                <a:ea typeface="Calibri"/>
                <a:cs typeface="Calibri"/>
              </a:rPr>
              <a:t>2. A angulação da incubadora e/ou berço aquecido está elevado em sua angulação máxima ?</a:t>
            </a:r>
            <a:r>
              <a:rPr lang="pt-BR" b="1" dirty="0">
                <a:solidFill>
                  <a:schemeClr val="tx1"/>
                </a:solidFill>
                <a:ea typeface="Calibri"/>
                <a:cs typeface="Calibri"/>
              </a:rPr>
              <a:t> </a:t>
            </a:r>
            <a:endParaRPr lang="pt-BR" sz="1050" dirty="0">
              <a:solidFill>
                <a:schemeClr val="tx1"/>
              </a:solidFill>
              <a:ea typeface="Calibri"/>
              <a:cs typeface="Calibri"/>
            </a:endParaRPr>
          </a:p>
          <a:p>
            <a:pPr marL="228600" indent="-228600">
              <a:buFont typeface="+mj-lt"/>
              <a:buAutoNum type="arabicPeriod" startAt="2"/>
            </a:pPr>
            <a:endParaRPr lang="pt-BR" sz="1050" dirty="0"/>
          </a:p>
        </p:txBody>
      </p:sp>
      <p:sp>
        <p:nvSpPr>
          <p:cNvPr id="18" name="CaixaDeTexto 9">
            <a:extLst>
              <a:ext uri="{FF2B5EF4-FFF2-40B4-BE49-F238E27FC236}">
                <a16:creationId xmlns:a16="http://schemas.microsoft.com/office/drawing/2014/main" id="{4058343A-540A-3F62-F7C8-8ACC37CC75CA}"/>
              </a:ext>
            </a:extLst>
          </p:cNvPr>
          <p:cNvSpPr txBox="1"/>
          <p:nvPr/>
        </p:nvSpPr>
        <p:spPr>
          <a:xfrm>
            <a:off x="5939712" y="3767403"/>
            <a:ext cx="2506820" cy="48827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solidFill>
                  <a:schemeClr val="tx1"/>
                </a:solidFill>
                <a:ea typeface="Calibri"/>
                <a:cs typeface="Calibri"/>
              </a:rPr>
              <a:t>3.  O recém-nascido está adequadamente        posicionado? (Com a cabeça alinhada com o tronco, com as mãos livres, favorecendo a flexão de ombros e cotovelos)</a:t>
            </a:r>
            <a:endParaRPr lang="pt-BR" sz="1050" dirty="0">
              <a:solidFill>
                <a:schemeClr val="tx1"/>
              </a:solidFill>
              <a:ea typeface="Calibri"/>
              <a:cs typeface="Calibri"/>
            </a:endParaRPr>
          </a:p>
          <a:p>
            <a:pPr marL="228600" indent="-228600">
              <a:buAutoNum type="arabicPeriod" startAt="3"/>
            </a:pPr>
            <a:endParaRPr lang="pt-BR" sz="1050" dirty="0">
              <a:solidFill>
                <a:schemeClr val="tx1"/>
              </a:solidFill>
              <a:ea typeface="Calibri"/>
              <a:cs typeface="Calibri"/>
            </a:endParaRPr>
          </a:p>
          <a:p>
            <a:endParaRPr lang="pt-BR" sz="1050" b="1" dirty="0"/>
          </a:p>
        </p:txBody>
      </p:sp>
      <p:sp>
        <p:nvSpPr>
          <p:cNvPr id="23" name="CaixaDeTexto 9">
            <a:extLst>
              <a:ext uri="{FF2B5EF4-FFF2-40B4-BE49-F238E27FC236}">
                <a16:creationId xmlns:a16="http://schemas.microsoft.com/office/drawing/2014/main" id="{4B6E8B04-11E1-F28E-5B6E-308A8672705D}"/>
              </a:ext>
            </a:extLst>
          </p:cNvPr>
          <p:cNvSpPr txBox="1"/>
          <p:nvPr/>
        </p:nvSpPr>
        <p:spPr>
          <a:xfrm>
            <a:off x="5939712" y="4420648"/>
            <a:ext cx="2506820" cy="55554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>
                <a:solidFill>
                  <a:schemeClr val="tx1"/>
                </a:solidFill>
              </a:rPr>
              <a:t>4.  </a:t>
            </a:r>
            <a:r>
              <a:rPr lang="pt-BR" dirty="0">
                <a:solidFill>
                  <a:schemeClr val="tx1"/>
                </a:solidFill>
              </a:rPr>
              <a:t>Há registro em folha de cuidados sobre a mudança de posicionamento durante o último manuseio/cuidado ?</a:t>
            </a:r>
            <a:endParaRPr lang="pt-BR" sz="1050" dirty="0">
              <a:solidFill>
                <a:schemeClr val="tx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7290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Agrupar 14">
            <a:extLst>
              <a:ext uri="{FF2B5EF4-FFF2-40B4-BE49-F238E27FC236}">
                <a16:creationId xmlns:a16="http://schemas.microsoft.com/office/drawing/2014/main" id="{776E9DF6-542D-13F2-FF55-37B3BCA99E1E}"/>
              </a:ext>
            </a:extLst>
          </p:cNvPr>
          <p:cNvGrpSpPr/>
          <p:nvPr/>
        </p:nvGrpSpPr>
        <p:grpSpPr>
          <a:xfrm>
            <a:off x="2796002" y="1500819"/>
            <a:ext cx="6121946" cy="4140000"/>
            <a:chOff x="2795950" y="1500819"/>
            <a:chExt cx="6286800" cy="4187792"/>
          </a:xfrm>
        </p:grpSpPr>
        <p:sp>
          <p:nvSpPr>
            <p:cNvPr id="27" name="Retângulo 26"/>
            <p:cNvSpPr/>
            <p:nvPr/>
          </p:nvSpPr>
          <p:spPr>
            <a:xfrm>
              <a:off x="2800761" y="5471180"/>
              <a:ext cx="3105587" cy="2065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PAV - </a:t>
              </a:r>
              <a:r>
                <a:rPr lang="pt-BR" sz="727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Neonatal</a:t>
              </a:r>
            </a:p>
          </p:txBody>
        </p:sp>
        <p:sp>
          <p:nvSpPr>
            <p:cNvPr id="28" name="Retângulo 27"/>
            <p:cNvSpPr/>
            <p:nvPr/>
          </p:nvSpPr>
          <p:spPr>
            <a:xfrm>
              <a:off x="5939661" y="5473572"/>
              <a:ext cx="3105587" cy="2065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PAV - </a:t>
              </a:r>
              <a:r>
                <a:rPr lang="pt-BR" sz="727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Neonatal</a:t>
              </a:r>
            </a:p>
          </p:txBody>
        </p:sp>
        <p:sp>
          <p:nvSpPr>
            <p:cNvPr id="261" name="Retângulo 26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813516" y="1501048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5" name="Retângulo 54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949773" y="1501048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grpSp>
          <p:nvGrpSpPr>
            <p:cNvPr id="14" name="Agrupar 13">
              <a:extLst>
                <a:ext uri="{FF2B5EF4-FFF2-40B4-BE49-F238E27FC236}">
                  <a16:creationId xmlns:a16="http://schemas.microsoft.com/office/drawing/2014/main" id="{02287B08-C350-477A-727B-3BA60ED7CA0C}"/>
                </a:ext>
              </a:extLst>
            </p:cNvPr>
            <p:cNvGrpSpPr/>
            <p:nvPr/>
          </p:nvGrpSpPr>
          <p:grpSpPr>
            <a:xfrm>
              <a:off x="2795950" y="1500819"/>
              <a:ext cx="6286800" cy="3961561"/>
              <a:chOff x="2795950" y="1500819"/>
              <a:chExt cx="6286800" cy="3961561"/>
            </a:xfrm>
          </p:grpSpPr>
          <p:sp>
            <p:nvSpPr>
              <p:cNvPr id="225" name="CaixaDeTexto 52">
                <a:extLst>
                  <a:ext uri="{FF2B5EF4-FFF2-40B4-BE49-F238E27FC236}">
                    <a16:creationId xmlns:a16="http://schemas.microsoft.com/office/drawing/2014/main" id="{E267F567-019F-4658-879B-3670BE128C7C}"/>
                  </a:ext>
                </a:extLst>
              </p:cNvPr>
              <p:cNvSpPr txBox="1"/>
              <p:nvPr/>
            </p:nvSpPr>
            <p:spPr>
              <a:xfrm>
                <a:off x="2833997" y="1500819"/>
                <a:ext cx="3105587" cy="551776"/>
              </a:xfrm>
              <a:prstGeom prst="rect">
                <a:avLst/>
              </a:prstGeom>
              <a:solidFill>
                <a:srgbClr val="00B050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200" dirty="0">
                    <a:solidFill>
                      <a:schemeClr val="bg1"/>
                    </a:solidFill>
                  </a:rPr>
                  <a:t>Conceito de mudança:</a:t>
                </a:r>
              </a:p>
              <a:p>
                <a:pPr marL="228600" indent="-228600" algn="ctr">
                  <a:buFont typeface="+mj-lt"/>
                  <a:buAutoNum type="arabicPeriod" startAt="3"/>
                </a:pPr>
                <a:r>
                  <a:rPr lang="pt-BR" sz="1200" b="1" dirty="0">
                    <a:solidFill>
                      <a:schemeClr val="bg1"/>
                    </a:solidFill>
                    <a:cs typeface="Calibri"/>
                  </a:rPr>
                  <a:t>Realizar a redução da sedação sempre que possível, priorizando analgesia</a:t>
                </a:r>
              </a:p>
            </p:txBody>
          </p:sp>
          <p:sp>
            <p:nvSpPr>
              <p:cNvPr id="220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795950" y="2208800"/>
                <a:ext cx="2562700" cy="58188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dirty="0"/>
                  <a:t>1. A escala N-PASS está dentro do alvo (</a:t>
                </a:r>
                <a:r>
                  <a:rPr lang="pt-BR" sz="1050" b="1" dirty="0"/>
                  <a:t>Sedação leve: </a:t>
                </a:r>
                <a:r>
                  <a:rPr lang="pt-BR" sz="1050" dirty="0"/>
                  <a:t>escore de -5 a -2)           </a:t>
                </a:r>
                <a:endParaRPr lang="pt-BR" dirty="0"/>
              </a:p>
              <a:p>
                <a:r>
                  <a:rPr lang="pt-BR" sz="1050" dirty="0"/>
                  <a:t>ou fora do alvo com justificativa?</a:t>
                </a:r>
                <a:endParaRPr lang="pt-BR" sz="1050" dirty="0">
                  <a:cs typeface="Calibri" panose="020F0502020204030204"/>
                </a:endParaRPr>
              </a:p>
              <a:p>
                <a:endParaRPr lang="pt-BR" sz="1050" dirty="0"/>
              </a:p>
            </p:txBody>
          </p:sp>
          <p:sp>
            <p:nvSpPr>
              <p:cNvPr id="22" name="CaixaDeTexto 9">
                <a:extLst>
                  <a:ext uri="{FF2B5EF4-FFF2-40B4-BE49-F238E27FC236}">
                    <a16:creationId xmlns:a16="http://schemas.microsoft.com/office/drawing/2014/main" id="{E83FD792-6CD0-4F2E-A00C-47335913CB56}"/>
                  </a:ext>
                </a:extLst>
              </p:cNvPr>
              <p:cNvSpPr txBox="1"/>
              <p:nvPr/>
            </p:nvSpPr>
            <p:spPr>
              <a:xfrm>
                <a:off x="5935908" y="2181829"/>
                <a:ext cx="2562700" cy="58188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dirty="0"/>
                  <a:t>1.  A escala N-PASS está dentro do alvo (</a:t>
                </a:r>
                <a:r>
                  <a:rPr lang="pt-BR" sz="1050" b="1" dirty="0"/>
                  <a:t>Sedação leve: </a:t>
                </a:r>
                <a:r>
                  <a:rPr lang="pt-BR" sz="1050" dirty="0"/>
                  <a:t>escore de -5 a -2)           </a:t>
                </a:r>
                <a:endParaRPr lang="pt-BR" dirty="0"/>
              </a:p>
              <a:p>
                <a:r>
                  <a:rPr lang="pt-BR" sz="1050" dirty="0"/>
                  <a:t>ou fora do alvo com justificativa?</a:t>
                </a:r>
                <a:endParaRPr lang="pt-BR" sz="1050" dirty="0">
                  <a:cs typeface="Calibri" panose="020F0502020204030204"/>
                </a:endParaRPr>
              </a:p>
              <a:p>
                <a:endParaRPr lang="pt-BR" sz="1050" dirty="0"/>
              </a:p>
            </p:txBody>
          </p:sp>
          <p:sp>
            <p:nvSpPr>
              <p:cNvPr id="32" name="CaixaDeTexto 11">
                <a:extLst>
                  <a:ext uri="{FF2B5EF4-FFF2-40B4-BE49-F238E27FC236}">
                    <a16:creationId xmlns:a16="http://schemas.microsoft.com/office/drawing/2014/main" id="{4105665E-3420-4B7B-A102-0144264DDF91}"/>
                  </a:ext>
                </a:extLst>
              </p:cNvPr>
              <p:cNvSpPr txBox="1"/>
              <p:nvPr/>
            </p:nvSpPr>
            <p:spPr>
              <a:xfrm>
                <a:off x="8526642" y="3651073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pt-BR" b="1">
                  <a:cs typeface="Calibri"/>
                </a:endParaRPr>
              </a:p>
            </p:txBody>
          </p:sp>
          <p:cxnSp>
            <p:nvCxnSpPr>
              <p:cNvPr id="26" name="Conector reto 25">
                <a:extLst>
                  <a:ext uri="{FF2B5EF4-FFF2-40B4-BE49-F238E27FC236}">
                    <a16:creationId xmlns:a16="http://schemas.microsoft.com/office/drawing/2014/main" id="{5D8E24D4-C8B8-4E64-86B0-CF7D5807A9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20792" y="5448026"/>
                <a:ext cx="3143166" cy="3020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9" name="Conector reto 28">
                <a:extLst>
                  <a:ext uri="{FF2B5EF4-FFF2-40B4-BE49-F238E27FC236}">
                    <a16:creationId xmlns:a16="http://schemas.microsoft.com/office/drawing/2014/main" id="{B38A614E-446B-4C6B-9CEF-FCD60F982E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39584" y="5459360"/>
                <a:ext cx="3143166" cy="3020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3" name="CaixaDeTexto 52">
                <a:extLst>
                  <a:ext uri="{FF2B5EF4-FFF2-40B4-BE49-F238E27FC236}">
                    <a16:creationId xmlns:a16="http://schemas.microsoft.com/office/drawing/2014/main" id="{FA213609-D497-6A84-B9E2-7D49F852BDEE}"/>
                  </a:ext>
                </a:extLst>
              </p:cNvPr>
              <p:cNvSpPr txBox="1"/>
              <p:nvPr/>
            </p:nvSpPr>
            <p:spPr>
              <a:xfrm>
                <a:off x="5963958" y="1507555"/>
                <a:ext cx="3081289" cy="551776"/>
              </a:xfrm>
              <a:prstGeom prst="rect">
                <a:avLst/>
              </a:prstGeom>
              <a:solidFill>
                <a:srgbClr val="FF0000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200" dirty="0">
                    <a:solidFill>
                      <a:schemeClr val="bg1"/>
                    </a:solidFill>
                  </a:rPr>
                  <a:t>Conceito de mudança:</a:t>
                </a:r>
              </a:p>
              <a:p>
                <a:pPr marL="228600" indent="-228600" algn="ctr">
                  <a:buFont typeface="+mj-lt"/>
                  <a:buAutoNum type="arabicPeriod" startAt="3"/>
                </a:pPr>
                <a:r>
                  <a:rPr lang="pt-BR" sz="1200" b="1" dirty="0">
                    <a:solidFill>
                      <a:schemeClr val="bg1"/>
                    </a:solidFill>
                    <a:cs typeface="Calibri"/>
                  </a:rPr>
                  <a:t>Realizar a redução da sedação sempre que possível, priorizando analgesia</a:t>
                </a:r>
              </a:p>
            </p:txBody>
          </p:sp>
          <p:grpSp>
            <p:nvGrpSpPr>
              <p:cNvPr id="4" name="Agrupar 3">
                <a:extLst>
                  <a:ext uri="{FF2B5EF4-FFF2-40B4-BE49-F238E27FC236}">
                    <a16:creationId xmlns:a16="http://schemas.microsoft.com/office/drawing/2014/main" id="{3728E174-706E-EC4F-795B-34AD2106ADBC}"/>
                  </a:ext>
                </a:extLst>
              </p:cNvPr>
              <p:cNvGrpSpPr/>
              <p:nvPr/>
            </p:nvGrpSpPr>
            <p:grpSpPr>
              <a:xfrm>
                <a:off x="5378426" y="2096245"/>
                <a:ext cx="472930" cy="442505"/>
                <a:chOff x="8804566" y="1435974"/>
                <a:chExt cx="472930" cy="442505"/>
              </a:xfrm>
            </p:grpSpPr>
            <p:sp>
              <p:nvSpPr>
                <p:cNvPr id="5" name="Retângulo Arredondado 204">
                  <a:extLst>
                    <a:ext uri="{FF2B5EF4-FFF2-40B4-BE49-F238E27FC236}">
                      <a16:creationId xmlns:a16="http://schemas.microsoft.com/office/drawing/2014/main" id="{F0DBE6DE-CA5C-B5B1-4D74-A041AAC16182}"/>
                    </a:ext>
                  </a:extLst>
                </p:cNvPr>
                <p:cNvSpPr/>
                <p:nvPr/>
              </p:nvSpPr>
              <p:spPr>
                <a:xfrm>
                  <a:off x="8981743" y="1435974"/>
                  <a:ext cx="295753" cy="208688"/>
                </a:xfrm>
                <a:prstGeom prst="roundRect">
                  <a:avLst/>
                </a:prstGeom>
                <a:noFill/>
                <a:ln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pt-BR" sz="1100"/>
                </a:p>
              </p:txBody>
            </p:sp>
            <p:sp>
              <p:nvSpPr>
                <p:cNvPr id="6" name="Retângulo Arredondado 205">
                  <a:extLst>
                    <a:ext uri="{FF2B5EF4-FFF2-40B4-BE49-F238E27FC236}">
                      <a16:creationId xmlns:a16="http://schemas.microsoft.com/office/drawing/2014/main" id="{4E3DD4C7-0666-62D7-9744-9789EFE2D07B}"/>
                    </a:ext>
                  </a:extLst>
                </p:cNvPr>
                <p:cNvSpPr/>
                <p:nvPr/>
              </p:nvSpPr>
              <p:spPr>
                <a:xfrm>
                  <a:off x="8981743" y="1673101"/>
                  <a:ext cx="295753" cy="205378"/>
                </a:xfrm>
                <a:prstGeom prst="roundRect">
                  <a:avLst/>
                </a:prstGeom>
                <a:noFill/>
                <a:ln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pt-BR" sz="1100" dirty="0"/>
                </a:p>
              </p:txBody>
            </p:sp>
            <p:sp>
              <p:nvSpPr>
                <p:cNvPr id="7" name="CaixaDeTexto 10">
                  <a:extLst>
                    <a:ext uri="{FF2B5EF4-FFF2-40B4-BE49-F238E27FC236}">
                      <a16:creationId xmlns:a16="http://schemas.microsoft.com/office/drawing/2014/main" id="{9778D659-A899-D219-1A5E-9B861093CA5C}"/>
                    </a:ext>
                  </a:extLst>
                </p:cNvPr>
                <p:cNvSpPr txBox="1"/>
                <p:nvPr/>
              </p:nvSpPr>
              <p:spPr>
                <a:xfrm>
                  <a:off x="8809161" y="1462884"/>
                  <a:ext cx="216692" cy="151816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/>
                    <a:t>S</a:t>
                  </a:r>
                </a:p>
              </p:txBody>
            </p:sp>
            <p:sp>
              <p:nvSpPr>
                <p:cNvPr id="8" name="CaixaDeTexto 11">
                  <a:extLst>
                    <a:ext uri="{FF2B5EF4-FFF2-40B4-BE49-F238E27FC236}">
                      <a16:creationId xmlns:a16="http://schemas.microsoft.com/office/drawing/2014/main" id="{FFFF3BD6-19EF-24CB-B4B2-09476601DC84}"/>
                    </a:ext>
                  </a:extLst>
                </p:cNvPr>
                <p:cNvSpPr txBox="1"/>
                <p:nvPr/>
              </p:nvSpPr>
              <p:spPr>
                <a:xfrm>
                  <a:off x="8804566" y="1720337"/>
                  <a:ext cx="216692" cy="131178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 dirty="0"/>
                    <a:t>N</a:t>
                  </a:r>
                </a:p>
              </p:txBody>
            </p:sp>
          </p:grpSp>
          <p:grpSp>
            <p:nvGrpSpPr>
              <p:cNvPr id="9" name="Agrupar 8">
                <a:extLst>
                  <a:ext uri="{FF2B5EF4-FFF2-40B4-BE49-F238E27FC236}">
                    <a16:creationId xmlns:a16="http://schemas.microsoft.com/office/drawing/2014/main" id="{55D79D56-8EBD-FDF4-E29C-014C4C444C8A}"/>
                  </a:ext>
                </a:extLst>
              </p:cNvPr>
              <p:cNvGrpSpPr/>
              <p:nvPr/>
            </p:nvGrpSpPr>
            <p:grpSpPr>
              <a:xfrm>
                <a:off x="8511028" y="2112119"/>
                <a:ext cx="472930" cy="442505"/>
                <a:chOff x="8804566" y="1435974"/>
                <a:chExt cx="472930" cy="442505"/>
              </a:xfrm>
            </p:grpSpPr>
            <p:sp>
              <p:nvSpPr>
                <p:cNvPr id="10" name="Retângulo Arredondado 204">
                  <a:extLst>
                    <a:ext uri="{FF2B5EF4-FFF2-40B4-BE49-F238E27FC236}">
                      <a16:creationId xmlns:a16="http://schemas.microsoft.com/office/drawing/2014/main" id="{04935FDC-8BAC-DCB3-15E0-61C3D8C2A945}"/>
                    </a:ext>
                  </a:extLst>
                </p:cNvPr>
                <p:cNvSpPr/>
                <p:nvPr/>
              </p:nvSpPr>
              <p:spPr>
                <a:xfrm>
                  <a:off x="8981743" y="1435974"/>
                  <a:ext cx="295753" cy="208688"/>
                </a:xfrm>
                <a:prstGeom prst="roundRect">
                  <a:avLst/>
                </a:prstGeom>
                <a:noFill/>
                <a:ln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pt-BR" sz="1100"/>
                </a:p>
              </p:txBody>
            </p:sp>
            <p:sp>
              <p:nvSpPr>
                <p:cNvPr id="11" name="Retângulo Arredondado 205">
                  <a:extLst>
                    <a:ext uri="{FF2B5EF4-FFF2-40B4-BE49-F238E27FC236}">
                      <a16:creationId xmlns:a16="http://schemas.microsoft.com/office/drawing/2014/main" id="{982E2F7E-04A0-9030-E004-5731B3158A58}"/>
                    </a:ext>
                  </a:extLst>
                </p:cNvPr>
                <p:cNvSpPr/>
                <p:nvPr/>
              </p:nvSpPr>
              <p:spPr>
                <a:xfrm>
                  <a:off x="8981743" y="1673101"/>
                  <a:ext cx="295753" cy="205378"/>
                </a:xfrm>
                <a:prstGeom prst="roundRect">
                  <a:avLst/>
                </a:prstGeom>
                <a:noFill/>
                <a:ln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pt-BR" sz="1100" dirty="0"/>
                </a:p>
              </p:txBody>
            </p:sp>
            <p:sp>
              <p:nvSpPr>
                <p:cNvPr id="12" name="CaixaDeTexto 10">
                  <a:extLst>
                    <a:ext uri="{FF2B5EF4-FFF2-40B4-BE49-F238E27FC236}">
                      <a16:creationId xmlns:a16="http://schemas.microsoft.com/office/drawing/2014/main" id="{9923D46F-FFD8-24D4-E41B-4577431E7340}"/>
                    </a:ext>
                  </a:extLst>
                </p:cNvPr>
                <p:cNvSpPr txBox="1"/>
                <p:nvPr/>
              </p:nvSpPr>
              <p:spPr>
                <a:xfrm>
                  <a:off x="8809161" y="1462884"/>
                  <a:ext cx="216692" cy="151816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/>
                    <a:t>S</a:t>
                  </a:r>
                </a:p>
              </p:txBody>
            </p:sp>
            <p:sp>
              <p:nvSpPr>
                <p:cNvPr id="13" name="CaixaDeTexto 11">
                  <a:extLst>
                    <a:ext uri="{FF2B5EF4-FFF2-40B4-BE49-F238E27FC236}">
                      <a16:creationId xmlns:a16="http://schemas.microsoft.com/office/drawing/2014/main" id="{4988BD05-A1AA-5C8B-25BD-FC6CBA581142}"/>
                    </a:ext>
                  </a:extLst>
                </p:cNvPr>
                <p:cNvSpPr txBox="1"/>
                <p:nvPr/>
              </p:nvSpPr>
              <p:spPr>
                <a:xfrm>
                  <a:off x="8804566" y="1720337"/>
                  <a:ext cx="216692" cy="131178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 dirty="0"/>
                    <a:t>N</a:t>
                  </a:r>
                </a:p>
              </p:txBody>
            </p:sp>
          </p:grpSp>
        </p:grpSp>
      </p:grpSp>
      <p:sp>
        <p:nvSpPr>
          <p:cNvPr id="31" name="Retângulo 30">
            <a:extLst>
              <a:ext uri="{FF2B5EF4-FFF2-40B4-BE49-F238E27FC236}">
                <a16:creationId xmlns:a16="http://schemas.microsoft.com/office/drawing/2014/main" id="{A1867441-2502-A53E-1013-11E0F4F4F91A}"/>
              </a:ext>
            </a:extLst>
          </p:cNvPr>
          <p:cNvSpPr/>
          <p:nvPr/>
        </p:nvSpPr>
        <p:spPr>
          <a:xfrm>
            <a:off x="3002567" y="3458644"/>
            <a:ext cx="2565447" cy="1876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9">
            <a:extLst>
              <a:ext uri="{FF2B5EF4-FFF2-40B4-BE49-F238E27FC236}">
                <a16:creationId xmlns:a16="http://schemas.microsoft.com/office/drawing/2014/main" id="{BE446604-A868-47C3-8430-544777916B1C}"/>
              </a:ext>
            </a:extLst>
          </p:cNvPr>
          <p:cNvSpPr txBox="1"/>
          <p:nvPr/>
        </p:nvSpPr>
        <p:spPr>
          <a:xfrm>
            <a:off x="3101464" y="3701076"/>
            <a:ext cx="2381826" cy="171466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b="1" dirty="0"/>
              <a:t>Justificativas para sedação fora do alvo: </a:t>
            </a:r>
          </a:p>
          <a:p>
            <a:r>
              <a:rPr lang="pt-BR" sz="1050" dirty="0"/>
              <a:t>-Recém-nascido em ventilação mecânica com alto potencial de hipoventilação e apneia. </a:t>
            </a:r>
          </a:p>
          <a:p>
            <a:r>
              <a:rPr lang="pt-BR" sz="1050" dirty="0">
                <a:cs typeface="Calibri"/>
              </a:rPr>
              <a:t>-Patologias cirúrgicas.</a:t>
            </a:r>
          </a:p>
          <a:p>
            <a:r>
              <a:rPr lang="pt-BR" sz="1050" dirty="0">
                <a:cs typeface="Calibri"/>
              </a:rPr>
              <a:t>-Hipertensão pulmonar refratária (sem resposta ao óxido nítrico). </a:t>
            </a:r>
          </a:p>
          <a:p>
            <a:r>
              <a:rPr lang="pt-BR" sz="1050" dirty="0">
                <a:cs typeface="Calibri"/>
              </a:rPr>
              <a:t>-Ventilação mecânica de alta frequência ou alto fluxo. </a:t>
            </a:r>
          </a:p>
          <a:p>
            <a:endParaRPr lang="pt-BR" sz="1050" dirty="0">
              <a:cs typeface="Calibri"/>
            </a:endParaRPr>
          </a:p>
          <a:p>
            <a:endParaRPr lang="pt-BR" sz="1050" dirty="0">
              <a:cs typeface="Calibri"/>
            </a:endParaRP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A1867441-2502-A53E-1013-11E0F4F4F91A}"/>
              </a:ext>
            </a:extLst>
          </p:cNvPr>
          <p:cNvSpPr/>
          <p:nvPr/>
        </p:nvSpPr>
        <p:spPr>
          <a:xfrm>
            <a:off x="6118530" y="3463448"/>
            <a:ext cx="2565447" cy="1876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aixaDeTexto 9">
            <a:extLst>
              <a:ext uri="{FF2B5EF4-FFF2-40B4-BE49-F238E27FC236}">
                <a16:creationId xmlns:a16="http://schemas.microsoft.com/office/drawing/2014/main" id="{BE446604-A868-47C3-8430-544777916B1C}"/>
              </a:ext>
            </a:extLst>
          </p:cNvPr>
          <p:cNvSpPr txBox="1"/>
          <p:nvPr/>
        </p:nvSpPr>
        <p:spPr>
          <a:xfrm>
            <a:off x="6210340" y="3688311"/>
            <a:ext cx="2381826" cy="171466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b="1" dirty="0"/>
              <a:t>Justificativas para sedação fora do alvo: </a:t>
            </a:r>
          </a:p>
          <a:p>
            <a:r>
              <a:rPr lang="pt-BR" sz="1050" dirty="0"/>
              <a:t>-Recém-nascido em ventilação mecânica com alto potencial de hipoventilação e apneia. </a:t>
            </a:r>
          </a:p>
          <a:p>
            <a:r>
              <a:rPr lang="pt-BR" sz="1050" dirty="0">
                <a:cs typeface="Calibri"/>
              </a:rPr>
              <a:t>-Patologias cirúrgicas.</a:t>
            </a:r>
          </a:p>
          <a:p>
            <a:r>
              <a:rPr lang="pt-BR" sz="1050" dirty="0">
                <a:cs typeface="Calibri"/>
              </a:rPr>
              <a:t>-Hipertensão pulmonar refratária (sem resposta ao óxido nítrico). </a:t>
            </a:r>
          </a:p>
          <a:p>
            <a:r>
              <a:rPr lang="pt-BR" sz="1050" dirty="0">
                <a:cs typeface="Calibri"/>
              </a:rPr>
              <a:t>-Ventilação mecânica de alta frequência ou alto fluxo. </a:t>
            </a:r>
          </a:p>
          <a:p>
            <a:endParaRPr lang="pt-BR" sz="1050" dirty="0">
              <a:cs typeface="Calibri"/>
            </a:endParaRPr>
          </a:p>
          <a:p>
            <a:endParaRPr lang="pt-BR" sz="1050" dirty="0">
              <a:cs typeface="Calibri"/>
            </a:endParaRPr>
          </a:p>
        </p:txBody>
      </p: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53C824D8-A2F5-C238-3C05-6FD92366E246}"/>
              </a:ext>
            </a:extLst>
          </p:cNvPr>
          <p:cNvCxnSpPr/>
          <p:nvPr/>
        </p:nvCxnSpPr>
        <p:spPr>
          <a:xfrm flipV="1">
            <a:off x="2799615" y="2686453"/>
            <a:ext cx="3074152" cy="875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17E04E27-F280-8DE1-1E66-B5C4F7DBE80B}"/>
              </a:ext>
            </a:extLst>
          </p:cNvPr>
          <p:cNvCxnSpPr/>
          <p:nvPr/>
        </p:nvCxnSpPr>
        <p:spPr>
          <a:xfrm flipV="1">
            <a:off x="2799615" y="3363787"/>
            <a:ext cx="3074152" cy="875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" name="CaixaDeTexto 9">
            <a:extLst>
              <a:ext uri="{FF2B5EF4-FFF2-40B4-BE49-F238E27FC236}">
                <a16:creationId xmlns:a16="http://schemas.microsoft.com/office/drawing/2014/main" id="{6EA3ECD9-6AA6-1E71-1A9B-611B31CFA0CB}"/>
              </a:ext>
            </a:extLst>
          </p:cNvPr>
          <p:cNvSpPr txBox="1"/>
          <p:nvPr/>
        </p:nvSpPr>
        <p:spPr>
          <a:xfrm>
            <a:off x="2800235" y="2892870"/>
            <a:ext cx="2495500" cy="57524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>
                <a:ea typeface="Calibri"/>
                <a:cs typeface="Calibri" panose="020F0502020204030204"/>
              </a:rPr>
              <a:t>2. </a:t>
            </a:r>
            <a:r>
              <a:rPr lang="pt-BR" sz="1050" dirty="0">
                <a:solidFill>
                  <a:srgbClr val="000000"/>
                </a:solidFill>
                <a:ea typeface="Calibri"/>
                <a:cs typeface="Calibri" panose="020F0502020204030204"/>
              </a:rPr>
              <a:t> </a:t>
            </a:r>
            <a:r>
              <a:rPr lang="pt-BR" dirty="0">
                <a:solidFill>
                  <a:schemeClr val="tx1"/>
                </a:solidFill>
                <a:ea typeface="Calibri"/>
                <a:cs typeface="Calibri" panose="020F0502020204030204"/>
              </a:rPr>
              <a:t>Há registro em prontuário/folha de cuidados da avaliação da dor utilizando escala validade ?</a:t>
            </a:r>
            <a:endParaRPr lang="pt-BR" sz="1050" dirty="0">
              <a:solidFill>
                <a:schemeClr val="tx1"/>
              </a:solidFill>
              <a:ea typeface="Calibri"/>
              <a:cs typeface="Calibri" panose="020F0502020204030204"/>
            </a:endParaRPr>
          </a:p>
          <a:p>
            <a:endParaRPr lang="pt-BR" sz="1050" dirty="0">
              <a:ea typeface="Calibri"/>
              <a:cs typeface="Calibri" panose="020F0502020204030204"/>
            </a:endParaRPr>
          </a:p>
          <a:p>
            <a:endParaRPr lang="pt-BR" sz="1050" dirty="0"/>
          </a:p>
        </p:txBody>
      </p:sp>
      <p:sp>
        <p:nvSpPr>
          <p:cNvPr id="24" name="Retângulo Arredondado 205">
            <a:extLst>
              <a:ext uri="{FF2B5EF4-FFF2-40B4-BE49-F238E27FC236}">
                <a16:creationId xmlns:a16="http://schemas.microsoft.com/office/drawing/2014/main" id="{7CAFF535-19E6-D1D7-1168-85172F52E8D0}"/>
              </a:ext>
            </a:extLst>
          </p:cNvPr>
          <p:cNvSpPr/>
          <p:nvPr/>
        </p:nvSpPr>
        <p:spPr>
          <a:xfrm>
            <a:off x="5487524" y="3079521"/>
            <a:ext cx="287998" cy="203034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 dirty="0"/>
          </a:p>
        </p:txBody>
      </p:sp>
      <p:sp>
        <p:nvSpPr>
          <p:cNvPr id="30" name="Retângulo Arredondado 204">
            <a:extLst>
              <a:ext uri="{FF2B5EF4-FFF2-40B4-BE49-F238E27FC236}">
                <a16:creationId xmlns:a16="http://schemas.microsoft.com/office/drawing/2014/main" id="{BBBE1773-E3DA-E84E-D56C-FF88B13F27BD}"/>
              </a:ext>
            </a:extLst>
          </p:cNvPr>
          <p:cNvSpPr/>
          <p:nvPr/>
        </p:nvSpPr>
        <p:spPr>
          <a:xfrm>
            <a:off x="5487524" y="2792183"/>
            <a:ext cx="287998" cy="206306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9" name="CaixaDeTexto 10">
            <a:extLst>
              <a:ext uri="{FF2B5EF4-FFF2-40B4-BE49-F238E27FC236}">
                <a16:creationId xmlns:a16="http://schemas.microsoft.com/office/drawing/2014/main" id="{7D543779-8757-57B6-5E5A-7084D5D84737}"/>
              </a:ext>
            </a:extLst>
          </p:cNvPr>
          <p:cNvSpPr txBox="1"/>
          <p:nvPr/>
        </p:nvSpPr>
        <p:spPr>
          <a:xfrm>
            <a:off x="5270900" y="2848317"/>
            <a:ext cx="211010" cy="15008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41" name="CaixaDeTexto 10">
            <a:extLst>
              <a:ext uri="{FF2B5EF4-FFF2-40B4-BE49-F238E27FC236}">
                <a16:creationId xmlns:a16="http://schemas.microsoft.com/office/drawing/2014/main" id="{C783E451-9992-D341-3C50-465D2809C283}"/>
              </a:ext>
            </a:extLst>
          </p:cNvPr>
          <p:cNvSpPr txBox="1"/>
          <p:nvPr/>
        </p:nvSpPr>
        <p:spPr>
          <a:xfrm>
            <a:off x="5287718" y="3125703"/>
            <a:ext cx="211010" cy="15008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>
                <a:ea typeface="Calibri"/>
                <a:cs typeface="Calibri"/>
              </a:rPr>
              <a:t>N</a:t>
            </a:r>
          </a:p>
        </p:txBody>
      </p:sp>
      <p:cxnSp>
        <p:nvCxnSpPr>
          <p:cNvPr id="2" name="Conector reto 1">
            <a:extLst>
              <a:ext uri="{FF2B5EF4-FFF2-40B4-BE49-F238E27FC236}">
                <a16:creationId xmlns:a16="http://schemas.microsoft.com/office/drawing/2014/main" id="{0AB9CAA9-D028-0F6C-DB1B-2FDC9C1FBE36}"/>
              </a:ext>
            </a:extLst>
          </p:cNvPr>
          <p:cNvCxnSpPr/>
          <p:nvPr/>
        </p:nvCxnSpPr>
        <p:spPr>
          <a:xfrm flipV="1">
            <a:off x="5824839" y="2679028"/>
            <a:ext cx="3074152" cy="875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AB286C33-885D-3C05-9277-8057252F86D6}"/>
              </a:ext>
            </a:extLst>
          </p:cNvPr>
          <p:cNvCxnSpPr/>
          <p:nvPr/>
        </p:nvCxnSpPr>
        <p:spPr>
          <a:xfrm flipV="1">
            <a:off x="5824839" y="3355029"/>
            <a:ext cx="3074152" cy="875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8" name="CaixaDeTexto 9">
            <a:extLst>
              <a:ext uri="{FF2B5EF4-FFF2-40B4-BE49-F238E27FC236}">
                <a16:creationId xmlns:a16="http://schemas.microsoft.com/office/drawing/2014/main" id="{5E511C52-D64E-6444-DA75-518B8FEAFFB3}"/>
              </a:ext>
            </a:extLst>
          </p:cNvPr>
          <p:cNvSpPr txBox="1"/>
          <p:nvPr/>
        </p:nvSpPr>
        <p:spPr>
          <a:xfrm>
            <a:off x="5853623" y="2923358"/>
            <a:ext cx="2495500" cy="57524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>
                <a:ea typeface="Calibri"/>
                <a:cs typeface="Calibri" panose="020F0502020204030204"/>
              </a:rPr>
              <a:t>2. </a:t>
            </a:r>
            <a:r>
              <a:rPr lang="pt-BR" sz="1050" dirty="0">
                <a:solidFill>
                  <a:srgbClr val="000000"/>
                </a:solidFill>
                <a:ea typeface="Calibri"/>
                <a:cs typeface="Calibri" panose="020F0502020204030204"/>
              </a:rPr>
              <a:t> </a:t>
            </a:r>
            <a:r>
              <a:rPr lang="pt-BR" dirty="0">
                <a:solidFill>
                  <a:schemeClr val="tx1"/>
                </a:solidFill>
                <a:ea typeface="Calibri"/>
                <a:cs typeface="Calibri" panose="020F0502020204030204"/>
              </a:rPr>
              <a:t>Há registro em prontuário/folha de cuidados da avaliação da dor utilizando escala validade ?</a:t>
            </a:r>
            <a:endParaRPr lang="pt-BR" sz="1050" dirty="0">
              <a:solidFill>
                <a:schemeClr val="tx1"/>
              </a:solidFill>
              <a:ea typeface="Calibri"/>
              <a:cs typeface="Calibri" panose="020F0502020204030204"/>
            </a:endParaRPr>
          </a:p>
          <a:p>
            <a:endParaRPr lang="pt-BR" sz="1050" dirty="0">
              <a:ea typeface="Calibri"/>
              <a:cs typeface="Calibri" panose="020F0502020204030204"/>
            </a:endParaRPr>
          </a:p>
          <a:p>
            <a:endParaRPr lang="pt-BR" sz="1050" dirty="0"/>
          </a:p>
        </p:txBody>
      </p:sp>
      <p:sp>
        <p:nvSpPr>
          <p:cNvPr id="20" name="Retângulo Arredondado 204">
            <a:extLst>
              <a:ext uri="{FF2B5EF4-FFF2-40B4-BE49-F238E27FC236}">
                <a16:creationId xmlns:a16="http://schemas.microsoft.com/office/drawing/2014/main" id="{A9D7F2EA-601A-47E4-FDDD-615D85E464C3}"/>
              </a:ext>
            </a:extLst>
          </p:cNvPr>
          <p:cNvSpPr/>
          <p:nvPr/>
        </p:nvSpPr>
        <p:spPr>
          <a:xfrm>
            <a:off x="8532939" y="2796343"/>
            <a:ext cx="287998" cy="206306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3" name="Retângulo Arredondado 205">
            <a:extLst>
              <a:ext uri="{FF2B5EF4-FFF2-40B4-BE49-F238E27FC236}">
                <a16:creationId xmlns:a16="http://schemas.microsoft.com/office/drawing/2014/main" id="{5348A628-BE34-7E2E-B4FB-FE6271C544C2}"/>
              </a:ext>
            </a:extLst>
          </p:cNvPr>
          <p:cNvSpPr/>
          <p:nvPr/>
        </p:nvSpPr>
        <p:spPr>
          <a:xfrm>
            <a:off x="8531607" y="3073172"/>
            <a:ext cx="287998" cy="203034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 dirty="0"/>
          </a:p>
        </p:txBody>
      </p:sp>
      <p:sp>
        <p:nvSpPr>
          <p:cNvPr id="25" name="CaixaDeTexto 10">
            <a:extLst>
              <a:ext uri="{FF2B5EF4-FFF2-40B4-BE49-F238E27FC236}">
                <a16:creationId xmlns:a16="http://schemas.microsoft.com/office/drawing/2014/main" id="{5C49B8DF-A80C-AB85-1D67-D1068236D900}"/>
              </a:ext>
            </a:extLst>
          </p:cNvPr>
          <p:cNvSpPr txBox="1"/>
          <p:nvPr/>
        </p:nvSpPr>
        <p:spPr>
          <a:xfrm>
            <a:off x="8335831" y="2828128"/>
            <a:ext cx="211010" cy="15008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224" name="CaixaDeTexto 10">
            <a:extLst>
              <a:ext uri="{FF2B5EF4-FFF2-40B4-BE49-F238E27FC236}">
                <a16:creationId xmlns:a16="http://schemas.microsoft.com/office/drawing/2014/main" id="{DFDA2C30-E39E-7078-11B8-983D23FDBCF4}"/>
              </a:ext>
            </a:extLst>
          </p:cNvPr>
          <p:cNvSpPr txBox="1"/>
          <p:nvPr/>
        </p:nvSpPr>
        <p:spPr>
          <a:xfrm>
            <a:off x="8335919" y="3118553"/>
            <a:ext cx="211010" cy="15008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>
                <a:ea typeface="Calibri"/>
                <a:cs typeface="Calibri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214601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Agrupar 13">
            <a:extLst>
              <a:ext uri="{FF2B5EF4-FFF2-40B4-BE49-F238E27FC236}">
                <a16:creationId xmlns:a16="http://schemas.microsoft.com/office/drawing/2014/main" id="{933817D6-0B82-E2DB-56E1-017B3C498237}"/>
              </a:ext>
            </a:extLst>
          </p:cNvPr>
          <p:cNvGrpSpPr/>
          <p:nvPr/>
        </p:nvGrpSpPr>
        <p:grpSpPr>
          <a:xfrm>
            <a:off x="2549975" y="1325082"/>
            <a:ext cx="6120000" cy="4140000"/>
            <a:chOff x="2549975" y="1325082"/>
            <a:chExt cx="6273681" cy="4190073"/>
          </a:xfrm>
        </p:grpSpPr>
        <p:sp>
          <p:nvSpPr>
            <p:cNvPr id="27" name="Retângulo 26"/>
            <p:cNvSpPr/>
            <p:nvPr/>
          </p:nvSpPr>
          <p:spPr>
            <a:xfrm>
              <a:off x="2551966" y="5295087"/>
              <a:ext cx="3105587" cy="20669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PAV - </a:t>
              </a:r>
              <a:r>
                <a:rPr lang="pt-BR" sz="727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Neonatal</a:t>
              </a:r>
            </a:p>
          </p:txBody>
        </p:sp>
        <p:sp>
          <p:nvSpPr>
            <p:cNvPr id="28" name="Retângulo 27"/>
            <p:cNvSpPr/>
            <p:nvPr/>
          </p:nvSpPr>
          <p:spPr>
            <a:xfrm>
              <a:off x="5690866" y="5297479"/>
              <a:ext cx="3105587" cy="20669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PAV - </a:t>
              </a:r>
              <a:r>
                <a:rPr lang="pt-BR" sz="727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Neonatal</a:t>
              </a:r>
            </a:p>
          </p:txBody>
        </p:sp>
        <p:grpSp>
          <p:nvGrpSpPr>
            <p:cNvPr id="3" name="Agrupar 2"/>
            <p:cNvGrpSpPr/>
            <p:nvPr/>
          </p:nvGrpSpPr>
          <p:grpSpPr>
            <a:xfrm>
              <a:off x="2549975" y="1325082"/>
              <a:ext cx="6259496" cy="4190073"/>
              <a:chOff x="2549975" y="1354081"/>
              <a:chExt cx="6259496" cy="4190073"/>
            </a:xfrm>
          </p:grpSpPr>
          <p:sp>
            <p:nvSpPr>
              <p:cNvPr id="225" name="CaixaDeTexto 52">
                <a:extLst>
                  <a:ext uri="{FF2B5EF4-FFF2-40B4-BE49-F238E27FC236}">
                    <a16:creationId xmlns:a16="http://schemas.microsoft.com/office/drawing/2014/main" id="{E267F567-019F-4658-879B-3670BE128C7C}"/>
                  </a:ext>
                </a:extLst>
              </p:cNvPr>
              <p:cNvSpPr txBox="1"/>
              <p:nvPr/>
            </p:nvSpPr>
            <p:spPr>
              <a:xfrm>
                <a:off x="2555738" y="1354081"/>
                <a:ext cx="3105587" cy="551776"/>
              </a:xfrm>
              <a:prstGeom prst="rect">
                <a:avLst/>
              </a:prstGeom>
              <a:solidFill>
                <a:srgbClr val="00B050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200" dirty="0">
                    <a:solidFill>
                      <a:schemeClr val="bg1"/>
                    </a:solidFill>
                  </a:rPr>
                  <a:t>Conceito de mudança:</a:t>
                </a:r>
              </a:p>
              <a:p>
                <a:pPr marL="228600" indent="-228600" algn="ctr">
                  <a:buFont typeface="+mj-lt"/>
                  <a:buAutoNum type="arabicPeriod" startAt="4"/>
                </a:pPr>
                <a:r>
                  <a:rPr lang="pt-BR" sz="1200" b="1" dirty="0">
                    <a:solidFill>
                      <a:schemeClr val="bg1"/>
                    </a:solidFill>
                  </a:rPr>
                  <a:t>Verificar diariamente </a:t>
                </a:r>
              </a:p>
              <a:p>
                <a:pPr algn="ctr"/>
                <a:r>
                  <a:rPr lang="pt-BR" sz="1200" b="1" dirty="0">
                    <a:solidFill>
                      <a:schemeClr val="bg1"/>
                    </a:solidFill>
                  </a:rPr>
                  <a:t>possibilidade de extubação</a:t>
                </a:r>
              </a:p>
            </p:txBody>
          </p:sp>
          <p:sp>
            <p:nvSpPr>
              <p:cNvPr id="220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549975" y="1979306"/>
                <a:ext cx="2562700" cy="58188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/>
                </a:pPr>
                <a:r>
                  <a:rPr lang="pt-BR" sz="1050" dirty="0"/>
                  <a:t>Possui registro em prontuário ou formulário da visita multidisciplinar sobre a possibilidade de desmame da ventilação mecânica?</a:t>
                </a:r>
              </a:p>
            </p:txBody>
          </p:sp>
          <p:sp>
            <p:nvSpPr>
              <p:cNvPr id="261" name="Retângulo 260">
                <a:extLst>
                  <a:ext uri="{FF2B5EF4-FFF2-40B4-BE49-F238E27FC236}">
                    <a16:creationId xmlns:a16="http://schemas.microsoft.com/office/drawing/2014/main" id="{00000000-0008-0000-0000-00000D000000}"/>
                  </a:ext>
                </a:extLst>
              </p:cNvPr>
              <p:cNvSpPr/>
              <p:nvPr/>
            </p:nvSpPr>
            <p:spPr>
              <a:xfrm>
                <a:off x="2567627" y="1356591"/>
                <a:ext cx="3105587" cy="4187563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cxnSp>
            <p:nvCxnSpPr>
              <p:cNvPr id="278" name="Conector reto 277"/>
              <p:cNvCxnSpPr/>
              <p:nvPr/>
            </p:nvCxnSpPr>
            <p:spPr>
              <a:xfrm>
                <a:off x="2567627" y="2605151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9" name="CaixaDeTexto 52">
                <a:extLst>
                  <a:ext uri="{FF2B5EF4-FFF2-40B4-BE49-F238E27FC236}">
                    <a16:creationId xmlns:a16="http://schemas.microsoft.com/office/drawing/2014/main" id="{E267F567-019F-4658-879B-3670BE128C7C}"/>
                  </a:ext>
                </a:extLst>
              </p:cNvPr>
              <p:cNvSpPr txBox="1"/>
              <p:nvPr/>
            </p:nvSpPr>
            <p:spPr>
              <a:xfrm>
                <a:off x="5697852" y="1373144"/>
                <a:ext cx="3105587" cy="551776"/>
              </a:xfrm>
              <a:prstGeom prst="rect">
                <a:avLst/>
              </a:prstGeom>
              <a:solidFill>
                <a:srgbClr val="FF0000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200" dirty="0">
                    <a:solidFill>
                      <a:schemeClr val="bg1"/>
                    </a:solidFill>
                  </a:rPr>
                  <a:t>Conceito de mudança:</a:t>
                </a:r>
              </a:p>
              <a:p>
                <a:pPr marL="228600" indent="-228600" algn="ctr">
                  <a:buFont typeface="+mj-lt"/>
                  <a:buAutoNum type="arabicPeriod" startAt="4"/>
                </a:pPr>
                <a:r>
                  <a:rPr lang="pt-BR" sz="1200" b="1" dirty="0">
                    <a:solidFill>
                      <a:schemeClr val="bg1"/>
                    </a:solidFill>
                  </a:rPr>
                  <a:t>Verificar diariamente </a:t>
                </a:r>
              </a:p>
              <a:p>
                <a:pPr algn="ctr"/>
                <a:r>
                  <a:rPr lang="pt-BR" sz="1200" b="1" dirty="0">
                    <a:solidFill>
                      <a:schemeClr val="bg1"/>
                    </a:solidFill>
                  </a:rPr>
                  <a:t>possibilidade de extubação</a:t>
                </a:r>
              </a:p>
            </p:txBody>
          </p:sp>
          <p:sp>
            <p:nvSpPr>
              <p:cNvPr id="50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5685612" y="1983991"/>
                <a:ext cx="2562700" cy="58188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/>
                </a:pPr>
                <a:r>
                  <a:rPr lang="pt-BR" sz="1050" dirty="0"/>
                  <a:t>Possui registro em prontuário ou formulário da visita multidisciplinar sobre a possibilidade de desmame da ventilação mecânica?</a:t>
                </a:r>
              </a:p>
            </p:txBody>
          </p:sp>
          <p:sp>
            <p:nvSpPr>
              <p:cNvPr id="55" name="Retângulo 54">
                <a:extLst>
                  <a:ext uri="{FF2B5EF4-FFF2-40B4-BE49-F238E27FC236}">
                    <a16:creationId xmlns:a16="http://schemas.microsoft.com/office/drawing/2014/main" id="{00000000-0008-0000-0000-00000D000000}"/>
                  </a:ext>
                </a:extLst>
              </p:cNvPr>
              <p:cNvSpPr/>
              <p:nvPr/>
            </p:nvSpPr>
            <p:spPr>
              <a:xfrm>
                <a:off x="5703884" y="1356591"/>
                <a:ext cx="3105587" cy="4187563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60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8266084" y="3577344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pt-BR" b="1">
                  <a:cs typeface="Calibri"/>
                </a:endParaRPr>
              </a:p>
            </p:txBody>
          </p:sp>
          <p:cxnSp>
            <p:nvCxnSpPr>
              <p:cNvPr id="61" name="Conector reto 60"/>
              <p:cNvCxnSpPr/>
              <p:nvPr/>
            </p:nvCxnSpPr>
            <p:spPr>
              <a:xfrm>
                <a:off x="5698142" y="2612868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33" name="Estrela de 5 Pontas 32"/>
            <p:cNvSpPr/>
            <p:nvPr/>
          </p:nvSpPr>
          <p:spPr>
            <a:xfrm>
              <a:off x="5393651" y="1378192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24" name="Conector reto 23">
              <a:extLst>
                <a:ext uri="{FF2B5EF4-FFF2-40B4-BE49-F238E27FC236}">
                  <a16:creationId xmlns:a16="http://schemas.microsoft.com/office/drawing/2014/main" id="{955B4C12-5229-403A-AFF3-B52E0410E253}"/>
                </a:ext>
              </a:extLst>
            </p:cNvPr>
            <p:cNvCxnSpPr>
              <a:cxnSpLocks/>
            </p:cNvCxnSpPr>
            <p:nvPr/>
          </p:nvCxnSpPr>
          <p:spPr>
            <a:xfrm>
              <a:off x="2560351" y="5295087"/>
              <a:ext cx="3143166" cy="3020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5" name="Conector reto 24">
              <a:extLst>
                <a:ext uri="{FF2B5EF4-FFF2-40B4-BE49-F238E27FC236}">
                  <a16:creationId xmlns:a16="http://schemas.microsoft.com/office/drawing/2014/main" id="{ECE1C69F-717D-4649-82ED-104BAC950D2A}"/>
                </a:ext>
              </a:extLst>
            </p:cNvPr>
            <p:cNvCxnSpPr>
              <a:cxnSpLocks/>
            </p:cNvCxnSpPr>
            <p:nvPr/>
          </p:nvCxnSpPr>
          <p:spPr>
            <a:xfrm>
              <a:off x="5680490" y="5300499"/>
              <a:ext cx="3143166" cy="3020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" name="Estrela de 5 Pontas 32">
              <a:extLst>
                <a:ext uri="{FF2B5EF4-FFF2-40B4-BE49-F238E27FC236}">
                  <a16:creationId xmlns:a16="http://schemas.microsoft.com/office/drawing/2014/main" id="{D3892A4B-9370-4C41-D470-2EA0053D7182}"/>
                </a:ext>
              </a:extLst>
            </p:cNvPr>
            <p:cNvSpPr/>
            <p:nvPr/>
          </p:nvSpPr>
          <p:spPr>
            <a:xfrm>
              <a:off x="8518034" y="1422169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3A1B3097-A2A9-6207-760A-5D8D5ED94E4D}"/>
                </a:ext>
              </a:extLst>
            </p:cNvPr>
            <p:cNvGrpSpPr/>
            <p:nvPr/>
          </p:nvGrpSpPr>
          <p:grpSpPr>
            <a:xfrm>
              <a:off x="5128336" y="1904349"/>
              <a:ext cx="472930" cy="442505"/>
              <a:chOff x="8804566" y="1435974"/>
              <a:chExt cx="472930" cy="442505"/>
            </a:xfrm>
          </p:grpSpPr>
          <p:sp>
            <p:nvSpPr>
              <p:cNvPr id="5" name="Retângulo Arredondado 204">
                <a:extLst>
                  <a:ext uri="{FF2B5EF4-FFF2-40B4-BE49-F238E27FC236}">
                    <a16:creationId xmlns:a16="http://schemas.microsoft.com/office/drawing/2014/main" id="{A65B6988-0419-553A-DCE8-D8DBF87994FA}"/>
                  </a:ext>
                </a:extLst>
              </p:cNvPr>
              <p:cNvSpPr/>
              <p:nvPr/>
            </p:nvSpPr>
            <p:spPr>
              <a:xfrm>
                <a:off x="8981743" y="1435974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6" name="Retângulo Arredondado 205">
                <a:extLst>
                  <a:ext uri="{FF2B5EF4-FFF2-40B4-BE49-F238E27FC236}">
                    <a16:creationId xmlns:a16="http://schemas.microsoft.com/office/drawing/2014/main" id="{CB277251-17CF-12C9-336E-880239A344DE}"/>
                  </a:ext>
                </a:extLst>
              </p:cNvPr>
              <p:cNvSpPr/>
              <p:nvPr/>
            </p:nvSpPr>
            <p:spPr>
              <a:xfrm>
                <a:off x="8981743" y="1673101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7" name="CaixaDeTexto 10">
                <a:extLst>
                  <a:ext uri="{FF2B5EF4-FFF2-40B4-BE49-F238E27FC236}">
                    <a16:creationId xmlns:a16="http://schemas.microsoft.com/office/drawing/2014/main" id="{D0C32AAF-33BC-C698-613A-8D8005D09D1C}"/>
                  </a:ext>
                </a:extLst>
              </p:cNvPr>
              <p:cNvSpPr txBox="1"/>
              <p:nvPr/>
            </p:nvSpPr>
            <p:spPr>
              <a:xfrm>
                <a:off x="8809161" y="1462884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8" name="CaixaDeTexto 11">
                <a:extLst>
                  <a:ext uri="{FF2B5EF4-FFF2-40B4-BE49-F238E27FC236}">
                    <a16:creationId xmlns:a16="http://schemas.microsoft.com/office/drawing/2014/main" id="{63D6AE14-C2D4-B209-351D-FB60C684DE6B}"/>
                  </a:ext>
                </a:extLst>
              </p:cNvPr>
              <p:cNvSpPr txBox="1"/>
              <p:nvPr/>
            </p:nvSpPr>
            <p:spPr>
              <a:xfrm>
                <a:off x="8804566" y="1720337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grpSp>
          <p:nvGrpSpPr>
            <p:cNvPr id="9" name="Agrupar 8">
              <a:extLst>
                <a:ext uri="{FF2B5EF4-FFF2-40B4-BE49-F238E27FC236}">
                  <a16:creationId xmlns:a16="http://schemas.microsoft.com/office/drawing/2014/main" id="{6197A969-1408-31D9-6D8E-FD2FCC4111F8}"/>
                </a:ext>
              </a:extLst>
            </p:cNvPr>
            <p:cNvGrpSpPr/>
            <p:nvPr/>
          </p:nvGrpSpPr>
          <p:grpSpPr>
            <a:xfrm>
              <a:off x="8283211" y="1918027"/>
              <a:ext cx="472930" cy="442505"/>
              <a:chOff x="8804566" y="1435974"/>
              <a:chExt cx="472930" cy="442505"/>
            </a:xfrm>
          </p:grpSpPr>
          <p:sp>
            <p:nvSpPr>
              <p:cNvPr id="10" name="Retângulo Arredondado 204">
                <a:extLst>
                  <a:ext uri="{FF2B5EF4-FFF2-40B4-BE49-F238E27FC236}">
                    <a16:creationId xmlns:a16="http://schemas.microsoft.com/office/drawing/2014/main" id="{59474EED-7738-8EC2-15DD-648C56AB6F2A}"/>
                  </a:ext>
                </a:extLst>
              </p:cNvPr>
              <p:cNvSpPr/>
              <p:nvPr/>
            </p:nvSpPr>
            <p:spPr>
              <a:xfrm>
                <a:off x="8981743" y="1435974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1" name="Retângulo Arredondado 205">
                <a:extLst>
                  <a:ext uri="{FF2B5EF4-FFF2-40B4-BE49-F238E27FC236}">
                    <a16:creationId xmlns:a16="http://schemas.microsoft.com/office/drawing/2014/main" id="{1CC823AD-363C-07E0-102D-DDD53D593EFB}"/>
                  </a:ext>
                </a:extLst>
              </p:cNvPr>
              <p:cNvSpPr/>
              <p:nvPr/>
            </p:nvSpPr>
            <p:spPr>
              <a:xfrm>
                <a:off x="8981743" y="1673101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2" name="CaixaDeTexto 10">
                <a:extLst>
                  <a:ext uri="{FF2B5EF4-FFF2-40B4-BE49-F238E27FC236}">
                    <a16:creationId xmlns:a16="http://schemas.microsoft.com/office/drawing/2014/main" id="{DF6EA8D5-BF41-28A2-03F3-1F351707027E}"/>
                  </a:ext>
                </a:extLst>
              </p:cNvPr>
              <p:cNvSpPr txBox="1"/>
              <p:nvPr/>
            </p:nvSpPr>
            <p:spPr>
              <a:xfrm>
                <a:off x="8809161" y="1462884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3" name="CaixaDeTexto 11">
                <a:extLst>
                  <a:ext uri="{FF2B5EF4-FFF2-40B4-BE49-F238E27FC236}">
                    <a16:creationId xmlns:a16="http://schemas.microsoft.com/office/drawing/2014/main" id="{5F3EC7E5-236A-FAC4-C6B7-CC93355AFC38}"/>
                  </a:ext>
                </a:extLst>
              </p:cNvPr>
              <p:cNvSpPr txBox="1"/>
              <p:nvPr/>
            </p:nvSpPr>
            <p:spPr>
              <a:xfrm>
                <a:off x="8804566" y="1720337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95759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aixaDeTexto 56">
            <a:extLst>
              <a:ext uri="{FF2B5EF4-FFF2-40B4-BE49-F238E27FC236}">
                <a16:creationId xmlns:a16="http://schemas.microsoft.com/office/drawing/2014/main" id="{00000000-0008-0000-0000-000039000000}"/>
              </a:ext>
            </a:extLst>
          </p:cNvPr>
          <p:cNvSpPr txBox="1"/>
          <p:nvPr/>
        </p:nvSpPr>
        <p:spPr>
          <a:xfrm>
            <a:off x="9217750" y="1630496"/>
            <a:ext cx="1971673" cy="81829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indent="-228600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pPr marL="0" indent="0">
              <a:buNone/>
            </a:pPr>
            <a:endParaRPr lang="pt-BR"/>
          </a:p>
        </p:txBody>
      </p:sp>
      <p:grpSp>
        <p:nvGrpSpPr>
          <p:cNvPr id="35" name="Agrupar 34">
            <a:extLst>
              <a:ext uri="{FF2B5EF4-FFF2-40B4-BE49-F238E27FC236}">
                <a16:creationId xmlns:a16="http://schemas.microsoft.com/office/drawing/2014/main" id="{13EE3917-B470-97D1-C8A1-B3BD0049464C}"/>
              </a:ext>
            </a:extLst>
          </p:cNvPr>
          <p:cNvGrpSpPr/>
          <p:nvPr/>
        </p:nvGrpSpPr>
        <p:grpSpPr>
          <a:xfrm>
            <a:off x="2430072" y="670789"/>
            <a:ext cx="6127943" cy="4140000"/>
            <a:chOff x="2430072" y="734289"/>
            <a:chExt cx="6127943" cy="4140000"/>
          </a:xfrm>
        </p:grpSpPr>
        <p:sp>
          <p:nvSpPr>
            <p:cNvPr id="51" name="Retângulo 50"/>
            <p:cNvSpPr/>
            <p:nvPr/>
          </p:nvSpPr>
          <p:spPr>
            <a:xfrm>
              <a:off x="2470124" y="4655199"/>
              <a:ext cx="303143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PAV - </a:t>
              </a:r>
              <a:r>
                <a:rPr lang="pt-BR" sz="727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Neonatal</a:t>
              </a:r>
            </a:p>
          </p:txBody>
        </p:sp>
        <p:sp>
          <p:nvSpPr>
            <p:cNvPr id="52" name="Retângulo 51"/>
            <p:cNvSpPr/>
            <p:nvPr/>
          </p:nvSpPr>
          <p:spPr>
            <a:xfrm>
              <a:off x="5526578" y="4657552"/>
              <a:ext cx="303143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PAV - </a:t>
              </a:r>
              <a:r>
                <a:rPr lang="pt-BR" sz="727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Neonatal</a:t>
              </a:r>
            </a:p>
          </p:txBody>
        </p:sp>
        <p:sp>
          <p:nvSpPr>
            <p:cNvPr id="225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489362" y="748602"/>
              <a:ext cx="3032082" cy="527090"/>
            </a:xfrm>
            <a:prstGeom prst="rect">
              <a:avLst/>
            </a:prstGeom>
            <a:solidFill>
              <a:srgbClr val="00B05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t-BR" sz="1200">
                <a:solidFill>
                  <a:schemeClr val="bg1"/>
                </a:solidFill>
              </a:endParaRPr>
            </a:p>
            <a:p>
              <a:r>
                <a:rPr lang="pt-BR" sz="1200">
                  <a:solidFill>
                    <a:schemeClr val="bg1"/>
                  </a:solidFill>
                </a:rPr>
                <a:t>Conceito de mudança:</a:t>
              </a:r>
              <a:endParaRPr lang="pt-BR" sz="1200">
                <a:solidFill>
                  <a:schemeClr val="bg1"/>
                </a:solidFill>
                <a:cs typeface="Calibri"/>
              </a:endParaRPr>
            </a:p>
            <a:p>
              <a:pPr marL="228600" indent="-228600" algn="ctr">
                <a:buFont typeface="+mj-lt"/>
                <a:buAutoNum type="arabicPeriod" startAt="5"/>
              </a:pPr>
              <a:r>
                <a:rPr lang="pt-BR" sz="1200" b="1">
                  <a:solidFill>
                    <a:schemeClr val="bg1"/>
                  </a:solidFill>
                </a:rPr>
                <a:t>Realizar os cuidados com </a:t>
              </a:r>
              <a:endParaRPr lang="pt-BR" sz="1000" b="1">
                <a:solidFill>
                  <a:schemeClr val="bg1"/>
                </a:solidFill>
              </a:endParaRP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a cânula orotraqueal</a:t>
              </a:r>
              <a:endParaRPr lang="pt-BR" sz="1000" b="1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pt-BR" sz="1200" b="1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261" name="Retângulo 26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467922" y="735311"/>
              <a:ext cx="3037582" cy="413897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9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438015" y="1397744"/>
              <a:ext cx="2596646" cy="46725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dirty="0"/>
                <a:t> 1.  A fixação da cânula traqueal “bigode” está integra, bem aderido a pele do recém-nascido e ao tubo orotraqueal? </a:t>
              </a:r>
            </a:p>
            <a:p>
              <a:endParaRPr lang="pt-BR" sz="1050" dirty="0">
                <a:cs typeface="Calibri"/>
              </a:endParaRPr>
            </a:p>
          </p:txBody>
        </p:sp>
        <p:cxnSp>
          <p:nvCxnSpPr>
            <p:cNvPr id="278" name="Conector reto 277"/>
            <p:cNvCxnSpPr/>
            <p:nvPr/>
          </p:nvCxnSpPr>
          <p:spPr>
            <a:xfrm>
              <a:off x="2480059" y="1812887"/>
              <a:ext cx="3024335" cy="3458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508447" y="3700845"/>
              <a:ext cx="2501512" cy="45118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t-BR" sz="1050"/>
            </a:p>
          </p:txBody>
        </p:sp>
        <p:sp>
          <p:nvSpPr>
            <p:cNvPr id="6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915916" y="3911723"/>
              <a:ext cx="211518" cy="14937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sp>
          <p:nvSpPr>
            <p:cNvPr id="97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7986768" y="1756533"/>
              <a:ext cx="211518" cy="14937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sp>
          <p:nvSpPr>
            <p:cNvPr id="10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7984123" y="2407678"/>
              <a:ext cx="211518" cy="14937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sp>
          <p:nvSpPr>
            <p:cNvPr id="66" name="CaixaDeTexto 9">
              <a:extLst>
                <a:ext uri="{FF2B5EF4-FFF2-40B4-BE49-F238E27FC236}">
                  <a16:creationId xmlns:a16="http://schemas.microsoft.com/office/drawing/2014/main" id="{95854295-6DA9-4977-8651-63D443D323FF}"/>
                </a:ext>
              </a:extLst>
            </p:cNvPr>
            <p:cNvSpPr txBox="1"/>
            <p:nvPr/>
          </p:nvSpPr>
          <p:spPr>
            <a:xfrm>
              <a:off x="2435065" y="1816055"/>
              <a:ext cx="2501512" cy="45118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dirty="0"/>
                <a:t>2. A fixação da cânula traqueal permite conferir a rima/comissura labial?</a:t>
              </a:r>
            </a:p>
          </p:txBody>
        </p:sp>
        <p:sp>
          <p:nvSpPr>
            <p:cNvPr id="124" name="CaixaDeTexto 52">
              <a:extLst>
                <a:ext uri="{FF2B5EF4-FFF2-40B4-BE49-F238E27FC236}">
                  <a16:creationId xmlns:a16="http://schemas.microsoft.com/office/drawing/2014/main" id="{7E887B17-70B2-43F3-BBAA-B2C1F7416A58}"/>
                </a:ext>
              </a:extLst>
            </p:cNvPr>
            <p:cNvSpPr txBox="1"/>
            <p:nvPr/>
          </p:nvSpPr>
          <p:spPr>
            <a:xfrm>
              <a:off x="5519391" y="734289"/>
              <a:ext cx="3024335" cy="558329"/>
            </a:xfrm>
            <a:prstGeom prst="rect">
              <a:avLst/>
            </a:prstGeom>
            <a:solidFill>
              <a:srgbClr val="FF000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t-BR" sz="1200" dirty="0">
                <a:solidFill>
                  <a:schemeClr val="bg1"/>
                </a:solidFill>
              </a:endParaRPr>
            </a:p>
            <a:p>
              <a:r>
                <a:rPr lang="pt-BR" sz="1200" dirty="0">
                  <a:solidFill>
                    <a:schemeClr val="bg1"/>
                  </a:solidFill>
                </a:rPr>
                <a:t>Conceito de mudança:</a:t>
              </a:r>
              <a:endParaRPr lang="pt-BR" sz="1200" dirty="0">
                <a:solidFill>
                  <a:schemeClr val="bg1"/>
                </a:solidFill>
                <a:cs typeface="Calibri"/>
              </a:endParaRPr>
            </a:p>
            <a:p>
              <a:pPr marL="228600" indent="-228600" algn="ctr">
                <a:buFont typeface="+mj-lt"/>
                <a:buAutoNum type="arabicPeriod" startAt="5"/>
              </a:pPr>
              <a:r>
                <a:rPr lang="pt-BR" sz="1200" b="1" dirty="0">
                  <a:solidFill>
                    <a:schemeClr val="bg1"/>
                  </a:solidFill>
                  <a:ea typeface="+mn-lt"/>
                  <a:cs typeface="+mn-lt"/>
                </a:rPr>
                <a:t>Realizar os cuidados com </a:t>
              </a:r>
              <a:endParaRPr lang="pt-BR" sz="1200" dirty="0">
                <a:solidFill>
                  <a:schemeClr val="bg1"/>
                </a:solidFill>
                <a:ea typeface="+mn-lt"/>
                <a:cs typeface="+mn-lt"/>
              </a:endParaRP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  <a:ea typeface="+mn-lt"/>
                  <a:cs typeface="+mn-lt"/>
                </a:rPr>
                <a:t>a cânula orotraqueal</a:t>
              </a:r>
              <a:endParaRPr lang="pt-BR" sz="1200" b="1" dirty="0">
                <a:solidFill>
                  <a:schemeClr val="bg1"/>
                </a:solidFill>
              </a:endParaRPr>
            </a:p>
            <a:p>
              <a:pPr algn="ctr"/>
              <a:endParaRPr lang="pt-BR" sz="1200" b="1" dirty="0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130" name="Retângulo 129">
              <a:extLst>
                <a:ext uri="{FF2B5EF4-FFF2-40B4-BE49-F238E27FC236}">
                  <a16:creationId xmlns:a16="http://schemas.microsoft.com/office/drawing/2014/main" id="{1B09A180-1546-43CF-9EAB-23D122D25256}"/>
                </a:ext>
              </a:extLst>
            </p:cNvPr>
            <p:cNvSpPr/>
            <p:nvPr/>
          </p:nvSpPr>
          <p:spPr>
            <a:xfrm>
              <a:off x="5505256" y="735247"/>
              <a:ext cx="3042445" cy="4139042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31" name="CaixaDeTexto 9">
              <a:extLst>
                <a:ext uri="{FF2B5EF4-FFF2-40B4-BE49-F238E27FC236}">
                  <a16:creationId xmlns:a16="http://schemas.microsoft.com/office/drawing/2014/main" id="{9B91F79B-6678-4F31-9848-A942CD3F215B}"/>
                </a:ext>
              </a:extLst>
            </p:cNvPr>
            <p:cNvSpPr txBox="1"/>
            <p:nvPr/>
          </p:nvSpPr>
          <p:spPr>
            <a:xfrm>
              <a:off x="5503531" y="1352641"/>
              <a:ext cx="2596646" cy="46725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dirty="0"/>
                <a:t> 1.  A fixação da cânula traqueal ‘bigode”  está integra, bem aderido a pele do recém-nascido e ao tubo orotraqueal?</a:t>
              </a:r>
            </a:p>
          </p:txBody>
        </p:sp>
        <p:cxnSp>
          <p:nvCxnSpPr>
            <p:cNvPr id="137" name="Conector reto 136">
              <a:extLst>
                <a:ext uri="{FF2B5EF4-FFF2-40B4-BE49-F238E27FC236}">
                  <a16:creationId xmlns:a16="http://schemas.microsoft.com/office/drawing/2014/main" id="{F2BEA0CF-4EC1-491A-9DAB-4117CC6A3CA5}"/>
                </a:ext>
              </a:extLst>
            </p:cNvPr>
            <p:cNvCxnSpPr/>
            <p:nvPr/>
          </p:nvCxnSpPr>
          <p:spPr>
            <a:xfrm>
              <a:off x="5518172" y="2360360"/>
              <a:ext cx="3024335" cy="3458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48" name="CaixaDeTexto 9">
              <a:extLst>
                <a:ext uri="{FF2B5EF4-FFF2-40B4-BE49-F238E27FC236}">
                  <a16:creationId xmlns:a16="http://schemas.microsoft.com/office/drawing/2014/main" id="{8D814ACC-3A6E-4AA2-B730-7E04C9D8A280}"/>
                </a:ext>
              </a:extLst>
            </p:cNvPr>
            <p:cNvSpPr txBox="1"/>
            <p:nvPr/>
          </p:nvSpPr>
          <p:spPr>
            <a:xfrm>
              <a:off x="5490041" y="1876988"/>
              <a:ext cx="2501512" cy="45118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dirty="0"/>
                <a:t>2. A fixação da cânula traqueal permite conferir a rima/comissura labial?</a:t>
              </a:r>
            </a:p>
          </p:txBody>
        </p:sp>
        <p:cxnSp>
          <p:nvCxnSpPr>
            <p:cNvPr id="80" name="Conector reto 79">
              <a:extLst>
                <a:ext uri="{FF2B5EF4-FFF2-40B4-BE49-F238E27FC236}">
                  <a16:creationId xmlns:a16="http://schemas.microsoft.com/office/drawing/2014/main" id="{46763EAA-174E-4F94-830F-63E6801AAC46}"/>
                </a:ext>
              </a:extLst>
            </p:cNvPr>
            <p:cNvCxnSpPr>
              <a:cxnSpLocks/>
            </p:cNvCxnSpPr>
            <p:nvPr/>
          </p:nvCxnSpPr>
          <p:spPr>
            <a:xfrm>
              <a:off x="5522313" y="1818785"/>
              <a:ext cx="3024335" cy="3458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7" name="CaixaDeTexto 9">
              <a:extLst>
                <a:ext uri="{FF2B5EF4-FFF2-40B4-BE49-F238E27FC236}">
                  <a16:creationId xmlns:a16="http://schemas.microsoft.com/office/drawing/2014/main" id="{9B10CBAD-56F0-4166-AEA3-364EB749DA9D}"/>
                </a:ext>
              </a:extLst>
            </p:cNvPr>
            <p:cNvSpPr txBox="1"/>
            <p:nvPr/>
          </p:nvSpPr>
          <p:spPr>
            <a:xfrm>
              <a:off x="2430072" y="2448643"/>
              <a:ext cx="2501512" cy="45118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dirty="0"/>
                <a:t>3. O posicionamento do tubo orotraqueal está no local adequado (centralizado na cavidade oral do recém-nascido) e não está tracionado?</a:t>
              </a:r>
            </a:p>
          </p:txBody>
        </p:sp>
        <p:cxnSp>
          <p:nvCxnSpPr>
            <p:cNvPr id="43" name="Conector reto 42">
              <a:extLst>
                <a:ext uri="{FF2B5EF4-FFF2-40B4-BE49-F238E27FC236}">
                  <a16:creationId xmlns:a16="http://schemas.microsoft.com/office/drawing/2014/main" id="{F90EB009-CE20-404B-B3AA-C842A3352976}"/>
                </a:ext>
              </a:extLst>
            </p:cNvPr>
            <p:cNvCxnSpPr/>
            <p:nvPr/>
          </p:nvCxnSpPr>
          <p:spPr>
            <a:xfrm>
              <a:off x="2466643" y="3208940"/>
              <a:ext cx="3024335" cy="3458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5" name="Conector reto 44">
              <a:extLst>
                <a:ext uri="{FF2B5EF4-FFF2-40B4-BE49-F238E27FC236}">
                  <a16:creationId xmlns:a16="http://schemas.microsoft.com/office/drawing/2014/main" id="{B18B55BE-E2DE-4BB4-B6E1-A9860180796E}"/>
                </a:ext>
              </a:extLst>
            </p:cNvPr>
            <p:cNvCxnSpPr/>
            <p:nvPr/>
          </p:nvCxnSpPr>
          <p:spPr>
            <a:xfrm>
              <a:off x="2467035" y="2360517"/>
              <a:ext cx="3024335" cy="3458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6" name="CaixaDeTexto 9">
              <a:extLst>
                <a:ext uri="{FF2B5EF4-FFF2-40B4-BE49-F238E27FC236}">
                  <a16:creationId xmlns:a16="http://schemas.microsoft.com/office/drawing/2014/main" id="{ED32CD3A-56B5-4AC4-BAF4-DFA707650577}"/>
                </a:ext>
              </a:extLst>
            </p:cNvPr>
            <p:cNvSpPr txBox="1"/>
            <p:nvPr/>
          </p:nvSpPr>
          <p:spPr>
            <a:xfrm>
              <a:off x="5489703" y="2508670"/>
              <a:ext cx="2501512" cy="45118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dirty="0"/>
                <a:t>3. O posicionamento do tubo orotraqueal está no local adequado (centralizado na cavidade oral do recém-nascido) e não está tracionado?</a:t>
              </a:r>
            </a:p>
          </p:txBody>
        </p:sp>
        <p:cxnSp>
          <p:nvCxnSpPr>
            <p:cNvPr id="47" name="Conector reto 46">
              <a:extLst>
                <a:ext uri="{FF2B5EF4-FFF2-40B4-BE49-F238E27FC236}">
                  <a16:creationId xmlns:a16="http://schemas.microsoft.com/office/drawing/2014/main" id="{5AD0E09E-2456-47A2-BFA9-1BAA789532BA}"/>
                </a:ext>
              </a:extLst>
            </p:cNvPr>
            <p:cNvCxnSpPr/>
            <p:nvPr/>
          </p:nvCxnSpPr>
          <p:spPr>
            <a:xfrm>
              <a:off x="5526030" y="3192379"/>
              <a:ext cx="3024335" cy="3458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5" name="Conector reto 54">
              <a:extLst>
                <a:ext uri="{FF2B5EF4-FFF2-40B4-BE49-F238E27FC236}">
                  <a16:creationId xmlns:a16="http://schemas.microsoft.com/office/drawing/2014/main" id="{0EBDAAE2-50F3-4B8C-8AE6-D6C19DC74B6A}"/>
                </a:ext>
              </a:extLst>
            </p:cNvPr>
            <p:cNvCxnSpPr>
              <a:cxnSpLocks/>
            </p:cNvCxnSpPr>
            <p:nvPr/>
          </p:nvCxnSpPr>
          <p:spPr>
            <a:xfrm>
              <a:off x="2469813" y="4650710"/>
              <a:ext cx="3068119" cy="2971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7" name="Conector reto 56">
              <a:extLst>
                <a:ext uri="{FF2B5EF4-FFF2-40B4-BE49-F238E27FC236}">
                  <a16:creationId xmlns:a16="http://schemas.microsoft.com/office/drawing/2014/main" id="{AF9338CD-FF91-48B5-A76F-B560EFB9FF25}"/>
                </a:ext>
              </a:extLst>
            </p:cNvPr>
            <p:cNvCxnSpPr>
              <a:cxnSpLocks/>
            </p:cNvCxnSpPr>
            <p:nvPr/>
          </p:nvCxnSpPr>
          <p:spPr>
            <a:xfrm>
              <a:off x="5479668" y="4648981"/>
              <a:ext cx="3068119" cy="2971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BE67E660-D288-AA5C-D163-4FDC62CFB897}"/>
                </a:ext>
              </a:extLst>
            </p:cNvPr>
            <p:cNvGrpSpPr/>
            <p:nvPr/>
          </p:nvGrpSpPr>
          <p:grpSpPr>
            <a:xfrm>
              <a:off x="4969432" y="1296007"/>
              <a:ext cx="461638" cy="435382"/>
              <a:chOff x="8804566" y="1435974"/>
              <a:chExt cx="472930" cy="442505"/>
            </a:xfrm>
          </p:grpSpPr>
          <p:sp>
            <p:nvSpPr>
              <p:cNvPr id="5" name="Retângulo Arredondado 204">
                <a:extLst>
                  <a:ext uri="{FF2B5EF4-FFF2-40B4-BE49-F238E27FC236}">
                    <a16:creationId xmlns:a16="http://schemas.microsoft.com/office/drawing/2014/main" id="{3CEB383B-5132-9A98-CA83-0AB6A6114643}"/>
                  </a:ext>
                </a:extLst>
              </p:cNvPr>
              <p:cNvSpPr/>
              <p:nvPr/>
            </p:nvSpPr>
            <p:spPr>
              <a:xfrm>
                <a:off x="8981743" y="1435974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pt-BR" sz="1100" dirty="0"/>
                  <a:t>C</a:t>
                </a:r>
              </a:p>
            </p:txBody>
          </p:sp>
          <p:sp>
            <p:nvSpPr>
              <p:cNvPr id="6" name="Retângulo Arredondado 205">
                <a:extLst>
                  <a:ext uri="{FF2B5EF4-FFF2-40B4-BE49-F238E27FC236}">
                    <a16:creationId xmlns:a16="http://schemas.microsoft.com/office/drawing/2014/main" id="{1B9BCE41-18FC-C8AA-029C-F27601074CF1}"/>
                  </a:ext>
                </a:extLst>
              </p:cNvPr>
              <p:cNvSpPr/>
              <p:nvPr/>
            </p:nvSpPr>
            <p:spPr>
              <a:xfrm>
                <a:off x="8981743" y="1673101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7" name="CaixaDeTexto 10">
                <a:extLst>
                  <a:ext uri="{FF2B5EF4-FFF2-40B4-BE49-F238E27FC236}">
                    <a16:creationId xmlns:a16="http://schemas.microsoft.com/office/drawing/2014/main" id="{1409B97A-F95D-8CF2-B5E5-1C48CE5D6E7C}"/>
                  </a:ext>
                </a:extLst>
              </p:cNvPr>
              <p:cNvSpPr txBox="1"/>
              <p:nvPr/>
            </p:nvSpPr>
            <p:spPr>
              <a:xfrm>
                <a:off x="8809161" y="1462884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8" name="CaixaDeTexto 11">
                <a:extLst>
                  <a:ext uri="{FF2B5EF4-FFF2-40B4-BE49-F238E27FC236}">
                    <a16:creationId xmlns:a16="http://schemas.microsoft.com/office/drawing/2014/main" id="{0EA3FF92-9C81-F0E0-1A17-7DBFBB318A92}"/>
                  </a:ext>
                </a:extLst>
              </p:cNvPr>
              <p:cNvSpPr txBox="1"/>
              <p:nvPr/>
            </p:nvSpPr>
            <p:spPr>
              <a:xfrm>
                <a:off x="8804566" y="1720337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grpSp>
          <p:nvGrpSpPr>
            <p:cNvPr id="9" name="Agrupar 8">
              <a:extLst>
                <a:ext uri="{FF2B5EF4-FFF2-40B4-BE49-F238E27FC236}">
                  <a16:creationId xmlns:a16="http://schemas.microsoft.com/office/drawing/2014/main" id="{724539E2-0DEE-0BF4-15CB-1D716ECBA4B1}"/>
                </a:ext>
              </a:extLst>
            </p:cNvPr>
            <p:cNvGrpSpPr/>
            <p:nvPr/>
          </p:nvGrpSpPr>
          <p:grpSpPr>
            <a:xfrm>
              <a:off x="8014231" y="1315797"/>
              <a:ext cx="461638" cy="435382"/>
              <a:chOff x="8804566" y="1435974"/>
              <a:chExt cx="472930" cy="442505"/>
            </a:xfrm>
          </p:grpSpPr>
          <p:sp>
            <p:nvSpPr>
              <p:cNvPr id="10" name="Retângulo Arredondado 204">
                <a:extLst>
                  <a:ext uri="{FF2B5EF4-FFF2-40B4-BE49-F238E27FC236}">
                    <a16:creationId xmlns:a16="http://schemas.microsoft.com/office/drawing/2014/main" id="{18723CB9-1FC9-6CB9-EDCE-2C7159295F02}"/>
                  </a:ext>
                </a:extLst>
              </p:cNvPr>
              <p:cNvSpPr/>
              <p:nvPr/>
            </p:nvSpPr>
            <p:spPr>
              <a:xfrm>
                <a:off x="8981743" y="1435974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1" name="Retângulo Arredondado 205">
                <a:extLst>
                  <a:ext uri="{FF2B5EF4-FFF2-40B4-BE49-F238E27FC236}">
                    <a16:creationId xmlns:a16="http://schemas.microsoft.com/office/drawing/2014/main" id="{485ED23F-E848-6EEB-7F96-098850123611}"/>
                  </a:ext>
                </a:extLst>
              </p:cNvPr>
              <p:cNvSpPr/>
              <p:nvPr/>
            </p:nvSpPr>
            <p:spPr>
              <a:xfrm>
                <a:off x="8981743" y="1673101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2" name="CaixaDeTexto 10">
                <a:extLst>
                  <a:ext uri="{FF2B5EF4-FFF2-40B4-BE49-F238E27FC236}">
                    <a16:creationId xmlns:a16="http://schemas.microsoft.com/office/drawing/2014/main" id="{89BE0607-64D8-87B4-3161-017C87497B61}"/>
                  </a:ext>
                </a:extLst>
              </p:cNvPr>
              <p:cNvSpPr txBox="1"/>
              <p:nvPr/>
            </p:nvSpPr>
            <p:spPr>
              <a:xfrm>
                <a:off x="8809161" y="1462884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3" name="CaixaDeTexto 11">
                <a:extLst>
                  <a:ext uri="{FF2B5EF4-FFF2-40B4-BE49-F238E27FC236}">
                    <a16:creationId xmlns:a16="http://schemas.microsoft.com/office/drawing/2014/main" id="{EDFAAEBB-138F-F43F-0D1F-E532FE4678F2}"/>
                  </a:ext>
                </a:extLst>
              </p:cNvPr>
              <p:cNvSpPr txBox="1"/>
              <p:nvPr/>
            </p:nvSpPr>
            <p:spPr>
              <a:xfrm>
                <a:off x="8804566" y="1720337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grpSp>
          <p:nvGrpSpPr>
            <p:cNvPr id="14" name="Agrupar 13">
              <a:extLst>
                <a:ext uri="{FF2B5EF4-FFF2-40B4-BE49-F238E27FC236}">
                  <a16:creationId xmlns:a16="http://schemas.microsoft.com/office/drawing/2014/main" id="{2D060F56-890E-ECC5-9C27-6B034446A89F}"/>
                </a:ext>
              </a:extLst>
            </p:cNvPr>
            <p:cNvGrpSpPr/>
            <p:nvPr/>
          </p:nvGrpSpPr>
          <p:grpSpPr>
            <a:xfrm>
              <a:off x="4965135" y="1864987"/>
              <a:ext cx="461638" cy="435382"/>
              <a:chOff x="8804566" y="1435974"/>
              <a:chExt cx="472930" cy="442505"/>
            </a:xfrm>
          </p:grpSpPr>
          <p:sp>
            <p:nvSpPr>
              <p:cNvPr id="15" name="Retângulo Arredondado 204">
                <a:extLst>
                  <a:ext uri="{FF2B5EF4-FFF2-40B4-BE49-F238E27FC236}">
                    <a16:creationId xmlns:a16="http://schemas.microsoft.com/office/drawing/2014/main" id="{93775385-E019-35B1-2A87-EAE44837AC2D}"/>
                  </a:ext>
                </a:extLst>
              </p:cNvPr>
              <p:cNvSpPr/>
              <p:nvPr/>
            </p:nvSpPr>
            <p:spPr>
              <a:xfrm>
                <a:off x="8981743" y="1435974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6" name="Retângulo Arredondado 205">
                <a:extLst>
                  <a:ext uri="{FF2B5EF4-FFF2-40B4-BE49-F238E27FC236}">
                    <a16:creationId xmlns:a16="http://schemas.microsoft.com/office/drawing/2014/main" id="{E93215DA-F916-F253-15ED-9F8281CC2D8D}"/>
                  </a:ext>
                </a:extLst>
              </p:cNvPr>
              <p:cNvSpPr/>
              <p:nvPr/>
            </p:nvSpPr>
            <p:spPr>
              <a:xfrm>
                <a:off x="8981743" y="1673101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7" name="CaixaDeTexto 10">
                <a:extLst>
                  <a:ext uri="{FF2B5EF4-FFF2-40B4-BE49-F238E27FC236}">
                    <a16:creationId xmlns:a16="http://schemas.microsoft.com/office/drawing/2014/main" id="{B8B949DF-C5B0-A3C5-C354-C8B63B3464D2}"/>
                  </a:ext>
                </a:extLst>
              </p:cNvPr>
              <p:cNvSpPr txBox="1"/>
              <p:nvPr/>
            </p:nvSpPr>
            <p:spPr>
              <a:xfrm>
                <a:off x="8809161" y="1462884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8" name="CaixaDeTexto 11">
                <a:extLst>
                  <a:ext uri="{FF2B5EF4-FFF2-40B4-BE49-F238E27FC236}">
                    <a16:creationId xmlns:a16="http://schemas.microsoft.com/office/drawing/2014/main" id="{0E677A23-75BD-8239-1285-4E6514A98F39}"/>
                  </a:ext>
                </a:extLst>
              </p:cNvPr>
              <p:cNvSpPr txBox="1"/>
              <p:nvPr/>
            </p:nvSpPr>
            <p:spPr>
              <a:xfrm>
                <a:off x="8804566" y="1720337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01AA4DD9-7C50-CA66-ACA6-7E1CF232673B}"/>
                </a:ext>
              </a:extLst>
            </p:cNvPr>
            <p:cNvGrpSpPr/>
            <p:nvPr/>
          </p:nvGrpSpPr>
          <p:grpSpPr>
            <a:xfrm>
              <a:off x="8017733" y="1865098"/>
              <a:ext cx="461638" cy="435382"/>
              <a:chOff x="8804566" y="1435974"/>
              <a:chExt cx="472930" cy="442505"/>
            </a:xfrm>
          </p:grpSpPr>
          <p:sp>
            <p:nvSpPr>
              <p:cNvPr id="20" name="Retângulo Arredondado 204">
                <a:extLst>
                  <a:ext uri="{FF2B5EF4-FFF2-40B4-BE49-F238E27FC236}">
                    <a16:creationId xmlns:a16="http://schemas.microsoft.com/office/drawing/2014/main" id="{5D9BE26D-6D58-1C21-3B55-C7461698ADFF}"/>
                  </a:ext>
                </a:extLst>
              </p:cNvPr>
              <p:cNvSpPr/>
              <p:nvPr/>
            </p:nvSpPr>
            <p:spPr>
              <a:xfrm>
                <a:off x="8981743" y="1435974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21" name="Retângulo Arredondado 205">
                <a:extLst>
                  <a:ext uri="{FF2B5EF4-FFF2-40B4-BE49-F238E27FC236}">
                    <a16:creationId xmlns:a16="http://schemas.microsoft.com/office/drawing/2014/main" id="{FA705480-3241-FE17-2D56-300F76F868FE}"/>
                  </a:ext>
                </a:extLst>
              </p:cNvPr>
              <p:cNvSpPr/>
              <p:nvPr/>
            </p:nvSpPr>
            <p:spPr>
              <a:xfrm>
                <a:off x="8981743" y="1673101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22" name="CaixaDeTexto 10">
                <a:extLst>
                  <a:ext uri="{FF2B5EF4-FFF2-40B4-BE49-F238E27FC236}">
                    <a16:creationId xmlns:a16="http://schemas.microsoft.com/office/drawing/2014/main" id="{098368CF-3C8A-F845-D2FA-79B9A5D80174}"/>
                  </a:ext>
                </a:extLst>
              </p:cNvPr>
              <p:cNvSpPr txBox="1"/>
              <p:nvPr/>
            </p:nvSpPr>
            <p:spPr>
              <a:xfrm>
                <a:off x="8809161" y="1462884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23" name="CaixaDeTexto 11">
                <a:extLst>
                  <a:ext uri="{FF2B5EF4-FFF2-40B4-BE49-F238E27FC236}">
                    <a16:creationId xmlns:a16="http://schemas.microsoft.com/office/drawing/2014/main" id="{405E4BB2-E9FC-A45E-2744-F7CEE148862C}"/>
                  </a:ext>
                </a:extLst>
              </p:cNvPr>
              <p:cNvSpPr txBox="1"/>
              <p:nvPr/>
            </p:nvSpPr>
            <p:spPr>
              <a:xfrm>
                <a:off x="8804566" y="1720337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4A93CBE2-92F5-B5CE-5044-39DCE0E28415}"/>
                </a:ext>
              </a:extLst>
            </p:cNvPr>
            <p:cNvGrpSpPr/>
            <p:nvPr/>
          </p:nvGrpSpPr>
          <p:grpSpPr>
            <a:xfrm>
              <a:off x="4978231" y="2396172"/>
              <a:ext cx="461638" cy="435382"/>
              <a:chOff x="8804566" y="1435974"/>
              <a:chExt cx="472930" cy="442505"/>
            </a:xfrm>
          </p:grpSpPr>
          <p:sp>
            <p:nvSpPr>
              <p:cNvPr id="25" name="Retângulo Arredondado 204">
                <a:extLst>
                  <a:ext uri="{FF2B5EF4-FFF2-40B4-BE49-F238E27FC236}">
                    <a16:creationId xmlns:a16="http://schemas.microsoft.com/office/drawing/2014/main" id="{2D076A6A-C47B-E76A-18D5-736906F292B9}"/>
                  </a:ext>
                </a:extLst>
              </p:cNvPr>
              <p:cNvSpPr/>
              <p:nvPr/>
            </p:nvSpPr>
            <p:spPr>
              <a:xfrm>
                <a:off x="8981743" y="1435974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26" name="Retângulo Arredondado 205">
                <a:extLst>
                  <a:ext uri="{FF2B5EF4-FFF2-40B4-BE49-F238E27FC236}">
                    <a16:creationId xmlns:a16="http://schemas.microsoft.com/office/drawing/2014/main" id="{B7A19ABF-ADBD-BFB4-4067-E647A537756D}"/>
                  </a:ext>
                </a:extLst>
              </p:cNvPr>
              <p:cNvSpPr/>
              <p:nvPr/>
            </p:nvSpPr>
            <p:spPr>
              <a:xfrm>
                <a:off x="8981743" y="1673101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27" name="CaixaDeTexto 10">
                <a:extLst>
                  <a:ext uri="{FF2B5EF4-FFF2-40B4-BE49-F238E27FC236}">
                    <a16:creationId xmlns:a16="http://schemas.microsoft.com/office/drawing/2014/main" id="{25186AA0-8FFD-4B83-6B49-2E6149C555DD}"/>
                  </a:ext>
                </a:extLst>
              </p:cNvPr>
              <p:cNvSpPr txBox="1"/>
              <p:nvPr/>
            </p:nvSpPr>
            <p:spPr>
              <a:xfrm>
                <a:off x="8809161" y="1462884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28" name="CaixaDeTexto 11">
                <a:extLst>
                  <a:ext uri="{FF2B5EF4-FFF2-40B4-BE49-F238E27FC236}">
                    <a16:creationId xmlns:a16="http://schemas.microsoft.com/office/drawing/2014/main" id="{C00F96EF-CF4F-3E1E-CE00-3EEB422B3C13}"/>
                  </a:ext>
                </a:extLst>
              </p:cNvPr>
              <p:cNvSpPr txBox="1"/>
              <p:nvPr/>
            </p:nvSpPr>
            <p:spPr>
              <a:xfrm>
                <a:off x="8804566" y="1720337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grpSp>
          <p:nvGrpSpPr>
            <p:cNvPr id="29" name="Agrupar 28">
              <a:extLst>
                <a:ext uri="{FF2B5EF4-FFF2-40B4-BE49-F238E27FC236}">
                  <a16:creationId xmlns:a16="http://schemas.microsoft.com/office/drawing/2014/main" id="{0D09B92C-4453-E6D1-93BE-606039C3B3CA}"/>
                </a:ext>
              </a:extLst>
            </p:cNvPr>
            <p:cNvGrpSpPr/>
            <p:nvPr/>
          </p:nvGrpSpPr>
          <p:grpSpPr>
            <a:xfrm>
              <a:off x="8031274" y="2414374"/>
              <a:ext cx="461638" cy="435382"/>
              <a:chOff x="8804566" y="1435974"/>
              <a:chExt cx="472930" cy="442505"/>
            </a:xfrm>
          </p:grpSpPr>
          <p:sp>
            <p:nvSpPr>
              <p:cNvPr id="30" name="Retângulo Arredondado 204">
                <a:extLst>
                  <a:ext uri="{FF2B5EF4-FFF2-40B4-BE49-F238E27FC236}">
                    <a16:creationId xmlns:a16="http://schemas.microsoft.com/office/drawing/2014/main" id="{0BACDB6C-EC3E-D763-FB66-C74D17CB36AD}"/>
                  </a:ext>
                </a:extLst>
              </p:cNvPr>
              <p:cNvSpPr/>
              <p:nvPr/>
            </p:nvSpPr>
            <p:spPr>
              <a:xfrm>
                <a:off x="8981743" y="1435974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31" name="Retângulo Arredondado 205">
                <a:extLst>
                  <a:ext uri="{FF2B5EF4-FFF2-40B4-BE49-F238E27FC236}">
                    <a16:creationId xmlns:a16="http://schemas.microsoft.com/office/drawing/2014/main" id="{93421C9E-9844-30EC-429E-27FDD7D3E567}"/>
                  </a:ext>
                </a:extLst>
              </p:cNvPr>
              <p:cNvSpPr/>
              <p:nvPr/>
            </p:nvSpPr>
            <p:spPr>
              <a:xfrm>
                <a:off x="8981743" y="1673101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32" name="CaixaDeTexto 10">
                <a:extLst>
                  <a:ext uri="{FF2B5EF4-FFF2-40B4-BE49-F238E27FC236}">
                    <a16:creationId xmlns:a16="http://schemas.microsoft.com/office/drawing/2014/main" id="{81D8B2C3-0076-321F-8245-8869EEDC0A75}"/>
                  </a:ext>
                </a:extLst>
              </p:cNvPr>
              <p:cNvSpPr txBox="1"/>
              <p:nvPr/>
            </p:nvSpPr>
            <p:spPr>
              <a:xfrm>
                <a:off x="8809161" y="1462884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33" name="CaixaDeTexto 11">
                <a:extLst>
                  <a:ext uri="{FF2B5EF4-FFF2-40B4-BE49-F238E27FC236}">
                    <a16:creationId xmlns:a16="http://schemas.microsoft.com/office/drawing/2014/main" id="{FD64CC3F-8636-2B69-5670-90BBADEBE0E0}"/>
                  </a:ext>
                </a:extLst>
              </p:cNvPr>
              <p:cNvSpPr txBox="1"/>
              <p:nvPr/>
            </p:nvSpPr>
            <p:spPr>
              <a:xfrm>
                <a:off x="8804566" y="1720337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sp>
        <p:nvSpPr>
          <p:cNvPr id="3" name="Estrela de 5 Pontas 32">
            <a:extLst>
              <a:ext uri="{FF2B5EF4-FFF2-40B4-BE49-F238E27FC236}">
                <a16:creationId xmlns:a16="http://schemas.microsoft.com/office/drawing/2014/main" id="{45D6F738-F56C-0B7A-AD27-C6C4D1F5E2E2}"/>
              </a:ext>
            </a:extLst>
          </p:cNvPr>
          <p:cNvSpPr/>
          <p:nvPr/>
        </p:nvSpPr>
        <p:spPr>
          <a:xfrm>
            <a:off x="5228742" y="827224"/>
            <a:ext cx="176039" cy="15629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6" name="Estrela de 5 Pontas 32">
            <a:extLst>
              <a:ext uri="{FF2B5EF4-FFF2-40B4-BE49-F238E27FC236}">
                <a16:creationId xmlns:a16="http://schemas.microsoft.com/office/drawing/2014/main" id="{AE9C3AB6-4CD3-8D66-47CD-A753E324C51E}"/>
              </a:ext>
            </a:extLst>
          </p:cNvPr>
          <p:cNvSpPr/>
          <p:nvPr/>
        </p:nvSpPr>
        <p:spPr>
          <a:xfrm>
            <a:off x="8287325" y="827224"/>
            <a:ext cx="176039" cy="15629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</p:spTree>
    <p:extLst>
      <p:ext uri="{BB962C8B-B14F-4D97-AF65-F5344CB8AC3E}">
        <p14:creationId xmlns:p14="http://schemas.microsoft.com/office/powerpoint/2010/main" val="1032833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Estrela de 5 Pontas 161">
            <a:extLst>
              <a:ext uri="{FF2B5EF4-FFF2-40B4-BE49-F238E27FC236}">
                <a16:creationId xmlns:a16="http://schemas.microsoft.com/office/drawing/2014/main" id="{01F3A4E1-AD44-4E41-B7FC-06ADAC82A087}"/>
              </a:ext>
            </a:extLst>
          </p:cNvPr>
          <p:cNvSpPr/>
          <p:nvPr/>
        </p:nvSpPr>
        <p:spPr>
          <a:xfrm>
            <a:off x="11569251" y="1472323"/>
            <a:ext cx="180460" cy="190856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263" name="Agrupar 262">
            <a:extLst>
              <a:ext uri="{FF2B5EF4-FFF2-40B4-BE49-F238E27FC236}">
                <a16:creationId xmlns:a16="http://schemas.microsoft.com/office/drawing/2014/main" id="{8354E330-CB58-6408-00A8-E118FE54926D}"/>
              </a:ext>
            </a:extLst>
          </p:cNvPr>
          <p:cNvGrpSpPr/>
          <p:nvPr/>
        </p:nvGrpSpPr>
        <p:grpSpPr>
          <a:xfrm>
            <a:off x="2391815" y="963370"/>
            <a:ext cx="6122455" cy="4122026"/>
            <a:chOff x="2391787" y="963484"/>
            <a:chExt cx="6191959" cy="4148228"/>
          </a:xfrm>
        </p:grpSpPr>
        <p:sp>
          <p:nvSpPr>
            <p:cNvPr id="162" name="Estrela de 5 Pontas 161"/>
            <p:cNvSpPr/>
            <p:nvPr/>
          </p:nvSpPr>
          <p:spPr>
            <a:xfrm>
              <a:off x="8403286" y="1410761"/>
              <a:ext cx="180460" cy="167607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5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391787" y="970297"/>
              <a:ext cx="3105587" cy="516936"/>
            </a:xfrm>
            <a:prstGeom prst="rect">
              <a:avLst/>
            </a:prstGeom>
            <a:solidFill>
              <a:srgbClr val="00B05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6"/>
              </a:pPr>
              <a:r>
                <a:rPr lang="pt-BR" sz="1200" b="1" dirty="0">
                  <a:solidFill>
                    <a:schemeClr val="bg1"/>
                  </a:solidFill>
                </a:rPr>
                <a:t>Manutenção do  sistema de </a:t>
              </a:r>
              <a:endParaRPr lang="pt-BR" sz="1200" b="1" dirty="0">
                <a:solidFill>
                  <a:schemeClr val="bg1"/>
                </a:solidFill>
                <a:ea typeface="Calibri"/>
                <a:cs typeface="Calibri"/>
              </a:endParaRP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ventilação mecânica</a:t>
              </a:r>
            </a:p>
          </p:txBody>
        </p:sp>
        <p:sp>
          <p:nvSpPr>
            <p:cNvPr id="261" name="Retângulo 26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506097" y="963484"/>
              <a:ext cx="3060000" cy="41400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grpSp>
          <p:nvGrpSpPr>
            <p:cNvPr id="170" name="Agrupar 169">
              <a:extLst>
                <a:ext uri="{FF2B5EF4-FFF2-40B4-BE49-F238E27FC236}">
                  <a16:creationId xmlns:a16="http://schemas.microsoft.com/office/drawing/2014/main" id="{4DD91991-C1A1-C551-740F-512BBEC3A320}"/>
                </a:ext>
              </a:extLst>
            </p:cNvPr>
            <p:cNvGrpSpPr/>
            <p:nvPr/>
          </p:nvGrpSpPr>
          <p:grpSpPr>
            <a:xfrm>
              <a:off x="2399064" y="1049833"/>
              <a:ext cx="3122234" cy="4061879"/>
              <a:chOff x="2399064" y="1049833"/>
              <a:chExt cx="3122234" cy="4061879"/>
            </a:xfrm>
          </p:grpSpPr>
          <p:sp>
            <p:nvSpPr>
              <p:cNvPr id="104" name="CaixaDeTexto 9">
                <a:extLst>
                  <a:ext uri="{FF2B5EF4-FFF2-40B4-BE49-F238E27FC236}">
                    <a16:creationId xmlns:a16="http://schemas.microsoft.com/office/drawing/2014/main" id="{DD76CBF3-69BB-4BDD-BF09-99B98999730B}"/>
                  </a:ext>
                </a:extLst>
              </p:cNvPr>
              <p:cNvSpPr txBox="1"/>
              <p:nvPr/>
            </p:nvSpPr>
            <p:spPr>
              <a:xfrm>
                <a:off x="2432198" y="3681089"/>
                <a:ext cx="2562700" cy="28229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dirty="0">
                    <a:solidFill>
                      <a:schemeClr val="tx1"/>
                    </a:solidFill>
                  </a:rPr>
                  <a:t>5.  </a:t>
                </a:r>
                <a:r>
                  <a:rPr lang="pt-BR" dirty="0">
                    <a:solidFill>
                      <a:schemeClr val="tx1"/>
                    </a:solidFill>
                  </a:rPr>
                  <a:t>O nível da água destilada no copo da base aquecida está entre o nível mínimo e máximo ?</a:t>
                </a:r>
                <a:r>
                  <a:rPr lang="pt-BR" sz="1050" dirty="0">
                    <a:solidFill>
                      <a:schemeClr val="tx1"/>
                    </a:solidFill>
                  </a:rPr>
                  <a:t> </a:t>
                </a:r>
              </a:p>
            </p:txBody>
          </p:sp>
          <p:sp>
            <p:nvSpPr>
              <p:cNvPr id="220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413922" y="1504125"/>
                <a:ext cx="2562700" cy="49743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dirty="0"/>
                  <a:t>1. O circuito </a:t>
                </a:r>
                <a:r>
                  <a:rPr lang="pt-BR" sz="1050" dirty="0">
                    <a:solidFill>
                      <a:sysClr val="windowText" lastClr="000000"/>
                    </a:solidFill>
                  </a:rPr>
                  <a:t>de ventilação mecânica está livre de sujidade aparente? (sangue ou secreção)</a:t>
                </a:r>
              </a:p>
            </p:txBody>
          </p:sp>
          <p:sp>
            <p:nvSpPr>
              <p:cNvPr id="386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403481" y="2021979"/>
                <a:ext cx="2562700" cy="49743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dirty="0">
                    <a:solidFill>
                      <a:schemeClr val="tx1"/>
                    </a:solidFill>
                  </a:rPr>
                  <a:t>2. O circuito de ventilação mecânica está </a:t>
                </a:r>
                <a:r>
                  <a:rPr lang="pt-BR" dirty="0">
                    <a:solidFill>
                      <a:schemeClr val="tx1"/>
                    </a:solidFill>
                  </a:rPr>
                  <a:t>com o mínimo de condensado (gotículas e/ou névoa)?</a:t>
                </a:r>
                <a:endParaRPr lang="pt-BR" sz="1050" dirty="0">
                  <a:solidFill>
                    <a:schemeClr val="tx1"/>
                  </a:solidFill>
                  <a:ea typeface="Calibri"/>
                  <a:cs typeface="Calibri"/>
                </a:endParaRPr>
              </a:p>
            </p:txBody>
          </p:sp>
          <p:cxnSp>
            <p:nvCxnSpPr>
              <p:cNvPr id="391" name="Conector reto 390"/>
              <p:cNvCxnSpPr/>
              <p:nvPr/>
            </p:nvCxnSpPr>
            <p:spPr>
              <a:xfrm>
                <a:off x="2414691" y="2005115"/>
                <a:ext cx="3098311" cy="372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392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428161" y="2555280"/>
                <a:ext cx="2562700" cy="50177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 anchor="ctr"/>
              <a:lstStyle>
                <a:defPPr>
                  <a:defRPr lang="pt-BR"/>
                </a:defPPr>
                <a:lvl1pPr marL="228600" lvl="0" indent="-228600">
                  <a:buFont typeface="+mj-lt"/>
                  <a:buAutoNum type="arabicPeriod" startAt="4"/>
                  <a:defRPr sz="1050">
                    <a:solidFill>
                      <a:sysClr val="windowText" lastClr="000000"/>
                    </a:solidFill>
                  </a:defRPr>
                </a:lvl1pPr>
                <a:lvl2pPr indent="0">
                  <a:defRPr sz="1100"/>
                </a:lvl2pPr>
                <a:lvl3pPr indent="0">
                  <a:defRPr sz="1100"/>
                </a:lvl3pPr>
                <a:lvl4pPr indent="0">
                  <a:defRPr sz="1100"/>
                </a:lvl4pPr>
                <a:lvl5pPr indent="0">
                  <a:defRPr sz="1100"/>
                </a:lvl5pPr>
                <a:lvl6pPr indent="0">
                  <a:defRPr sz="1100"/>
                </a:lvl6pPr>
                <a:lvl7pPr indent="0">
                  <a:defRPr sz="1100"/>
                </a:lvl7pPr>
                <a:lvl8pPr indent="0">
                  <a:defRPr sz="1100"/>
                </a:lvl8pPr>
                <a:lvl9pPr indent="0">
                  <a:defRPr sz="1100"/>
                </a:lvl9pPr>
              </a:lstStyle>
              <a:p>
                <a:pPr marL="0" indent="0">
                  <a:buFont typeface="+mj-lt"/>
                  <a:buAutoNum type="arabicPeriod" startAt="3"/>
                </a:pPr>
                <a:r>
                  <a:rPr lang="pt-BR" dirty="0"/>
                  <a:t> O circuito está integro, sem acotovelamento, ruptura OU vazamentos nas conexões?</a:t>
                </a:r>
              </a:p>
            </p:txBody>
          </p:sp>
          <p:cxnSp>
            <p:nvCxnSpPr>
              <p:cNvPr id="278" name="Conector reto 277"/>
              <p:cNvCxnSpPr/>
              <p:nvPr/>
            </p:nvCxnSpPr>
            <p:spPr>
              <a:xfrm>
                <a:off x="2399064" y="2533864"/>
                <a:ext cx="3098311" cy="372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79" name="Conector reto 278"/>
              <p:cNvCxnSpPr/>
              <p:nvPr/>
            </p:nvCxnSpPr>
            <p:spPr>
              <a:xfrm>
                <a:off x="2422987" y="3084029"/>
                <a:ext cx="3098311" cy="372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8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432198" y="3112301"/>
                <a:ext cx="2562700" cy="39668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+mj-lt"/>
                  <a:buAutoNum type="arabicPeriod" startAt="4"/>
                  <a:defRPr/>
                </a:pPr>
                <a:r>
                  <a:rPr lang="pt-BR" sz="1050" dirty="0">
                    <a:solidFill>
                      <a:sysClr val="windowText" lastClr="000000"/>
                    </a:solidFill>
                  </a:rPr>
                  <a:t> O</a:t>
                </a:r>
                <a:r>
                  <a:rPr lang="pt-BR" sz="1050" dirty="0"/>
                  <a:t> posicionamento do circuito de ventilação mecânica está correto?</a:t>
                </a:r>
              </a:p>
            </p:txBody>
          </p:sp>
          <p:cxnSp>
            <p:nvCxnSpPr>
              <p:cNvPr id="59" name="Conector reto 58"/>
              <p:cNvCxnSpPr/>
              <p:nvPr/>
            </p:nvCxnSpPr>
            <p:spPr>
              <a:xfrm>
                <a:off x="2414690" y="3561904"/>
                <a:ext cx="3098311" cy="372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0" name="Conector reto 59"/>
              <p:cNvCxnSpPr/>
              <p:nvPr/>
            </p:nvCxnSpPr>
            <p:spPr>
              <a:xfrm>
                <a:off x="2421852" y="4096848"/>
                <a:ext cx="3098311" cy="372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95" name="Estrela de 5 Pontas 94"/>
              <p:cNvSpPr/>
              <p:nvPr/>
            </p:nvSpPr>
            <p:spPr>
              <a:xfrm>
                <a:off x="5259866" y="1049833"/>
                <a:ext cx="180460" cy="167607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79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476569" y="4794248"/>
                <a:ext cx="2594930" cy="317464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6"/>
                </a:pPr>
                <a:endParaRPr lang="pt-BR" sz="1050" dirty="0"/>
              </a:p>
            </p:txBody>
          </p:sp>
          <p:sp>
            <p:nvSpPr>
              <p:cNvPr id="86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439402" y="4365960"/>
                <a:ext cx="2562700" cy="340834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dirty="0"/>
                  <a:t>6. O frasco de água destilada, que está sendo utilizado para completar o copo, está datado e no prazo de 24h para sistema aberto e 48h para sistema fechado?</a:t>
                </a:r>
              </a:p>
            </p:txBody>
          </p:sp>
          <p:grpSp>
            <p:nvGrpSpPr>
              <p:cNvPr id="63" name="Agrupar 62">
                <a:extLst>
                  <a:ext uri="{FF2B5EF4-FFF2-40B4-BE49-F238E27FC236}">
                    <a16:creationId xmlns:a16="http://schemas.microsoft.com/office/drawing/2014/main" id="{95B2CB03-3862-5941-AE75-16FFADEF5F52}"/>
                  </a:ext>
                </a:extLst>
              </p:cNvPr>
              <p:cNvGrpSpPr/>
              <p:nvPr/>
            </p:nvGrpSpPr>
            <p:grpSpPr>
              <a:xfrm>
                <a:off x="4893757" y="1529663"/>
                <a:ext cx="480239" cy="387857"/>
                <a:chOff x="4976982" y="1620509"/>
                <a:chExt cx="480239" cy="441952"/>
              </a:xfrm>
            </p:grpSpPr>
            <p:sp>
              <p:nvSpPr>
                <p:cNvPr id="222" name="CaixaDeTexto 11">
                  <a:extLst>
                    <a:ext uri="{FF2B5EF4-FFF2-40B4-BE49-F238E27FC236}">
                      <a16:creationId xmlns:a16="http://schemas.microsoft.com/office/drawing/2014/main" id="{00000000-0008-0000-0000-00000C000000}"/>
                    </a:ext>
                  </a:extLst>
                </p:cNvPr>
                <p:cNvSpPr txBox="1"/>
                <p:nvPr/>
              </p:nvSpPr>
              <p:spPr>
                <a:xfrm>
                  <a:off x="4976982" y="1903574"/>
                  <a:ext cx="216692" cy="158378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 dirty="0"/>
                    <a:t>N</a:t>
                  </a:r>
                </a:p>
              </p:txBody>
            </p:sp>
            <p:grpSp>
              <p:nvGrpSpPr>
                <p:cNvPr id="62" name="Agrupar 61">
                  <a:extLst>
                    <a:ext uri="{FF2B5EF4-FFF2-40B4-BE49-F238E27FC236}">
                      <a16:creationId xmlns:a16="http://schemas.microsoft.com/office/drawing/2014/main" id="{403B9D5A-AD6E-9B90-F10E-348D744CA82A}"/>
                    </a:ext>
                  </a:extLst>
                </p:cNvPr>
                <p:cNvGrpSpPr/>
                <p:nvPr/>
              </p:nvGrpSpPr>
              <p:grpSpPr>
                <a:xfrm>
                  <a:off x="4982067" y="1620509"/>
                  <a:ext cx="475154" cy="441952"/>
                  <a:chOff x="4982067" y="1620509"/>
                  <a:chExt cx="475154" cy="441952"/>
                </a:xfrm>
              </p:grpSpPr>
              <p:sp>
                <p:nvSpPr>
                  <p:cNvPr id="3" name="Retângulo Arredondado 205">
                    <a:extLst>
                      <a:ext uri="{FF2B5EF4-FFF2-40B4-BE49-F238E27FC236}">
                        <a16:creationId xmlns:a16="http://schemas.microsoft.com/office/drawing/2014/main" id="{0E216ABE-2DDF-2F48-23AC-0E2EC840FE9D}"/>
                      </a:ext>
                    </a:extLst>
                  </p:cNvPr>
                  <p:cNvSpPr/>
                  <p:nvPr/>
                </p:nvSpPr>
                <p:spPr>
                  <a:xfrm>
                    <a:off x="5163525" y="1620509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4" name="CaixaDeTexto 10">
                    <a:extLst>
                      <a:ext uri="{FF2B5EF4-FFF2-40B4-BE49-F238E27FC236}">
                        <a16:creationId xmlns:a16="http://schemas.microsoft.com/office/drawing/2014/main" id="{7A370784-7058-37E9-3710-7404CC59F748}"/>
                      </a:ext>
                    </a:extLst>
                  </p:cNvPr>
                  <p:cNvSpPr txBox="1"/>
                  <p:nvPr/>
                </p:nvSpPr>
                <p:spPr>
                  <a:xfrm>
                    <a:off x="4982067" y="1645248"/>
                    <a:ext cx="211518" cy="149372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S</a:t>
                    </a:r>
                  </a:p>
                </p:txBody>
              </p:sp>
              <p:sp>
                <p:nvSpPr>
                  <p:cNvPr id="5" name="Retângulo Arredondado 205">
                    <a:extLst>
                      <a:ext uri="{FF2B5EF4-FFF2-40B4-BE49-F238E27FC236}">
                        <a16:creationId xmlns:a16="http://schemas.microsoft.com/office/drawing/2014/main" id="{0C85BC20-27D2-D73F-04FB-47F86FFED604}"/>
                      </a:ext>
                    </a:extLst>
                  </p:cNvPr>
                  <p:cNvSpPr/>
                  <p:nvPr/>
                </p:nvSpPr>
                <p:spPr>
                  <a:xfrm>
                    <a:off x="5168530" y="1860389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</p:grpSp>
          </p:grpSp>
          <p:grpSp>
            <p:nvGrpSpPr>
              <p:cNvPr id="64" name="Agrupar 63">
                <a:extLst>
                  <a:ext uri="{FF2B5EF4-FFF2-40B4-BE49-F238E27FC236}">
                    <a16:creationId xmlns:a16="http://schemas.microsoft.com/office/drawing/2014/main" id="{20271FEA-AB93-58A9-99A7-959092F51858}"/>
                  </a:ext>
                </a:extLst>
              </p:cNvPr>
              <p:cNvGrpSpPr/>
              <p:nvPr/>
            </p:nvGrpSpPr>
            <p:grpSpPr>
              <a:xfrm>
                <a:off x="4884956" y="2049936"/>
                <a:ext cx="480239" cy="387857"/>
                <a:chOff x="4976982" y="1620509"/>
                <a:chExt cx="480239" cy="441952"/>
              </a:xfrm>
            </p:grpSpPr>
            <p:sp>
              <p:nvSpPr>
                <p:cNvPr id="65" name="CaixaDeTexto 11">
                  <a:extLst>
                    <a:ext uri="{FF2B5EF4-FFF2-40B4-BE49-F238E27FC236}">
                      <a16:creationId xmlns:a16="http://schemas.microsoft.com/office/drawing/2014/main" id="{171D873A-E901-2101-2F1C-EC5B0B89CED8}"/>
                    </a:ext>
                  </a:extLst>
                </p:cNvPr>
                <p:cNvSpPr txBox="1"/>
                <p:nvPr/>
              </p:nvSpPr>
              <p:spPr>
                <a:xfrm>
                  <a:off x="4976982" y="1903574"/>
                  <a:ext cx="216692" cy="158378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 dirty="0"/>
                    <a:t>N</a:t>
                  </a:r>
                </a:p>
              </p:txBody>
            </p:sp>
            <p:grpSp>
              <p:nvGrpSpPr>
                <p:cNvPr id="66" name="Agrupar 65">
                  <a:extLst>
                    <a:ext uri="{FF2B5EF4-FFF2-40B4-BE49-F238E27FC236}">
                      <a16:creationId xmlns:a16="http://schemas.microsoft.com/office/drawing/2014/main" id="{87E47A7B-BCC2-6E7C-B49B-900A368DAB39}"/>
                    </a:ext>
                  </a:extLst>
                </p:cNvPr>
                <p:cNvGrpSpPr/>
                <p:nvPr/>
              </p:nvGrpSpPr>
              <p:grpSpPr>
                <a:xfrm>
                  <a:off x="4982067" y="1620509"/>
                  <a:ext cx="475154" cy="441952"/>
                  <a:chOff x="4982067" y="1620509"/>
                  <a:chExt cx="475154" cy="441952"/>
                </a:xfrm>
              </p:grpSpPr>
              <p:sp>
                <p:nvSpPr>
                  <p:cNvPr id="67" name="Retângulo Arredondado 205">
                    <a:extLst>
                      <a:ext uri="{FF2B5EF4-FFF2-40B4-BE49-F238E27FC236}">
                        <a16:creationId xmlns:a16="http://schemas.microsoft.com/office/drawing/2014/main" id="{12FC613D-393B-19D4-0FD8-765E544E915B}"/>
                      </a:ext>
                    </a:extLst>
                  </p:cNvPr>
                  <p:cNvSpPr/>
                  <p:nvPr/>
                </p:nvSpPr>
                <p:spPr>
                  <a:xfrm>
                    <a:off x="5163525" y="1620509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68" name="CaixaDeTexto 10">
                    <a:extLst>
                      <a:ext uri="{FF2B5EF4-FFF2-40B4-BE49-F238E27FC236}">
                        <a16:creationId xmlns:a16="http://schemas.microsoft.com/office/drawing/2014/main" id="{8C8E8DD9-BE51-9B4C-1BED-64ADFF836704}"/>
                      </a:ext>
                    </a:extLst>
                  </p:cNvPr>
                  <p:cNvSpPr txBox="1"/>
                  <p:nvPr/>
                </p:nvSpPr>
                <p:spPr>
                  <a:xfrm>
                    <a:off x="4982067" y="1645248"/>
                    <a:ext cx="211518" cy="149372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S</a:t>
                    </a:r>
                  </a:p>
                </p:txBody>
              </p:sp>
              <p:sp>
                <p:nvSpPr>
                  <p:cNvPr id="69" name="Retângulo Arredondado 205">
                    <a:extLst>
                      <a:ext uri="{FF2B5EF4-FFF2-40B4-BE49-F238E27FC236}">
                        <a16:creationId xmlns:a16="http://schemas.microsoft.com/office/drawing/2014/main" id="{0DEE5488-8E72-B72F-A11A-3E5B1BB3529D}"/>
                      </a:ext>
                    </a:extLst>
                  </p:cNvPr>
                  <p:cNvSpPr/>
                  <p:nvPr/>
                </p:nvSpPr>
                <p:spPr>
                  <a:xfrm>
                    <a:off x="5168530" y="1860389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</p:grpSp>
          </p:grpSp>
          <p:grpSp>
            <p:nvGrpSpPr>
              <p:cNvPr id="88" name="Agrupar 87">
                <a:extLst>
                  <a:ext uri="{FF2B5EF4-FFF2-40B4-BE49-F238E27FC236}">
                    <a16:creationId xmlns:a16="http://schemas.microsoft.com/office/drawing/2014/main" id="{B528705C-A50D-F04C-4636-86B3EC3CBC70}"/>
                  </a:ext>
                </a:extLst>
              </p:cNvPr>
              <p:cNvGrpSpPr/>
              <p:nvPr/>
            </p:nvGrpSpPr>
            <p:grpSpPr>
              <a:xfrm>
                <a:off x="4908520" y="2601362"/>
                <a:ext cx="475234" cy="395343"/>
                <a:chOff x="4976982" y="1620509"/>
                <a:chExt cx="475234" cy="450482"/>
              </a:xfrm>
            </p:grpSpPr>
            <p:sp>
              <p:nvSpPr>
                <p:cNvPr id="91" name="CaixaDeTexto 11">
                  <a:extLst>
                    <a:ext uri="{FF2B5EF4-FFF2-40B4-BE49-F238E27FC236}">
                      <a16:creationId xmlns:a16="http://schemas.microsoft.com/office/drawing/2014/main" id="{D421B536-5508-3A0A-E3C4-8AF9C9AECAE1}"/>
                    </a:ext>
                  </a:extLst>
                </p:cNvPr>
                <p:cNvSpPr txBox="1"/>
                <p:nvPr/>
              </p:nvSpPr>
              <p:spPr>
                <a:xfrm>
                  <a:off x="4976982" y="1903574"/>
                  <a:ext cx="216692" cy="158378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 dirty="0"/>
                    <a:t>N</a:t>
                  </a:r>
                </a:p>
              </p:txBody>
            </p:sp>
            <p:grpSp>
              <p:nvGrpSpPr>
                <p:cNvPr id="92" name="Agrupar 91">
                  <a:extLst>
                    <a:ext uri="{FF2B5EF4-FFF2-40B4-BE49-F238E27FC236}">
                      <a16:creationId xmlns:a16="http://schemas.microsoft.com/office/drawing/2014/main" id="{EB494C17-0E62-9865-D661-898269B3957E}"/>
                    </a:ext>
                  </a:extLst>
                </p:cNvPr>
                <p:cNvGrpSpPr/>
                <p:nvPr/>
              </p:nvGrpSpPr>
              <p:grpSpPr>
                <a:xfrm>
                  <a:off x="4982067" y="1620509"/>
                  <a:ext cx="470149" cy="450482"/>
                  <a:chOff x="4982067" y="1620509"/>
                  <a:chExt cx="470149" cy="450482"/>
                </a:xfrm>
              </p:grpSpPr>
              <p:sp>
                <p:nvSpPr>
                  <p:cNvPr id="93" name="Retângulo Arredondado 205">
                    <a:extLst>
                      <a:ext uri="{FF2B5EF4-FFF2-40B4-BE49-F238E27FC236}">
                        <a16:creationId xmlns:a16="http://schemas.microsoft.com/office/drawing/2014/main" id="{71640D4C-5B64-6A95-8D4F-3CD47AAF143D}"/>
                      </a:ext>
                    </a:extLst>
                  </p:cNvPr>
                  <p:cNvSpPr/>
                  <p:nvPr/>
                </p:nvSpPr>
                <p:spPr>
                  <a:xfrm>
                    <a:off x="5163525" y="1620509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94" name="CaixaDeTexto 10">
                    <a:extLst>
                      <a:ext uri="{FF2B5EF4-FFF2-40B4-BE49-F238E27FC236}">
                        <a16:creationId xmlns:a16="http://schemas.microsoft.com/office/drawing/2014/main" id="{93D3C25E-7934-9AF7-850F-A599E6C44547}"/>
                      </a:ext>
                    </a:extLst>
                  </p:cNvPr>
                  <p:cNvSpPr txBox="1"/>
                  <p:nvPr/>
                </p:nvSpPr>
                <p:spPr>
                  <a:xfrm>
                    <a:off x="4982067" y="1645248"/>
                    <a:ext cx="211518" cy="149372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S</a:t>
                    </a:r>
                  </a:p>
                </p:txBody>
              </p:sp>
              <p:sp>
                <p:nvSpPr>
                  <p:cNvPr id="98" name="Retângulo Arredondado 205">
                    <a:extLst>
                      <a:ext uri="{FF2B5EF4-FFF2-40B4-BE49-F238E27FC236}">
                        <a16:creationId xmlns:a16="http://schemas.microsoft.com/office/drawing/2014/main" id="{A82D7303-F921-4896-554A-033BAFB1EA24}"/>
                      </a:ext>
                    </a:extLst>
                  </p:cNvPr>
                  <p:cNvSpPr/>
                  <p:nvPr/>
                </p:nvSpPr>
                <p:spPr>
                  <a:xfrm>
                    <a:off x="5162271" y="1868919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</p:grpSp>
          </p:grpSp>
          <p:grpSp>
            <p:nvGrpSpPr>
              <p:cNvPr id="99" name="Agrupar 98">
                <a:extLst>
                  <a:ext uri="{FF2B5EF4-FFF2-40B4-BE49-F238E27FC236}">
                    <a16:creationId xmlns:a16="http://schemas.microsoft.com/office/drawing/2014/main" id="{98D5DBFB-9091-72CF-58DA-1C5D3987C294}"/>
                  </a:ext>
                </a:extLst>
              </p:cNvPr>
              <p:cNvGrpSpPr/>
              <p:nvPr/>
            </p:nvGrpSpPr>
            <p:grpSpPr>
              <a:xfrm>
                <a:off x="4919609" y="3145037"/>
                <a:ext cx="480239" cy="387857"/>
                <a:chOff x="4976982" y="1620509"/>
                <a:chExt cx="480239" cy="441952"/>
              </a:xfrm>
            </p:grpSpPr>
            <p:sp>
              <p:nvSpPr>
                <p:cNvPr id="100" name="CaixaDeTexto 11">
                  <a:extLst>
                    <a:ext uri="{FF2B5EF4-FFF2-40B4-BE49-F238E27FC236}">
                      <a16:creationId xmlns:a16="http://schemas.microsoft.com/office/drawing/2014/main" id="{94333F9A-44AB-DDC3-611B-EDC70568306F}"/>
                    </a:ext>
                  </a:extLst>
                </p:cNvPr>
                <p:cNvSpPr txBox="1"/>
                <p:nvPr/>
              </p:nvSpPr>
              <p:spPr>
                <a:xfrm>
                  <a:off x="4976982" y="1903574"/>
                  <a:ext cx="216692" cy="158378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 dirty="0"/>
                    <a:t>N</a:t>
                  </a:r>
                </a:p>
              </p:txBody>
            </p:sp>
            <p:grpSp>
              <p:nvGrpSpPr>
                <p:cNvPr id="101" name="Agrupar 100">
                  <a:extLst>
                    <a:ext uri="{FF2B5EF4-FFF2-40B4-BE49-F238E27FC236}">
                      <a16:creationId xmlns:a16="http://schemas.microsoft.com/office/drawing/2014/main" id="{7DBF5281-8B40-095F-B7CF-DF5D4319DC0A}"/>
                    </a:ext>
                  </a:extLst>
                </p:cNvPr>
                <p:cNvGrpSpPr/>
                <p:nvPr/>
              </p:nvGrpSpPr>
              <p:grpSpPr>
                <a:xfrm>
                  <a:off x="4982067" y="1620509"/>
                  <a:ext cx="475154" cy="441952"/>
                  <a:chOff x="4982067" y="1620509"/>
                  <a:chExt cx="475154" cy="441952"/>
                </a:xfrm>
              </p:grpSpPr>
              <p:sp>
                <p:nvSpPr>
                  <p:cNvPr id="102" name="Retângulo Arredondado 205">
                    <a:extLst>
                      <a:ext uri="{FF2B5EF4-FFF2-40B4-BE49-F238E27FC236}">
                        <a16:creationId xmlns:a16="http://schemas.microsoft.com/office/drawing/2014/main" id="{7F056C89-D8BF-47BE-1E9D-2535226D127D}"/>
                      </a:ext>
                    </a:extLst>
                  </p:cNvPr>
                  <p:cNvSpPr/>
                  <p:nvPr/>
                </p:nvSpPr>
                <p:spPr>
                  <a:xfrm>
                    <a:off x="5163525" y="1620509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103" name="CaixaDeTexto 10">
                    <a:extLst>
                      <a:ext uri="{FF2B5EF4-FFF2-40B4-BE49-F238E27FC236}">
                        <a16:creationId xmlns:a16="http://schemas.microsoft.com/office/drawing/2014/main" id="{3468483B-9E3C-D204-2E3C-ED0EEAAB1356}"/>
                      </a:ext>
                    </a:extLst>
                  </p:cNvPr>
                  <p:cNvSpPr txBox="1"/>
                  <p:nvPr/>
                </p:nvSpPr>
                <p:spPr>
                  <a:xfrm>
                    <a:off x="4982067" y="1645248"/>
                    <a:ext cx="211518" cy="149372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S</a:t>
                    </a:r>
                  </a:p>
                </p:txBody>
              </p:sp>
              <p:sp>
                <p:nvSpPr>
                  <p:cNvPr id="105" name="Retângulo Arredondado 205">
                    <a:extLst>
                      <a:ext uri="{FF2B5EF4-FFF2-40B4-BE49-F238E27FC236}">
                        <a16:creationId xmlns:a16="http://schemas.microsoft.com/office/drawing/2014/main" id="{590C97C7-E495-54E1-612D-E89C6E33E115}"/>
                      </a:ext>
                    </a:extLst>
                  </p:cNvPr>
                  <p:cNvSpPr/>
                  <p:nvPr/>
                </p:nvSpPr>
                <p:spPr>
                  <a:xfrm>
                    <a:off x="5168530" y="1860389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</p:grpSp>
          </p:grpSp>
          <p:grpSp>
            <p:nvGrpSpPr>
              <p:cNvPr id="108" name="Agrupar 107">
                <a:extLst>
                  <a:ext uri="{FF2B5EF4-FFF2-40B4-BE49-F238E27FC236}">
                    <a16:creationId xmlns:a16="http://schemas.microsoft.com/office/drawing/2014/main" id="{DF49705A-3D6A-7A90-6406-08CD7768D46D}"/>
                  </a:ext>
                </a:extLst>
              </p:cNvPr>
              <p:cNvGrpSpPr/>
              <p:nvPr/>
            </p:nvGrpSpPr>
            <p:grpSpPr>
              <a:xfrm>
                <a:off x="4892792" y="3659127"/>
                <a:ext cx="502051" cy="388316"/>
                <a:chOff x="4950165" y="1577324"/>
                <a:chExt cx="502051" cy="442476"/>
              </a:xfrm>
            </p:grpSpPr>
            <p:sp>
              <p:nvSpPr>
                <p:cNvPr id="109" name="CaixaDeTexto 11">
                  <a:extLst>
                    <a:ext uri="{FF2B5EF4-FFF2-40B4-BE49-F238E27FC236}">
                      <a16:creationId xmlns:a16="http://schemas.microsoft.com/office/drawing/2014/main" id="{4F5D8500-0A04-1D84-F9CF-A6FFE052C7FF}"/>
                    </a:ext>
                  </a:extLst>
                </p:cNvPr>
                <p:cNvSpPr txBox="1"/>
                <p:nvPr/>
              </p:nvSpPr>
              <p:spPr>
                <a:xfrm>
                  <a:off x="4950165" y="1827707"/>
                  <a:ext cx="216692" cy="158378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 dirty="0"/>
                    <a:t>N</a:t>
                  </a:r>
                </a:p>
              </p:txBody>
            </p:sp>
            <p:grpSp>
              <p:nvGrpSpPr>
                <p:cNvPr id="112" name="Agrupar 111">
                  <a:extLst>
                    <a:ext uri="{FF2B5EF4-FFF2-40B4-BE49-F238E27FC236}">
                      <a16:creationId xmlns:a16="http://schemas.microsoft.com/office/drawing/2014/main" id="{0265FBED-8269-6FD3-4614-F3BA59790B25}"/>
                    </a:ext>
                  </a:extLst>
                </p:cNvPr>
                <p:cNvGrpSpPr/>
                <p:nvPr/>
              </p:nvGrpSpPr>
              <p:grpSpPr>
                <a:xfrm>
                  <a:off x="4956215" y="1577324"/>
                  <a:ext cx="496001" cy="442476"/>
                  <a:chOff x="4956215" y="1577324"/>
                  <a:chExt cx="496001" cy="442476"/>
                </a:xfrm>
              </p:grpSpPr>
              <p:sp>
                <p:nvSpPr>
                  <p:cNvPr id="113" name="Retângulo Arredondado 205">
                    <a:extLst>
                      <a:ext uri="{FF2B5EF4-FFF2-40B4-BE49-F238E27FC236}">
                        <a16:creationId xmlns:a16="http://schemas.microsoft.com/office/drawing/2014/main" id="{F778D2F3-AE54-84CD-9E44-DC7E15D39DF3}"/>
                      </a:ext>
                    </a:extLst>
                  </p:cNvPr>
                  <p:cNvSpPr/>
                  <p:nvPr/>
                </p:nvSpPr>
                <p:spPr>
                  <a:xfrm>
                    <a:off x="5163525" y="1577324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117" name="CaixaDeTexto 10">
                    <a:extLst>
                      <a:ext uri="{FF2B5EF4-FFF2-40B4-BE49-F238E27FC236}">
                        <a16:creationId xmlns:a16="http://schemas.microsoft.com/office/drawing/2014/main" id="{34528B35-E942-AB88-76CA-B50CF1B6094B}"/>
                      </a:ext>
                    </a:extLst>
                  </p:cNvPr>
                  <p:cNvSpPr txBox="1"/>
                  <p:nvPr/>
                </p:nvSpPr>
                <p:spPr>
                  <a:xfrm>
                    <a:off x="4956215" y="1660942"/>
                    <a:ext cx="211518" cy="149372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S</a:t>
                    </a:r>
                  </a:p>
                </p:txBody>
              </p:sp>
              <p:sp>
                <p:nvSpPr>
                  <p:cNvPr id="137" name="Retângulo Arredondado 205">
                    <a:extLst>
                      <a:ext uri="{FF2B5EF4-FFF2-40B4-BE49-F238E27FC236}">
                        <a16:creationId xmlns:a16="http://schemas.microsoft.com/office/drawing/2014/main" id="{6FC05203-2DAD-78BB-2042-A56BE8F4CA52}"/>
                      </a:ext>
                    </a:extLst>
                  </p:cNvPr>
                  <p:cNvSpPr/>
                  <p:nvPr/>
                </p:nvSpPr>
                <p:spPr>
                  <a:xfrm>
                    <a:off x="5159088" y="1817728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</p:grpSp>
          </p:grpSp>
          <p:grpSp>
            <p:nvGrpSpPr>
              <p:cNvPr id="138" name="Agrupar 137">
                <a:extLst>
                  <a:ext uri="{FF2B5EF4-FFF2-40B4-BE49-F238E27FC236}">
                    <a16:creationId xmlns:a16="http://schemas.microsoft.com/office/drawing/2014/main" id="{71625889-749E-8958-C779-B7F4A60D0306}"/>
                  </a:ext>
                </a:extLst>
              </p:cNvPr>
              <p:cNvGrpSpPr/>
              <p:nvPr/>
            </p:nvGrpSpPr>
            <p:grpSpPr>
              <a:xfrm>
                <a:off x="4912061" y="4215515"/>
                <a:ext cx="480239" cy="387857"/>
                <a:chOff x="4976982" y="1620509"/>
                <a:chExt cx="480239" cy="441952"/>
              </a:xfrm>
            </p:grpSpPr>
            <p:sp>
              <p:nvSpPr>
                <p:cNvPr id="139" name="CaixaDeTexto 11">
                  <a:extLst>
                    <a:ext uri="{FF2B5EF4-FFF2-40B4-BE49-F238E27FC236}">
                      <a16:creationId xmlns:a16="http://schemas.microsoft.com/office/drawing/2014/main" id="{34FE0051-7F62-80B4-2B6C-C1469CD12291}"/>
                    </a:ext>
                  </a:extLst>
                </p:cNvPr>
                <p:cNvSpPr txBox="1"/>
                <p:nvPr/>
              </p:nvSpPr>
              <p:spPr>
                <a:xfrm>
                  <a:off x="4976982" y="1903574"/>
                  <a:ext cx="216692" cy="158378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 dirty="0"/>
                    <a:t>N</a:t>
                  </a:r>
                </a:p>
              </p:txBody>
            </p:sp>
            <p:grpSp>
              <p:nvGrpSpPr>
                <p:cNvPr id="140" name="Agrupar 139">
                  <a:extLst>
                    <a:ext uri="{FF2B5EF4-FFF2-40B4-BE49-F238E27FC236}">
                      <a16:creationId xmlns:a16="http://schemas.microsoft.com/office/drawing/2014/main" id="{C57F91A8-07F5-009F-46CE-28D57F1C71E8}"/>
                    </a:ext>
                  </a:extLst>
                </p:cNvPr>
                <p:cNvGrpSpPr/>
                <p:nvPr/>
              </p:nvGrpSpPr>
              <p:grpSpPr>
                <a:xfrm>
                  <a:off x="4982067" y="1620509"/>
                  <a:ext cx="475154" cy="441952"/>
                  <a:chOff x="4982067" y="1620509"/>
                  <a:chExt cx="475154" cy="441952"/>
                </a:xfrm>
              </p:grpSpPr>
              <p:sp>
                <p:nvSpPr>
                  <p:cNvPr id="141" name="Retângulo Arredondado 205">
                    <a:extLst>
                      <a:ext uri="{FF2B5EF4-FFF2-40B4-BE49-F238E27FC236}">
                        <a16:creationId xmlns:a16="http://schemas.microsoft.com/office/drawing/2014/main" id="{B02D234A-CD8D-0116-DEB5-6EFBECAED075}"/>
                      </a:ext>
                    </a:extLst>
                  </p:cNvPr>
                  <p:cNvSpPr/>
                  <p:nvPr/>
                </p:nvSpPr>
                <p:spPr>
                  <a:xfrm>
                    <a:off x="5163525" y="1620509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142" name="CaixaDeTexto 10">
                    <a:extLst>
                      <a:ext uri="{FF2B5EF4-FFF2-40B4-BE49-F238E27FC236}">
                        <a16:creationId xmlns:a16="http://schemas.microsoft.com/office/drawing/2014/main" id="{204EB47F-AE0E-B499-0F42-F11A5B59C959}"/>
                      </a:ext>
                    </a:extLst>
                  </p:cNvPr>
                  <p:cNvSpPr txBox="1"/>
                  <p:nvPr/>
                </p:nvSpPr>
                <p:spPr>
                  <a:xfrm>
                    <a:off x="4982067" y="1645248"/>
                    <a:ext cx="211518" cy="149372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S</a:t>
                    </a:r>
                  </a:p>
                </p:txBody>
              </p:sp>
              <p:sp>
                <p:nvSpPr>
                  <p:cNvPr id="143" name="Retângulo Arredondado 205">
                    <a:extLst>
                      <a:ext uri="{FF2B5EF4-FFF2-40B4-BE49-F238E27FC236}">
                        <a16:creationId xmlns:a16="http://schemas.microsoft.com/office/drawing/2014/main" id="{59218A17-EF46-CB25-0FB9-B1D556BF09BB}"/>
                      </a:ext>
                    </a:extLst>
                  </p:cNvPr>
                  <p:cNvSpPr/>
                  <p:nvPr/>
                </p:nvSpPr>
                <p:spPr>
                  <a:xfrm>
                    <a:off x="5168530" y="1860389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</p:grpSp>
          </p:grpSp>
        </p:grpSp>
        <p:grpSp>
          <p:nvGrpSpPr>
            <p:cNvPr id="171" name="Agrupar 170">
              <a:extLst>
                <a:ext uri="{FF2B5EF4-FFF2-40B4-BE49-F238E27FC236}">
                  <a16:creationId xmlns:a16="http://schemas.microsoft.com/office/drawing/2014/main" id="{C194FE8E-7429-D5C2-4FE1-62D7109D8D13}"/>
                </a:ext>
              </a:extLst>
            </p:cNvPr>
            <p:cNvGrpSpPr/>
            <p:nvPr/>
          </p:nvGrpSpPr>
          <p:grpSpPr>
            <a:xfrm>
              <a:off x="5456251" y="1212014"/>
              <a:ext cx="3118567" cy="3891470"/>
              <a:chOff x="2342014" y="1220242"/>
              <a:chExt cx="3118567" cy="3891470"/>
            </a:xfrm>
          </p:grpSpPr>
          <p:sp>
            <p:nvSpPr>
              <p:cNvPr id="174" name="CaixaDeTexto 9">
                <a:extLst>
                  <a:ext uri="{FF2B5EF4-FFF2-40B4-BE49-F238E27FC236}">
                    <a16:creationId xmlns:a16="http://schemas.microsoft.com/office/drawing/2014/main" id="{CDDD097B-61E1-E5ED-7074-C3BFB9E44220}"/>
                  </a:ext>
                </a:extLst>
              </p:cNvPr>
              <p:cNvSpPr txBox="1"/>
              <p:nvPr/>
            </p:nvSpPr>
            <p:spPr>
              <a:xfrm>
                <a:off x="2398764" y="1503419"/>
                <a:ext cx="2562700" cy="49743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+mj-lt"/>
                  <a:buAutoNum type="arabicPeriod"/>
                </a:pPr>
                <a:r>
                  <a:rPr lang="pt-BR" sz="1050" dirty="0"/>
                  <a:t> O circuito </a:t>
                </a:r>
                <a:r>
                  <a:rPr lang="pt-BR" sz="1050" dirty="0">
                    <a:solidFill>
                      <a:sysClr val="windowText" lastClr="000000"/>
                    </a:solidFill>
                  </a:rPr>
                  <a:t>de ventilação mecânica está livre de sujidade aparente? (sangue ou secreção)</a:t>
                </a:r>
              </a:p>
            </p:txBody>
          </p:sp>
          <p:cxnSp>
            <p:nvCxnSpPr>
              <p:cNvPr id="184" name="Conector reto 183">
                <a:extLst>
                  <a:ext uri="{FF2B5EF4-FFF2-40B4-BE49-F238E27FC236}">
                    <a16:creationId xmlns:a16="http://schemas.microsoft.com/office/drawing/2014/main" id="{A0D468FB-7942-1943-04E1-5E8ADCD708A5}"/>
                  </a:ext>
                </a:extLst>
              </p:cNvPr>
              <p:cNvCxnSpPr/>
              <p:nvPr/>
            </p:nvCxnSpPr>
            <p:spPr>
              <a:xfrm>
                <a:off x="2342014" y="2011318"/>
                <a:ext cx="3098311" cy="372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02" name="Conector reto 201">
                <a:extLst>
                  <a:ext uri="{FF2B5EF4-FFF2-40B4-BE49-F238E27FC236}">
                    <a16:creationId xmlns:a16="http://schemas.microsoft.com/office/drawing/2014/main" id="{2DD5F485-AA99-7A79-5AF7-5A04D2B13FE2}"/>
                  </a:ext>
                </a:extLst>
              </p:cNvPr>
              <p:cNvCxnSpPr/>
              <p:nvPr/>
            </p:nvCxnSpPr>
            <p:spPr>
              <a:xfrm>
                <a:off x="2353549" y="2544343"/>
                <a:ext cx="3098311" cy="372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07" name="Conector reto 206">
                <a:extLst>
                  <a:ext uri="{FF2B5EF4-FFF2-40B4-BE49-F238E27FC236}">
                    <a16:creationId xmlns:a16="http://schemas.microsoft.com/office/drawing/2014/main" id="{080FDDDE-DE20-7593-F04A-8882B46BE21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42015" y="3083994"/>
                <a:ext cx="3098311" cy="372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10" name="Conector reto 209">
                <a:extLst>
                  <a:ext uri="{FF2B5EF4-FFF2-40B4-BE49-F238E27FC236}">
                    <a16:creationId xmlns:a16="http://schemas.microsoft.com/office/drawing/2014/main" id="{84F20D41-3972-29F4-0081-BDDB92DC9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15177" y="3588991"/>
                <a:ext cx="3045404" cy="372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11" name="Conector reto 210">
                <a:extLst>
                  <a:ext uri="{FF2B5EF4-FFF2-40B4-BE49-F238E27FC236}">
                    <a16:creationId xmlns:a16="http://schemas.microsoft.com/office/drawing/2014/main" id="{B16F9902-78BC-06BC-6C0C-9E541F243F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05925" y="4110701"/>
                <a:ext cx="3045935" cy="8228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2" name="Estrela de 5 Pontas 94">
                <a:extLst>
                  <a:ext uri="{FF2B5EF4-FFF2-40B4-BE49-F238E27FC236}">
                    <a16:creationId xmlns:a16="http://schemas.microsoft.com/office/drawing/2014/main" id="{5E616764-C9D8-28D6-E4E0-225E9DEC3B65}"/>
                  </a:ext>
                </a:extLst>
              </p:cNvPr>
              <p:cNvSpPr/>
              <p:nvPr/>
            </p:nvSpPr>
            <p:spPr>
              <a:xfrm>
                <a:off x="5259866" y="1220242"/>
                <a:ext cx="180460" cy="167607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213" name="CaixaDeTexto 9">
                <a:extLst>
                  <a:ext uri="{FF2B5EF4-FFF2-40B4-BE49-F238E27FC236}">
                    <a16:creationId xmlns:a16="http://schemas.microsoft.com/office/drawing/2014/main" id="{2A45DB73-B2E9-3C8C-C100-521E69540109}"/>
                  </a:ext>
                </a:extLst>
              </p:cNvPr>
              <p:cNvSpPr txBox="1"/>
              <p:nvPr/>
            </p:nvSpPr>
            <p:spPr>
              <a:xfrm>
                <a:off x="2476569" y="4794248"/>
                <a:ext cx="2594930" cy="317464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6"/>
                </a:pPr>
                <a:endParaRPr lang="pt-BR" sz="1050" dirty="0"/>
              </a:p>
            </p:txBody>
          </p:sp>
          <p:sp>
            <p:nvSpPr>
              <p:cNvPr id="214" name="CaixaDeTexto 9">
                <a:extLst>
                  <a:ext uri="{FF2B5EF4-FFF2-40B4-BE49-F238E27FC236}">
                    <a16:creationId xmlns:a16="http://schemas.microsoft.com/office/drawing/2014/main" id="{0C297F28-DCCB-67D8-AC96-FB81070CBC75}"/>
                  </a:ext>
                </a:extLst>
              </p:cNvPr>
              <p:cNvSpPr txBox="1"/>
              <p:nvPr/>
            </p:nvSpPr>
            <p:spPr>
              <a:xfrm>
                <a:off x="2405994" y="4363012"/>
                <a:ext cx="2562700" cy="340834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dirty="0"/>
                  <a:t>6.  O frasco de água destilada, que está sendo utilizado para completar o copo, está datado e no prazo de 24h para sistema aberto e 48h para sistema fechado?</a:t>
                </a:r>
              </a:p>
            </p:txBody>
          </p:sp>
          <p:grpSp>
            <p:nvGrpSpPr>
              <p:cNvPr id="215" name="Agrupar 214">
                <a:extLst>
                  <a:ext uri="{FF2B5EF4-FFF2-40B4-BE49-F238E27FC236}">
                    <a16:creationId xmlns:a16="http://schemas.microsoft.com/office/drawing/2014/main" id="{CF331082-B213-3D09-97A9-2095FA10E946}"/>
                  </a:ext>
                </a:extLst>
              </p:cNvPr>
              <p:cNvGrpSpPr/>
              <p:nvPr/>
            </p:nvGrpSpPr>
            <p:grpSpPr>
              <a:xfrm>
                <a:off x="4893757" y="1529663"/>
                <a:ext cx="480239" cy="387857"/>
                <a:chOff x="4976982" y="1620509"/>
                <a:chExt cx="480239" cy="441952"/>
              </a:xfrm>
            </p:grpSpPr>
            <p:sp>
              <p:nvSpPr>
                <p:cNvPr id="252" name="CaixaDeTexto 11">
                  <a:extLst>
                    <a:ext uri="{FF2B5EF4-FFF2-40B4-BE49-F238E27FC236}">
                      <a16:creationId xmlns:a16="http://schemas.microsoft.com/office/drawing/2014/main" id="{9D0F2C45-8610-442B-6996-D8314539671D}"/>
                    </a:ext>
                  </a:extLst>
                </p:cNvPr>
                <p:cNvSpPr txBox="1"/>
                <p:nvPr/>
              </p:nvSpPr>
              <p:spPr>
                <a:xfrm>
                  <a:off x="4976982" y="1903574"/>
                  <a:ext cx="216692" cy="158378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 dirty="0"/>
                    <a:t>N</a:t>
                  </a:r>
                </a:p>
              </p:txBody>
            </p:sp>
            <p:grpSp>
              <p:nvGrpSpPr>
                <p:cNvPr id="253" name="Agrupar 252">
                  <a:extLst>
                    <a:ext uri="{FF2B5EF4-FFF2-40B4-BE49-F238E27FC236}">
                      <a16:creationId xmlns:a16="http://schemas.microsoft.com/office/drawing/2014/main" id="{E58D11E9-2812-6A82-67A1-5F20F81B9CB4}"/>
                    </a:ext>
                  </a:extLst>
                </p:cNvPr>
                <p:cNvGrpSpPr/>
                <p:nvPr/>
              </p:nvGrpSpPr>
              <p:grpSpPr>
                <a:xfrm>
                  <a:off x="4982067" y="1620509"/>
                  <a:ext cx="475154" cy="441952"/>
                  <a:chOff x="4982067" y="1620509"/>
                  <a:chExt cx="475154" cy="441952"/>
                </a:xfrm>
              </p:grpSpPr>
              <p:sp>
                <p:nvSpPr>
                  <p:cNvPr id="254" name="Retângulo Arredondado 205">
                    <a:extLst>
                      <a:ext uri="{FF2B5EF4-FFF2-40B4-BE49-F238E27FC236}">
                        <a16:creationId xmlns:a16="http://schemas.microsoft.com/office/drawing/2014/main" id="{0A8C4D79-0B3D-F63A-4BD0-6C4AB1FDC61A}"/>
                      </a:ext>
                    </a:extLst>
                  </p:cNvPr>
                  <p:cNvSpPr/>
                  <p:nvPr/>
                </p:nvSpPr>
                <p:spPr>
                  <a:xfrm>
                    <a:off x="5163525" y="1620509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255" name="CaixaDeTexto 10">
                    <a:extLst>
                      <a:ext uri="{FF2B5EF4-FFF2-40B4-BE49-F238E27FC236}">
                        <a16:creationId xmlns:a16="http://schemas.microsoft.com/office/drawing/2014/main" id="{C7AEF4E1-4C5B-257C-A129-F50B95001940}"/>
                      </a:ext>
                    </a:extLst>
                  </p:cNvPr>
                  <p:cNvSpPr txBox="1"/>
                  <p:nvPr/>
                </p:nvSpPr>
                <p:spPr>
                  <a:xfrm>
                    <a:off x="4982067" y="1645248"/>
                    <a:ext cx="211518" cy="149372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S</a:t>
                    </a:r>
                  </a:p>
                </p:txBody>
              </p:sp>
              <p:sp>
                <p:nvSpPr>
                  <p:cNvPr id="256" name="Retângulo Arredondado 205">
                    <a:extLst>
                      <a:ext uri="{FF2B5EF4-FFF2-40B4-BE49-F238E27FC236}">
                        <a16:creationId xmlns:a16="http://schemas.microsoft.com/office/drawing/2014/main" id="{6C222957-E955-0D86-6EEC-7626EF66D3D5}"/>
                      </a:ext>
                    </a:extLst>
                  </p:cNvPr>
                  <p:cNvSpPr/>
                  <p:nvPr/>
                </p:nvSpPr>
                <p:spPr>
                  <a:xfrm>
                    <a:off x="5168530" y="1860389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</p:grpSp>
          </p:grpSp>
          <p:grpSp>
            <p:nvGrpSpPr>
              <p:cNvPr id="216" name="Agrupar 215">
                <a:extLst>
                  <a:ext uri="{FF2B5EF4-FFF2-40B4-BE49-F238E27FC236}">
                    <a16:creationId xmlns:a16="http://schemas.microsoft.com/office/drawing/2014/main" id="{CEF999D0-8FC4-0E1F-27EF-51417BE7E7AE}"/>
                  </a:ext>
                </a:extLst>
              </p:cNvPr>
              <p:cNvGrpSpPr/>
              <p:nvPr/>
            </p:nvGrpSpPr>
            <p:grpSpPr>
              <a:xfrm>
                <a:off x="4884956" y="2049936"/>
                <a:ext cx="480239" cy="387857"/>
                <a:chOff x="4976982" y="1620509"/>
                <a:chExt cx="480239" cy="441952"/>
              </a:xfrm>
            </p:grpSpPr>
            <p:sp>
              <p:nvSpPr>
                <p:cNvPr id="247" name="CaixaDeTexto 11">
                  <a:extLst>
                    <a:ext uri="{FF2B5EF4-FFF2-40B4-BE49-F238E27FC236}">
                      <a16:creationId xmlns:a16="http://schemas.microsoft.com/office/drawing/2014/main" id="{E69DA36C-44AE-0A63-A989-17381B286FA7}"/>
                    </a:ext>
                  </a:extLst>
                </p:cNvPr>
                <p:cNvSpPr txBox="1"/>
                <p:nvPr/>
              </p:nvSpPr>
              <p:spPr>
                <a:xfrm>
                  <a:off x="4976982" y="1903574"/>
                  <a:ext cx="216692" cy="158378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 dirty="0"/>
                    <a:t>N</a:t>
                  </a:r>
                </a:p>
              </p:txBody>
            </p:sp>
            <p:grpSp>
              <p:nvGrpSpPr>
                <p:cNvPr id="248" name="Agrupar 247">
                  <a:extLst>
                    <a:ext uri="{FF2B5EF4-FFF2-40B4-BE49-F238E27FC236}">
                      <a16:creationId xmlns:a16="http://schemas.microsoft.com/office/drawing/2014/main" id="{06FFC6AA-1EF9-05BE-2075-CBB9655CC449}"/>
                    </a:ext>
                  </a:extLst>
                </p:cNvPr>
                <p:cNvGrpSpPr/>
                <p:nvPr/>
              </p:nvGrpSpPr>
              <p:grpSpPr>
                <a:xfrm>
                  <a:off x="4982067" y="1620509"/>
                  <a:ext cx="475154" cy="441952"/>
                  <a:chOff x="4982067" y="1620509"/>
                  <a:chExt cx="475154" cy="441952"/>
                </a:xfrm>
              </p:grpSpPr>
              <p:sp>
                <p:nvSpPr>
                  <p:cNvPr id="249" name="Retângulo Arredondado 205">
                    <a:extLst>
                      <a:ext uri="{FF2B5EF4-FFF2-40B4-BE49-F238E27FC236}">
                        <a16:creationId xmlns:a16="http://schemas.microsoft.com/office/drawing/2014/main" id="{C5A22EE0-5B73-EC8D-CA68-23910C4B6C00}"/>
                      </a:ext>
                    </a:extLst>
                  </p:cNvPr>
                  <p:cNvSpPr/>
                  <p:nvPr/>
                </p:nvSpPr>
                <p:spPr>
                  <a:xfrm>
                    <a:off x="5163525" y="1620509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250" name="CaixaDeTexto 10">
                    <a:extLst>
                      <a:ext uri="{FF2B5EF4-FFF2-40B4-BE49-F238E27FC236}">
                        <a16:creationId xmlns:a16="http://schemas.microsoft.com/office/drawing/2014/main" id="{8ABCA4A9-A54C-B429-920F-2AB7DE4CBC4C}"/>
                      </a:ext>
                    </a:extLst>
                  </p:cNvPr>
                  <p:cNvSpPr txBox="1"/>
                  <p:nvPr/>
                </p:nvSpPr>
                <p:spPr>
                  <a:xfrm>
                    <a:off x="4982067" y="1645248"/>
                    <a:ext cx="211518" cy="149372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S</a:t>
                    </a:r>
                  </a:p>
                </p:txBody>
              </p:sp>
              <p:sp>
                <p:nvSpPr>
                  <p:cNvPr id="251" name="Retângulo Arredondado 205">
                    <a:extLst>
                      <a:ext uri="{FF2B5EF4-FFF2-40B4-BE49-F238E27FC236}">
                        <a16:creationId xmlns:a16="http://schemas.microsoft.com/office/drawing/2014/main" id="{DD848DBB-3A0A-BC44-7F87-FE7AF60284F2}"/>
                      </a:ext>
                    </a:extLst>
                  </p:cNvPr>
                  <p:cNvSpPr/>
                  <p:nvPr/>
                </p:nvSpPr>
                <p:spPr>
                  <a:xfrm>
                    <a:off x="5168530" y="1860389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</p:grpSp>
          </p:grpSp>
          <p:grpSp>
            <p:nvGrpSpPr>
              <p:cNvPr id="217" name="Agrupar 216">
                <a:extLst>
                  <a:ext uri="{FF2B5EF4-FFF2-40B4-BE49-F238E27FC236}">
                    <a16:creationId xmlns:a16="http://schemas.microsoft.com/office/drawing/2014/main" id="{D32B886A-0350-CF18-5BBA-A9B6B467A382}"/>
                  </a:ext>
                </a:extLst>
              </p:cNvPr>
              <p:cNvGrpSpPr/>
              <p:nvPr/>
            </p:nvGrpSpPr>
            <p:grpSpPr>
              <a:xfrm>
                <a:off x="4908520" y="2601362"/>
                <a:ext cx="475234" cy="395343"/>
                <a:chOff x="4976982" y="1620509"/>
                <a:chExt cx="475234" cy="450482"/>
              </a:xfrm>
            </p:grpSpPr>
            <p:sp>
              <p:nvSpPr>
                <p:cNvPr id="242" name="CaixaDeTexto 11">
                  <a:extLst>
                    <a:ext uri="{FF2B5EF4-FFF2-40B4-BE49-F238E27FC236}">
                      <a16:creationId xmlns:a16="http://schemas.microsoft.com/office/drawing/2014/main" id="{980AEA3F-4D75-0BBD-F564-EEC520AA611D}"/>
                    </a:ext>
                  </a:extLst>
                </p:cNvPr>
                <p:cNvSpPr txBox="1"/>
                <p:nvPr/>
              </p:nvSpPr>
              <p:spPr>
                <a:xfrm>
                  <a:off x="4976982" y="1903574"/>
                  <a:ext cx="216692" cy="158378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 dirty="0"/>
                    <a:t>N</a:t>
                  </a:r>
                </a:p>
              </p:txBody>
            </p:sp>
            <p:grpSp>
              <p:nvGrpSpPr>
                <p:cNvPr id="243" name="Agrupar 242">
                  <a:extLst>
                    <a:ext uri="{FF2B5EF4-FFF2-40B4-BE49-F238E27FC236}">
                      <a16:creationId xmlns:a16="http://schemas.microsoft.com/office/drawing/2014/main" id="{01D46A7B-F8F8-E059-BA3B-8C70153A0602}"/>
                    </a:ext>
                  </a:extLst>
                </p:cNvPr>
                <p:cNvGrpSpPr/>
                <p:nvPr/>
              </p:nvGrpSpPr>
              <p:grpSpPr>
                <a:xfrm>
                  <a:off x="4982067" y="1620509"/>
                  <a:ext cx="470149" cy="450482"/>
                  <a:chOff x="4982067" y="1620509"/>
                  <a:chExt cx="470149" cy="450482"/>
                </a:xfrm>
              </p:grpSpPr>
              <p:sp>
                <p:nvSpPr>
                  <p:cNvPr id="244" name="Retângulo Arredondado 205">
                    <a:extLst>
                      <a:ext uri="{FF2B5EF4-FFF2-40B4-BE49-F238E27FC236}">
                        <a16:creationId xmlns:a16="http://schemas.microsoft.com/office/drawing/2014/main" id="{76D03961-F444-DAEA-5528-69F17B479B42}"/>
                      </a:ext>
                    </a:extLst>
                  </p:cNvPr>
                  <p:cNvSpPr/>
                  <p:nvPr/>
                </p:nvSpPr>
                <p:spPr>
                  <a:xfrm>
                    <a:off x="5163525" y="1620509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245" name="CaixaDeTexto 10">
                    <a:extLst>
                      <a:ext uri="{FF2B5EF4-FFF2-40B4-BE49-F238E27FC236}">
                        <a16:creationId xmlns:a16="http://schemas.microsoft.com/office/drawing/2014/main" id="{ACD3CFF8-9DC0-C34D-ABA4-436D65BAA453}"/>
                      </a:ext>
                    </a:extLst>
                  </p:cNvPr>
                  <p:cNvSpPr txBox="1"/>
                  <p:nvPr/>
                </p:nvSpPr>
                <p:spPr>
                  <a:xfrm>
                    <a:off x="4982067" y="1645248"/>
                    <a:ext cx="211518" cy="149372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S</a:t>
                    </a:r>
                  </a:p>
                </p:txBody>
              </p:sp>
              <p:sp>
                <p:nvSpPr>
                  <p:cNvPr id="246" name="Retângulo Arredondado 205">
                    <a:extLst>
                      <a:ext uri="{FF2B5EF4-FFF2-40B4-BE49-F238E27FC236}">
                        <a16:creationId xmlns:a16="http://schemas.microsoft.com/office/drawing/2014/main" id="{F0000CB5-1775-DB5A-F798-5B18F5C04BC8}"/>
                      </a:ext>
                    </a:extLst>
                  </p:cNvPr>
                  <p:cNvSpPr/>
                  <p:nvPr/>
                </p:nvSpPr>
                <p:spPr>
                  <a:xfrm>
                    <a:off x="5162271" y="1868919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</p:grpSp>
          </p:grpSp>
          <p:grpSp>
            <p:nvGrpSpPr>
              <p:cNvPr id="223" name="Agrupar 222">
                <a:extLst>
                  <a:ext uri="{FF2B5EF4-FFF2-40B4-BE49-F238E27FC236}">
                    <a16:creationId xmlns:a16="http://schemas.microsoft.com/office/drawing/2014/main" id="{4E2068A3-5A6F-9E69-6DB3-1CD7846DCAE0}"/>
                  </a:ext>
                </a:extLst>
              </p:cNvPr>
              <p:cNvGrpSpPr/>
              <p:nvPr/>
            </p:nvGrpSpPr>
            <p:grpSpPr>
              <a:xfrm>
                <a:off x="4919609" y="3145037"/>
                <a:ext cx="480239" cy="387857"/>
                <a:chOff x="4976982" y="1620509"/>
                <a:chExt cx="480239" cy="441952"/>
              </a:xfrm>
            </p:grpSpPr>
            <p:sp>
              <p:nvSpPr>
                <p:cNvPr id="237" name="CaixaDeTexto 11">
                  <a:extLst>
                    <a:ext uri="{FF2B5EF4-FFF2-40B4-BE49-F238E27FC236}">
                      <a16:creationId xmlns:a16="http://schemas.microsoft.com/office/drawing/2014/main" id="{E7715F6F-2CF0-6F28-4E3A-508EBA13FF0D}"/>
                    </a:ext>
                  </a:extLst>
                </p:cNvPr>
                <p:cNvSpPr txBox="1"/>
                <p:nvPr/>
              </p:nvSpPr>
              <p:spPr>
                <a:xfrm>
                  <a:off x="4976982" y="1903574"/>
                  <a:ext cx="216692" cy="158378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 dirty="0"/>
                    <a:t>N</a:t>
                  </a:r>
                </a:p>
              </p:txBody>
            </p:sp>
            <p:grpSp>
              <p:nvGrpSpPr>
                <p:cNvPr id="238" name="Agrupar 237">
                  <a:extLst>
                    <a:ext uri="{FF2B5EF4-FFF2-40B4-BE49-F238E27FC236}">
                      <a16:creationId xmlns:a16="http://schemas.microsoft.com/office/drawing/2014/main" id="{013762EE-A5C9-1276-1C41-D08C7FC8CB6B}"/>
                    </a:ext>
                  </a:extLst>
                </p:cNvPr>
                <p:cNvGrpSpPr/>
                <p:nvPr/>
              </p:nvGrpSpPr>
              <p:grpSpPr>
                <a:xfrm>
                  <a:off x="4982067" y="1620509"/>
                  <a:ext cx="475154" cy="441952"/>
                  <a:chOff x="4982067" y="1620509"/>
                  <a:chExt cx="475154" cy="441952"/>
                </a:xfrm>
              </p:grpSpPr>
              <p:sp>
                <p:nvSpPr>
                  <p:cNvPr id="239" name="Retângulo Arredondado 205">
                    <a:extLst>
                      <a:ext uri="{FF2B5EF4-FFF2-40B4-BE49-F238E27FC236}">
                        <a16:creationId xmlns:a16="http://schemas.microsoft.com/office/drawing/2014/main" id="{4C048340-33A9-9A31-4142-1759D2F629EC}"/>
                      </a:ext>
                    </a:extLst>
                  </p:cNvPr>
                  <p:cNvSpPr/>
                  <p:nvPr/>
                </p:nvSpPr>
                <p:spPr>
                  <a:xfrm>
                    <a:off x="5163525" y="1620509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240" name="CaixaDeTexto 10">
                    <a:extLst>
                      <a:ext uri="{FF2B5EF4-FFF2-40B4-BE49-F238E27FC236}">
                        <a16:creationId xmlns:a16="http://schemas.microsoft.com/office/drawing/2014/main" id="{4AD2B41F-A36F-77E9-EF58-336ECB7149C2}"/>
                      </a:ext>
                    </a:extLst>
                  </p:cNvPr>
                  <p:cNvSpPr txBox="1"/>
                  <p:nvPr/>
                </p:nvSpPr>
                <p:spPr>
                  <a:xfrm>
                    <a:off x="4982067" y="1645248"/>
                    <a:ext cx="211518" cy="149372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S</a:t>
                    </a:r>
                  </a:p>
                </p:txBody>
              </p:sp>
              <p:sp>
                <p:nvSpPr>
                  <p:cNvPr id="241" name="Retângulo Arredondado 205">
                    <a:extLst>
                      <a:ext uri="{FF2B5EF4-FFF2-40B4-BE49-F238E27FC236}">
                        <a16:creationId xmlns:a16="http://schemas.microsoft.com/office/drawing/2014/main" id="{19B67AFC-492E-FA79-B20B-A52B6674B76A}"/>
                      </a:ext>
                    </a:extLst>
                  </p:cNvPr>
                  <p:cNvSpPr/>
                  <p:nvPr/>
                </p:nvSpPr>
                <p:spPr>
                  <a:xfrm>
                    <a:off x="5168530" y="1860389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</p:grpSp>
          </p:grpSp>
          <p:grpSp>
            <p:nvGrpSpPr>
              <p:cNvPr id="224" name="Agrupar 223">
                <a:extLst>
                  <a:ext uri="{FF2B5EF4-FFF2-40B4-BE49-F238E27FC236}">
                    <a16:creationId xmlns:a16="http://schemas.microsoft.com/office/drawing/2014/main" id="{41919EBE-7753-DFAF-4202-979715BB55C8}"/>
                  </a:ext>
                </a:extLst>
              </p:cNvPr>
              <p:cNvGrpSpPr/>
              <p:nvPr/>
            </p:nvGrpSpPr>
            <p:grpSpPr>
              <a:xfrm>
                <a:off x="4919608" y="3643901"/>
                <a:ext cx="480240" cy="400276"/>
                <a:chOff x="4976981" y="1559970"/>
                <a:chExt cx="480240" cy="456103"/>
              </a:xfrm>
            </p:grpSpPr>
            <p:sp>
              <p:nvSpPr>
                <p:cNvPr id="232" name="CaixaDeTexto 11">
                  <a:extLst>
                    <a:ext uri="{FF2B5EF4-FFF2-40B4-BE49-F238E27FC236}">
                      <a16:creationId xmlns:a16="http://schemas.microsoft.com/office/drawing/2014/main" id="{6F1A9B57-EDF1-3096-4D0B-3B9B058ED2E8}"/>
                    </a:ext>
                  </a:extLst>
                </p:cNvPr>
                <p:cNvSpPr txBox="1"/>
                <p:nvPr/>
              </p:nvSpPr>
              <p:spPr>
                <a:xfrm>
                  <a:off x="4976981" y="1857695"/>
                  <a:ext cx="216692" cy="158378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 dirty="0"/>
                    <a:t>N</a:t>
                  </a:r>
                </a:p>
              </p:txBody>
            </p:sp>
            <p:grpSp>
              <p:nvGrpSpPr>
                <p:cNvPr id="233" name="Agrupar 232">
                  <a:extLst>
                    <a:ext uri="{FF2B5EF4-FFF2-40B4-BE49-F238E27FC236}">
                      <a16:creationId xmlns:a16="http://schemas.microsoft.com/office/drawing/2014/main" id="{F8CE7196-BDE8-8CAF-D1EA-B8AD84EC6655}"/>
                    </a:ext>
                  </a:extLst>
                </p:cNvPr>
                <p:cNvGrpSpPr/>
                <p:nvPr/>
              </p:nvGrpSpPr>
              <p:grpSpPr>
                <a:xfrm>
                  <a:off x="4982067" y="1559970"/>
                  <a:ext cx="475154" cy="455230"/>
                  <a:chOff x="4982067" y="1559970"/>
                  <a:chExt cx="475154" cy="455230"/>
                </a:xfrm>
              </p:grpSpPr>
              <p:sp>
                <p:nvSpPr>
                  <p:cNvPr id="234" name="Retângulo Arredondado 205">
                    <a:extLst>
                      <a:ext uri="{FF2B5EF4-FFF2-40B4-BE49-F238E27FC236}">
                        <a16:creationId xmlns:a16="http://schemas.microsoft.com/office/drawing/2014/main" id="{80742D23-E657-609B-D29E-22B79E919570}"/>
                      </a:ext>
                    </a:extLst>
                  </p:cNvPr>
                  <p:cNvSpPr/>
                  <p:nvPr/>
                </p:nvSpPr>
                <p:spPr>
                  <a:xfrm>
                    <a:off x="5163525" y="1559970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235" name="CaixaDeTexto 10">
                    <a:extLst>
                      <a:ext uri="{FF2B5EF4-FFF2-40B4-BE49-F238E27FC236}">
                        <a16:creationId xmlns:a16="http://schemas.microsoft.com/office/drawing/2014/main" id="{B8A92A7D-7069-D678-E8EA-95E0380ABEED}"/>
                      </a:ext>
                    </a:extLst>
                  </p:cNvPr>
                  <p:cNvSpPr txBox="1"/>
                  <p:nvPr/>
                </p:nvSpPr>
                <p:spPr>
                  <a:xfrm>
                    <a:off x="4982067" y="1599958"/>
                    <a:ext cx="211518" cy="149372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S</a:t>
                    </a:r>
                  </a:p>
                </p:txBody>
              </p:sp>
              <p:sp>
                <p:nvSpPr>
                  <p:cNvPr id="236" name="Retângulo Arredondado 205">
                    <a:extLst>
                      <a:ext uri="{FF2B5EF4-FFF2-40B4-BE49-F238E27FC236}">
                        <a16:creationId xmlns:a16="http://schemas.microsoft.com/office/drawing/2014/main" id="{808540DC-C68D-E8D1-B5F6-92946CC493F2}"/>
                      </a:ext>
                    </a:extLst>
                  </p:cNvPr>
                  <p:cNvSpPr/>
                  <p:nvPr/>
                </p:nvSpPr>
                <p:spPr>
                  <a:xfrm>
                    <a:off x="5168530" y="1813128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</p:grpSp>
          </p:grpSp>
          <p:grpSp>
            <p:nvGrpSpPr>
              <p:cNvPr id="226" name="Agrupar 225">
                <a:extLst>
                  <a:ext uri="{FF2B5EF4-FFF2-40B4-BE49-F238E27FC236}">
                    <a16:creationId xmlns:a16="http://schemas.microsoft.com/office/drawing/2014/main" id="{9EE7F58C-D25D-EDEF-97F4-7838A2C19CA1}"/>
                  </a:ext>
                </a:extLst>
              </p:cNvPr>
              <p:cNvGrpSpPr/>
              <p:nvPr/>
            </p:nvGrpSpPr>
            <p:grpSpPr>
              <a:xfrm>
                <a:off x="4912061" y="4215515"/>
                <a:ext cx="480239" cy="387857"/>
                <a:chOff x="4976982" y="1620509"/>
                <a:chExt cx="480239" cy="441952"/>
              </a:xfrm>
            </p:grpSpPr>
            <p:sp>
              <p:nvSpPr>
                <p:cNvPr id="227" name="CaixaDeTexto 11">
                  <a:extLst>
                    <a:ext uri="{FF2B5EF4-FFF2-40B4-BE49-F238E27FC236}">
                      <a16:creationId xmlns:a16="http://schemas.microsoft.com/office/drawing/2014/main" id="{79E1903B-575B-679B-8950-CB821B8FFFE1}"/>
                    </a:ext>
                  </a:extLst>
                </p:cNvPr>
                <p:cNvSpPr txBox="1"/>
                <p:nvPr/>
              </p:nvSpPr>
              <p:spPr>
                <a:xfrm>
                  <a:off x="4976982" y="1903574"/>
                  <a:ext cx="216692" cy="158378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 dirty="0"/>
                    <a:t>N</a:t>
                  </a:r>
                </a:p>
              </p:txBody>
            </p:sp>
            <p:grpSp>
              <p:nvGrpSpPr>
                <p:cNvPr id="228" name="Agrupar 227">
                  <a:extLst>
                    <a:ext uri="{FF2B5EF4-FFF2-40B4-BE49-F238E27FC236}">
                      <a16:creationId xmlns:a16="http://schemas.microsoft.com/office/drawing/2014/main" id="{0FD80CF1-C64D-F250-3B08-6A96751BE9EB}"/>
                    </a:ext>
                  </a:extLst>
                </p:cNvPr>
                <p:cNvGrpSpPr/>
                <p:nvPr/>
              </p:nvGrpSpPr>
              <p:grpSpPr>
                <a:xfrm>
                  <a:off x="4982067" y="1620509"/>
                  <a:ext cx="475154" cy="441952"/>
                  <a:chOff x="4982067" y="1620509"/>
                  <a:chExt cx="475154" cy="441952"/>
                </a:xfrm>
              </p:grpSpPr>
              <p:sp>
                <p:nvSpPr>
                  <p:cNvPr id="229" name="Retângulo Arredondado 205">
                    <a:extLst>
                      <a:ext uri="{FF2B5EF4-FFF2-40B4-BE49-F238E27FC236}">
                        <a16:creationId xmlns:a16="http://schemas.microsoft.com/office/drawing/2014/main" id="{024B23DC-CC58-579E-05FF-936EB4CD10F1}"/>
                      </a:ext>
                    </a:extLst>
                  </p:cNvPr>
                  <p:cNvSpPr/>
                  <p:nvPr/>
                </p:nvSpPr>
                <p:spPr>
                  <a:xfrm>
                    <a:off x="5163525" y="1620509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  <p:sp>
                <p:nvSpPr>
                  <p:cNvPr id="230" name="CaixaDeTexto 10">
                    <a:extLst>
                      <a:ext uri="{FF2B5EF4-FFF2-40B4-BE49-F238E27FC236}">
                        <a16:creationId xmlns:a16="http://schemas.microsoft.com/office/drawing/2014/main" id="{11E6E969-D97B-C97F-A03A-13241E33DD31}"/>
                      </a:ext>
                    </a:extLst>
                  </p:cNvPr>
                  <p:cNvSpPr txBox="1"/>
                  <p:nvPr/>
                </p:nvSpPr>
                <p:spPr>
                  <a:xfrm>
                    <a:off x="4982067" y="1645248"/>
                    <a:ext cx="211518" cy="149372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pt-BR" b="1" dirty="0"/>
                      <a:t>S</a:t>
                    </a:r>
                  </a:p>
                </p:txBody>
              </p:sp>
              <p:sp>
                <p:nvSpPr>
                  <p:cNvPr id="231" name="Retângulo Arredondado 205">
                    <a:extLst>
                      <a:ext uri="{FF2B5EF4-FFF2-40B4-BE49-F238E27FC236}">
                        <a16:creationId xmlns:a16="http://schemas.microsoft.com/office/drawing/2014/main" id="{B577ECD9-289E-644A-F5AD-917C28FBC67E}"/>
                      </a:ext>
                    </a:extLst>
                  </p:cNvPr>
                  <p:cNvSpPr/>
                  <p:nvPr/>
                </p:nvSpPr>
                <p:spPr>
                  <a:xfrm>
                    <a:off x="5168530" y="1860389"/>
                    <a:ext cx="288691" cy="202072"/>
                  </a:xfrm>
                  <a:prstGeom prst="roundRect">
                    <a:avLst/>
                  </a:prstGeom>
                  <a:noFill/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</p:grpSp>
          </p:grpSp>
        </p:grpSp>
        <p:sp>
          <p:nvSpPr>
            <p:cNvPr id="257" name="Retângulo 256">
              <a:extLst>
                <a:ext uri="{FF2B5EF4-FFF2-40B4-BE49-F238E27FC236}">
                  <a16:creationId xmlns:a16="http://schemas.microsoft.com/office/drawing/2014/main" id="{B9460D9C-4D4D-C81A-D401-6F28C516B91D}"/>
                </a:ext>
              </a:extLst>
            </p:cNvPr>
            <p:cNvSpPr/>
            <p:nvPr/>
          </p:nvSpPr>
          <p:spPr>
            <a:xfrm>
              <a:off x="2413922" y="963484"/>
              <a:ext cx="3060000" cy="41400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58" name="CaixaDeTexto 52">
              <a:extLst>
                <a:ext uri="{FF2B5EF4-FFF2-40B4-BE49-F238E27FC236}">
                  <a16:creationId xmlns:a16="http://schemas.microsoft.com/office/drawing/2014/main" id="{CFDF9AAD-3703-380E-D1F4-A416DCDADAB4}"/>
                </a:ext>
              </a:extLst>
            </p:cNvPr>
            <p:cNvSpPr txBox="1"/>
            <p:nvPr/>
          </p:nvSpPr>
          <p:spPr>
            <a:xfrm>
              <a:off x="5518350" y="984857"/>
              <a:ext cx="3047748" cy="518986"/>
            </a:xfrm>
            <a:prstGeom prst="rect">
              <a:avLst/>
            </a:prstGeom>
            <a:solidFill>
              <a:srgbClr val="FF000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6"/>
              </a:pPr>
              <a:r>
                <a:rPr lang="pt-BR" sz="1200" b="1" dirty="0">
                  <a:solidFill>
                    <a:schemeClr val="bg1"/>
                  </a:solidFill>
                </a:rPr>
                <a:t>Manutenção do  sistema de </a:t>
              </a:r>
              <a:endParaRPr lang="pt-BR" sz="1200" b="1" dirty="0">
                <a:solidFill>
                  <a:schemeClr val="bg1"/>
                </a:solidFill>
                <a:ea typeface="Calibri"/>
                <a:cs typeface="Calibri"/>
              </a:endParaRP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ventilação mecânica</a:t>
              </a:r>
            </a:p>
          </p:txBody>
        </p:sp>
      </p:grpSp>
      <p:sp>
        <p:nvSpPr>
          <p:cNvPr id="264" name="Estrela de 5 Pontas 94">
            <a:extLst>
              <a:ext uri="{FF2B5EF4-FFF2-40B4-BE49-F238E27FC236}">
                <a16:creationId xmlns:a16="http://schemas.microsoft.com/office/drawing/2014/main" id="{20D59132-2604-2EE1-4E65-905CE471CB40}"/>
              </a:ext>
            </a:extLst>
          </p:cNvPr>
          <p:cNvSpPr/>
          <p:nvPr/>
        </p:nvSpPr>
        <p:spPr>
          <a:xfrm>
            <a:off x="8189779" y="1047485"/>
            <a:ext cx="178434" cy="166548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 dirty="0"/>
          </a:p>
        </p:txBody>
      </p:sp>
      <p:sp>
        <p:nvSpPr>
          <p:cNvPr id="120" name="Retângulo 119"/>
          <p:cNvSpPr/>
          <p:nvPr/>
        </p:nvSpPr>
        <p:spPr>
          <a:xfrm>
            <a:off x="2433881" y="4919490"/>
            <a:ext cx="2988000" cy="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</a:t>
            </a:r>
            <a:r>
              <a:rPr lang="pt-BR" sz="727" b="1" dirty="0">
                <a:solidFill>
                  <a:srgbClr val="FF0000"/>
                </a:solidFill>
                <a:latin typeface="Arial" panose="020B0604020202020204" pitchFamily="34" charset="0"/>
              </a:rPr>
              <a:t>Neonatal</a:t>
            </a:r>
          </a:p>
        </p:txBody>
      </p:sp>
      <p:sp>
        <p:nvSpPr>
          <p:cNvPr id="121" name="Retângulo 120"/>
          <p:cNvSpPr/>
          <p:nvPr/>
        </p:nvSpPr>
        <p:spPr>
          <a:xfrm>
            <a:off x="5497414" y="4910700"/>
            <a:ext cx="2988000" cy="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</a:t>
            </a:r>
            <a:r>
              <a:rPr lang="pt-BR" sz="727" b="1" dirty="0">
                <a:solidFill>
                  <a:srgbClr val="FF0000"/>
                </a:solidFill>
                <a:latin typeface="Arial" panose="020B0604020202020204" pitchFamily="34" charset="0"/>
              </a:rPr>
              <a:t>Neonatal</a:t>
            </a:r>
          </a:p>
        </p:txBody>
      </p:sp>
      <p:cxnSp>
        <p:nvCxnSpPr>
          <p:cNvPr id="122" name="Conector reto 121"/>
          <p:cNvCxnSpPr/>
          <p:nvPr/>
        </p:nvCxnSpPr>
        <p:spPr>
          <a:xfrm>
            <a:off x="2399009" y="4917639"/>
            <a:ext cx="3063533" cy="3701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3" name="Conector reto 122"/>
          <p:cNvCxnSpPr/>
          <p:nvPr/>
        </p:nvCxnSpPr>
        <p:spPr>
          <a:xfrm>
            <a:off x="5433286" y="4923965"/>
            <a:ext cx="3063533" cy="3701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CaixaDeTexto 9">
            <a:extLst>
              <a:ext uri="{FF2B5EF4-FFF2-40B4-BE49-F238E27FC236}">
                <a16:creationId xmlns:a16="http://schemas.microsoft.com/office/drawing/2014/main" id="{320AB5D1-8A22-2004-C266-47439989ACBD}"/>
              </a:ext>
            </a:extLst>
          </p:cNvPr>
          <p:cNvSpPr txBox="1"/>
          <p:nvPr/>
        </p:nvSpPr>
        <p:spPr>
          <a:xfrm>
            <a:off x="5472960" y="2033664"/>
            <a:ext cx="2533934" cy="49429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>
                <a:solidFill>
                  <a:schemeClr val="tx1"/>
                </a:solidFill>
              </a:rPr>
              <a:t>2. O circuito de ventilação mecânica está </a:t>
            </a:r>
            <a:r>
              <a:rPr lang="pt-BR" dirty="0">
                <a:solidFill>
                  <a:schemeClr val="tx1"/>
                </a:solidFill>
              </a:rPr>
              <a:t>com o mínimo de condensado (gotículas e/ou névoa)?</a:t>
            </a:r>
            <a:endParaRPr lang="pt-BR" sz="105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6" name="CaixaDeTexto 9">
            <a:extLst>
              <a:ext uri="{FF2B5EF4-FFF2-40B4-BE49-F238E27FC236}">
                <a16:creationId xmlns:a16="http://schemas.microsoft.com/office/drawing/2014/main" id="{5088D724-1803-4EB9-EB02-B9D4DDE030C8}"/>
              </a:ext>
            </a:extLst>
          </p:cNvPr>
          <p:cNvSpPr txBox="1"/>
          <p:nvPr/>
        </p:nvSpPr>
        <p:spPr>
          <a:xfrm>
            <a:off x="5485075" y="2577832"/>
            <a:ext cx="2533934" cy="49860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defPPr>
              <a:defRPr lang="pt-BR"/>
            </a:defPPr>
            <a:lvl1pPr marL="228600" lvl="0" indent="-228600">
              <a:buFont typeface="+mj-lt"/>
              <a:buAutoNum type="arabicPeriod" startAt="4"/>
              <a:defRPr sz="1050">
                <a:solidFill>
                  <a:sysClr val="windowText" lastClr="000000"/>
                </a:solidFill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pPr marL="0" indent="0">
              <a:buFont typeface="+mj-lt"/>
              <a:buAutoNum type="arabicPeriod" startAt="3"/>
            </a:pPr>
            <a:r>
              <a:rPr lang="pt-BR" dirty="0"/>
              <a:t> O circuito está integro, sem acotovelamento, ruptura OU vazamentos nas conexões?</a:t>
            </a:r>
          </a:p>
        </p:txBody>
      </p:sp>
      <p:sp>
        <p:nvSpPr>
          <p:cNvPr id="7" name="CaixaDeTexto 9">
            <a:extLst>
              <a:ext uri="{FF2B5EF4-FFF2-40B4-BE49-F238E27FC236}">
                <a16:creationId xmlns:a16="http://schemas.microsoft.com/office/drawing/2014/main" id="{F44470EA-290A-8833-62BD-EC86A2228B58}"/>
              </a:ext>
            </a:extLst>
          </p:cNvPr>
          <p:cNvSpPr txBox="1"/>
          <p:nvPr/>
        </p:nvSpPr>
        <p:spPr>
          <a:xfrm>
            <a:off x="5494223" y="3121926"/>
            <a:ext cx="2533934" cy="39418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 startAt="4"/>
              <a:defRPr/>
            </a:pPr>
            <a:r>
              <a:rPr lang="pt-BR" sz="1050" dirty="0">
                <a:solidFill>
                  <a:sysClr val="windowText" lastClr="000000"/>
                </a:solidFill>
              </a:rPr>
              <a:t> O</a:t>
            </a:r>
            <a:r>
              <a:rPr lang="pt-BR" sz="1050" dirty="0"/>
              <a:t> posicionamento do circuito de ventilação mecânica está correto?</a:t>
            </a:r>
          </a:p>
        </p:txBody>
      </p:sp>
      <p:sp>
        <p:nvSpPr>
          <p:cNvPr id="8" name="CaixaDeTexto 9">
            <a:extLst>
              <a:ext uri="{FF2B5EF4-FFF2-40B4-BE49-F238E27FC236}">
                <a16:creationId xmlns:a16="http://schemas.microsoft.com/office/drawing/2014/main" id="{6B941D32-4A5F-E85F-592A-F5A225C797CB}"/>
              </a:ext>
            </a:extLst>
          </p:cNvPr>
          <p:cNvSpPr txBox="1"/>
          <p:nvPr/>
        </p:nvSpPr>
        <p:spPr>
          <a:xfrm>
            <a:off x="5485075" y="3697585"/>
            <a:ext cx="2533934" cy="28051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>
                <a:solidFill>
                  <a:schemeClr val="tx1"/>
                </a:solidFill>
              </a:rPr>
              <a:t>5.  </a:t>
            </a:r>
            <a:r>
              <a:rPr lang="pt-BR" dirty="0">
                <a:solidFill>
                  <a:schemeClr val="tx1"/>
                </a:solidFill>
              </a:rPr>
              <a:t>O nível da água destilada no copo da base aquecida está entre o nível mínimo e máximo ?</a:t>
            </a:r>
            <a:r>
              <a:rPr lang="pt-BR" sz="1050" dirty="0">
                <a:solidFill>
                  <a:schemeClr val="tx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487980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7595665d-dcec-4a93-a94d-ada035ade8e0">
      <Terms xmlns="http://schemas.microsoft.com/office/infopath/2007/PartnerControls"/>
    </lcf76f155ced4ddcb4097134ff3c332f>
    <_ip_UnifiedCompliancePolicyProperties xmlns="http://schemas.microsoft.com/sharepoint/v3" xsi:nil="true"/>
    <TaxCatchAll xmlns="ba8db9e7-06ab-4fc3-8870-ae78930b596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A25395DAD2818478FB24D5BA0BD8325" ma:contentTypeVersion="20" ma:contentTypeDescription="Crie um novo documento." ma:contentTypeScope="" ma:versionID="24308d20c0c3d627fb7be76a5de88f2c">
  <xsd:schema xmlns:xsd="http://www.w3.org/2001/XMLSchema" xmlns:xs="http://www.w3.org/2001/XMLSchema" xmlns:p="http://schemas.microsoft.com/office/2006/metadata/properties" xmlns:ns1="http://schemas.microsoft.com/sharepoint/v3" xmlns:ns2="7595665d-dcec-4a93-a94d-ada035ade8e0" xmlns:ns3="ba8db9e7-06ab-4fc3-8870-ae78930b596c" targetNamespace="http://schemas.microsoft.com/office/2006/metadata/properties" ma:root="true" ma:fieldsID="3af5802b2e47f2500314f291e59f10f0" ns1:_="" ns2:_="" ns3:_="">
    <xsd:import namespace="http://schemas.microsoft.com/sharepoint/v3"/>
    <xsd:import namespace="7595665d-dcec-4a93-a94d-ada035ade8e0"/>
    <xsd:import namespace="ba8db9e7-06ab-4fc3-8870-ae78930b59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5665d-dcec-4a93-a94d-ada035ade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f7ba5c7-e7e8-46ad-a5c3-76d2e405b1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db9e7-06ab-4fc3-8870-ae78930b59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6b67270-77c6-4e53-9086-b260307a8d5e}" ma:internalName="TaxCatchAll" ma:showField="CatchAllData" ma:web="ba8db9e7-06ab-4fc3-8870-ae78930b59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DF0429-6AF4-4C37-B22B-EB1666255B40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7595665d-dcec-4a93-a94d-ada035ade8e0"/>
    <ds:schemaRef ds:uri="http://purl.org/dc/dcmitype/"/>
    <ds:schemaRef ds:uri="http://schemas.openxmlformats.org/package/2006/metadata/core-properties"/>
    <ds:schemaRef ds:uri="ba8db9e7-06ab-4fc3-8870-ae78930b596c"/>
    <ds:schemaRef ds:uri="http://schemas.microsoft.com/sharepoint/v3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3921B5D-1E96-49FA-B812-22D3899C1A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95665d-dcec-4a93-a94d-ada035ade8e0"/>
    <ds:schemaRef ds:uri="ba8db9e7-06ab-4fc3-8870-ae78930b59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766CCF2-0122-455D-A3A8-CAD8B3253F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1270</Words>
  <Application>Microsoft Office PowerPoint</Application>
  <PresentationFormat>Widescreen</PresentationFormat>
  <Paragraphs>194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Samara de Campos Braga</dc:creator>
  <cp:lastModifiedBy>Patrick jacobsen</cp:lastModifiedBy>
  <cp:revision>197</cp:revision>
  <dcterms:created xsi:type="dcterms:W3CDTF">2024-03-27T18:18:55Z</dcterms:created>
  <dcterms:modified xsi:type="dcterms:W3CDTF">2024-04-30T17:00:45Z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0x010100DA25395DAD2818478FB24D5BA0BD8325</vt:lpwstr>
  </property>
  <property fmtid="{D5CDD505-2E9C-101B-9397-08002B2CF9AE}" pid="3" name="MediaServiceImageTags">
    <vt:lpwstr/>
  </property>
</Properties>
</file>