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91" r:id="rId6"/>
    <p:sldId id="261" r:id="rId7"/>
    <p:sldId id="289" r:id="rId8"/>
    <p:sldId id="269" r:id="rId9"/>
    <p:sldId id="287" r:id="rId10"/>
    <p:sldId id="295" r:id="rId11"/>
    <p:sldId id="293" r:id="rId12"/>
    <p:sldId id="294" r:id="rId13"/>
  </p:sldIdLst>
  <p:sldSz cx="12192000" cy="6858000"/>
  <p:notesSz cx="6792913" cy="99250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2E0746-9717-44B8-6B78-0E0E5553978A}" v="66" dt="2024-04-25T20:12:14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a.nardoni@bp.org.br" userId="S::urn:spo:guest#natalia.nardoni@bp.org.br::" providerId="AD" clId="Web-{842E0746-9717-44B8-6B78-0E0E5553978A}"/>
    <pc:docChg chg="modSld">
      <pc:chgData name="natalia.nardoni@bp.org.br" userId="S::urn:spo:guest#natalia.nardoni@bp.org.br::" providerId="AD" clId="Web-{842E0746-9717-44B8-6B78-0E0E5553978A}" dt="2024-04-25T20:12:13.918" v="26" actId="20577"/>
      <pc:docMkLst>
        <pc:docMk/>
      </pc:docMkLst>
      <pc:sldChg chg="modSp">
        <pc:chgData name="natalia.nardoni@bp.org.br" userId="S::urn:spo:guest#natalia.nardoni@bp.org.br::" providerId="AD" clId="Web-{842E0746-9717-44B8-6B78-0E0E5553978A}" dt="2024-04-25T20:11:15.948" v="9" actId="20577"/>
        <pc:sldMkLst>
          <pc:docMk/>
          <pc:sldMk cId="2475272587" sldId="261"/>
        </pc:sldMkLst>
        <pc:spChg chg="mod">
          <ac:chgData name="natalia.nardoni@bp.org.br" userId="S::urn:spo:guest#natalia.nardoni@bp.org.br::" providerId="AD" clId="Web-{842E0746-9717-44B8-6B78-0E0E5553978A}" dt="2024-04-25T20:11:15.948" v="9" actId="20577"/>
          <ac:spMkLst>
            <pc:docMk/>
            <pc:sldMk cId="2475272587" sldId="261"/>
            <ac:spMk id="80" creationId="{00000000-0000-0000-0000-000000000000}"/>
          </ac:spMkLst>
        </pc:spChg>
        <pc:spChg chg="mod">
          <ac:chgData name="natalia.nardoni@bp.org.br" userId="S::urn:spo:guest#natalia.nardoni@bp.org.br::" providerId="AD" clId="Web-{842E0746-9717-44B8-6B78-0E0E5553978A}" dt="2024-04-25T20:11:06.932" v="5" actId="20577"/>
          <ac:spMkLst>
            <pc:docMk/>
            <pc:sldMk cId="2475272587" sldId="261"/>
            <ac:spMk id="201" creationId="{00000000-0000-0000-0000-000000000000}"/>
          </ac:spMkLst>
        </pc:spChg>
        <pc:grpChg chg="mod">
          <ac:chgData name="natalia.nardoni@bp.org.br" userId="S::urn:spo:guest#natalia.nardoni@bp.org.br::" providerId="AD" clId="Web-{842E0746-9717-44B8-6B78-0E0E5553978A}" dt="2024-04-25T20:11:09.588" v="7" actId="1076"/>
          <ac:grpSpMkLst>
            <pc:docMk/>
            <pc:sldMk cId="2475272587" sldId="261"/>
            <ac:grpSpMk id="54" creationId="{100DB312-9FDE-05C5-EF5A-02AD66D4B86E}"/>
          </ac:grpSpMkLst>
        </pc:grpChg>
      </pc:sldChg>
      <pc:sldChg chg="modSp">
        <pc:chgData name="natalia.nardoni@bp.org.br" userId="S::urn:spo:guest#natalia.nardoni@bp.org.br::" providerId="AD" clId="Web-{842E0746-9717-44B8-6B78-0E0E5553978A}" dt="2024-04-25T20:11:40.277" v="17" actId="20577"/>
        <pc:sldMkLst>
          <pc:docMk/>
          <pc:sldMk cId="2869775380" sldId="269"/>
        </pc:sldMkLst>
        <pc:spChg chg="mod">
          <ac:chgData name="natalia.nardoni@bp.org.br" userId="S::urn:spo:guest#natalia.nardoni@bp.org.br::" providerId="AD" clId="Web-{842E0746-9717-44B8-6B78-0E0E5553978A}" dt="2024-04-25T20:11:40.277" v="17" actId="20577"/>
          <ac:spMkLst>
            <pc:docMk/>
            <pc:sldMk cId="2869775380" sldId="269"/>
            <ac:spMk id="48" creationId="{00000000-0000-0000-0000-000000000000}"/>
          </ac:spMkLst>
        </pc:spChg>
        <pc:spChg chg="mod">
          <ac:chgData name="natalia.nardoni@bp.org.br" userId="S::urn:spo:guest#natalia.nardoni@bp.org.br::" providerId="AD" clId="Web-{842E0746-9717-44B8-6B78-0E0E5553978A}" dt="2024-04-25T20:11:31.714" v="15" actId="20577"/>
          <ac:spMkLst>
            <pc:docMk/>
            <pc:sldMk cId="2869775380" sldId="269"/>
            <ac:spMk id="200" creationId="{00000000-0000-0000-0000-000000000000}"/>
          </ac:spMkLst>
        </pc:spChg>
      </pc:sldChg>
      <pc:sldChg chg="modSp">
        <pc:chgData name="natalia.nardoni@bp.org.br" userId="S::urn:spo:guest#natalia.nardoni@bp.org.br::" providerId="AD" clId="Web-{842E0746-9717-44B8-6B78-0E0E5553978A}" dt="2024-04-25T20:11:48.996" v="21" actId="20577"/>
        <pc:sldMkLst>
          <pc:docMk/>
          <pc:sldMk cId="2552030623" sldId="287"/>
        </pc:sldMkLst>
        <pc:spChg chg="mod">
          <ac:chgData name="natalia.nardoni@bp.org.br" userId="S::urn:spo:guest#natalia.nardoni@bp.org.br::" providerId="AD" clId="Web-{842E0746-9717-44B8-6B78-0E0E5553978A}" dt="2024-04-25T20:11:46.089" v="19" actId="20577"/>
          <ac:spMkLst>
            <pc:docMk/>
            <pc:sldMk cId="2552030623" sldId="287"/>
            <ac:spMk id="24" creationId="{00000000-0000-0000-0000-000000000000}"/>
          </ac:spMkLst>
        </pc:spChg>
        <pc:spChg chg="mod">
          <ac:chgData name="natalia.nardoni@bp.org.br" userId="S::urn:spo:guest#natalia.nardoni@bp.org.br::" providerId="AD" clId="Web-{842E0746-9717-44B8-6B78-0E0E5553978A}" dt="2024-04-25T20:11:48.996" v="21" actId="20577"/>
          <ac:spMkLst>
            <pc:docMk/>
            <pc:sldMk cId="2552030623" sldId="287"/>
            <ac:spMk id="46" creationId="{00000000-0000-0000-0000-000000000000}"/>
          </ac:spMkLst>
        </pc:spChg>
      </pc:sldChg>
      <pc:sldChg chg="modSp">
        <pc:chgData name="natalia.nardoni@bp.org.br" userId="S::urn:spo:guest#natalia.nardoni@bp.org.br::" providerId="AD" clId="Web-{842E0746-9717-44B8-6B78-0E0E5553978A}" dt="2024-04-25T20:11:27.104" v="13" actId="20577"/>
        <pc:sldMkLst>
          <pc:docMk/>
          <pc:sldMk cId="2342120762" sldId="289"/>
        </pc:sldMkLst>
        <pc:spChg chg="mod">
          <ac:chgData name="natalia.nardoni@bp.org.br" userId="S::urn:spo:guest#natalia.nardoni@bp.org.br::" providerId="AD" clId="Web-{842E0746-9717-44B8-6B78-0E0E5553978A}" dt="2024-04-25T20:11:23.073" v="11" actId="20577"/>
          <ac:spMkLst>
            <pc:docMk/>
            <pc:sldMk cId="2342120762" sldId="289"/>
            <ac:spMk id="80" creationId="{00000000-0000-0000-0000-000000000000}"/>
          </ac:spMkLst>
        </pc:spChg>
        <pc:spChg chg="mod">
          <ac:chgData name="natalia.nardoni@bp.org.br" userId="S::urn:spo:guest#natalia.nardoni@bp.org.br::" providerId="AD" clId="Web-{842E0746-9717-44B8-6B78-0E0E5553978A}" dt="2024-04-25T20:11:27.104" v="13" actId="20577"/>
          <ac:spMkLst>
            <pc:docMk/>
            <pc:sldMk cId="2342120762" sldId="289"/>
            <ac:spMk id="107" creationId="{00000000-0000-0000-0000-000000000000}"/>
          </ac:spMkLst>
        </pc:spChg>
      </pc:sldChg>
      <pc:sldChg chg="modSp">
        <pc:chgData name="natalia.nardoni@bp.org.br" userId="S::urn:spo:guest#natalia.nardoni@bp.org.br::" providerId="AD" clId="Web-{842E0746-9717-44B8-6B78-0E0E5553978A}" dt="2024-04-25T20:10:53.494" v="3" actId="20577"/>
        <pc:sldMkLst>
          <pc:docMk/>
          <pc:sldMk cId="2398233184" sldId="291"/>
        </pc:sldMkLst>
        <pc:spChg chg="mod">
          <ac:chgData name="natalia.nardoni@bp.org.br" userId="S::urn:spo:guest#natalia.nardoni@bp.org.br::" providerId="AD" clId="Web-{842E0746-9717-44B8-6B78-0E0E5553978A}" dt="2024-04-25T20:10:48.931" v="2" actId="20577"/>
          <ac:spMkLst>
            <pc:docMk/>
            <pc:sldMk cId="2398233184" sldId="291"/>
            <ac:spMk id="80" creationId="{00000000-0000-0000-0000-000000000000}"/>
          </ac:spMkLst>
        </pc:spChg>
        <pc:spChg chg="mod">
          <ac:chgData name="natalia.nardoni@bp.org.br" userId="S::urn:spo:guest#natalia.nardoni@bp.org.br::" providerId="AD" clId="Web-{842E0746-9717-44B8-6B78-0E0E5553978A}" dt="2024-04-25T20:10:53.494" v="3" actId="20577"/>
          <ac:spMkLst>
            <pc:docMk/>
            <pc:sldMk cId="2398233184" sldId="291"/>
            <ac:spMk id="107" creationId="{00000000-0000-0000-0000-000000000000}"/>
          </ac:spMkLst>
        </pc:spChg>
      </pc:sldChg>
      <pc:sldChg chg="modSp">
        <pc:chgData name="natalia.nardoni@bp.org.br" userId="S::urn:spo:guest#natalia.nardoni@bp.org.br::" providerId="AD" clId="Web-{842E0746-9717-44B8-6B78-0E0E5553978A}" dt="2024-04-25T20:12:13.918" v="26" actId="20577"/>
        <pc:sldMkLst>
          <pc:docMk/>
          <pc:sldMk cId="2293416903" sldId="295"/>
        </pc:sldMkLst>
        <pc:spChg chg="mod">
          <ac:chgData name="natalia.nardoni@bp.org.br" userId="S::urn:spo:guest#natalia.nardoni@bp.org.br::" providerId="AD" clId="Web-{842E0746-9717-44B8-6B78-0E0E5553978A}" dt="2024-04-25T20:12:08.856" v="23" actId="20577"/>
          <ac:spMkLst>
            <pc:docMk/>
            <pc:sldMk cId="2293416903" sldId="295"/>
            <ac:spMk id="93" creationId="{B06B72CD-69E3-47E8-98AE-C7F139166034}"/>
          </ac:spMkLst>
        </pc:spChg>
        <pc:spChg chg="mod">
          <ac:chgData name="natalia.nardoni@bp.org.br" userId="S::urn:spo:guest#natalia.nardoni@bp.org.br::" providerId="AD" clId="Web-{842E0746-9717-44B8-6B78-0E0E5553978A}" dt="2024-04-25T20:12:13.918" v="26" actId="20577"/>
          <ac:spMkLst>
            <pc:docMk/>
            <pc:sldMk cId="2293416903" sldId="295"/>
            <ac:spMk id="118" creationId="{C13D5B75-ECA7-4D02-981F-92BA28877B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708890"/>
            <a:ext cx="10317708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PAV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80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Agrupar 78"/>
          <p:cNvGrpSpPr/>
          <p:nvPr/>
        </p:nvGrpSpPr>
        <p:grpSpPr>
          <a:xfrm>
            <a:off x="2874664" y="1515587"/>
            <a:ext cx="6120000" cy="4143780"/>
            <a:chOff x="2567627" y="1341339"/>
            <a:chExt cx="6261922" cy="4221918"/>
          </a:xfrm>
        </p:grpSpPr>
        <p:sp>
          <p:nvSpPr>
            <p:cNvPr id="80" name="Retângulo 79"/>
            <p:cNvSpPr/>
            <p:nvPr/>
          </p:nvSpPr>
          <p:spPr>
            <a:xfrm>
              <a:off x="2567627" y="5355183"/>
              <a:ext cx="3105587" cy="20807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algn="ctr" fontAlgn="ctr"/>
              <a:r>
                <a:rPr lang="pt-BR" sz="700" b="1" dirty="0">
                  <a:latin typeface="Arial"/>
                  <a:cs typeface="Arial"/>
                </a:rPr>
                <a:t>Pacote de Prevenção à PAV - </a:t>
              </a:r>
              <a:r>
                <a:rPr lang="pt-BR" sz="700" b="1" dirty="0">
                  <a:solidFill>
                    <a:srgbClr val="FF0000"/>
                  </a:solidFill>
                  <a:latin typeface="Arial"/>
                  <a:cs typeface="Arial"/>
                </a:rPr>
                <a:t>Pediatria</a:t>
              </a:r>
              <a:endParaRPr lang="pt-BR" sz="727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362409"/>
              <a:ext cx="3105587" cy="684023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8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74903" y="2591835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50" dirty="0"/>
                <a:t>1.  Há registro de avaliação da possibilidade de uso de Ventilação Mecânica Não Invasiva (VNI), como estratégia para evitar intubação ?</a:t>
              </a:r>
            </a:p>
            <a:p>
              <a:pPr algn="just"/>
              <a:endParaRPr lang="pt-BR" sz="1050" dirty="0">
                <a:solidFill>
                  <a:srgbClr val="000000"/>
                </a:solidFill>
                <a:cs typeface="Calibri"/>
              </a:endParaRPr>
            </a:p>
            <a:p>
              <a:pPr algn="just"/>
              <a:r>
                <a:rPr lang="pt-BR" sz="1050" dirty="0">
                  <a:solidFill>
                    <a:srgbClr val="000000"/>
                  </a:solidFill>
                  <a:cs typeface="Calibri"/>
                </a:rPr>
                <a:t>OBS.: Se paciente intubado em outra unidade ou outra instituição, eleger outro paciente para coleta.</a:t>
              </a:r>
              <a:endParaRPr lang="pt-BR" sz="1050" dirty="0"/>
            </a:p>
            <a:p>
              <a:endParaRPr lang="pt-BR" sz="1050" strike="sngStrike" dirty="0">
                <a:solidFill>
                  <a:srgbClr val="FF0000"/>
                </a:solidFill>
                <a:cs typeface="Calibri" panose="020F0502020204030204"/>
              </a:endParaRPr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3" y="211951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3" y="238041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22473" y="214795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3618" y="242972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7" name="Retângulo 86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7" name="Retângulo 106"/>
            <p:cNvSpPr/>
            <p:nvPr/>
          </p:nvSpPr>
          <p:spPr>
            <a:xfrm>
              <a:off x="5707625" y="5355183"/>
              <a:ext cx="3105587" cy="20807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algn="ctr" fontAlgn="ctr"/>
              <a:r>
                <a:rPr lang="pt-BR" sz="700" b="1" dirty="0">
                  <a:latin typeface="Arial"/>
                  <a:cs typeface="Arial"/>
                </a:rPr>
                <a:t>Pacote de Prevenção à PAV - </a:t>
              </a:r>
              <a:r>
                <a:rPr lang="pt-BR" sz="700" b="1" dirty="0">
                  <a:solidFill>
                    <a:srgbClr val="FF0000"/>
                  </a:solidFill>
                  <a:latin typeface="Arial"/>
                  <a:cs typeface="Arial"/>
                </a:rPr>
                <a:t>Pediatria</a:t>
              </a:r>
              <a:endParaRPr lang="pt-BR" sz="727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23962" y="1341339"/>
              <a:ext cx="3105587" cy="705093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110" name="Retângulo Arredondado 10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9100" y="213289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1" name="Retângulo Arredondado 11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9100" y="239340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2535" y="217441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1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74908" y="241751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114" name="Retângulo 11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7625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7" name="CaixaDeTexto 9">
            <a:extLst>
              <a:ext uri="{FF2B5EF4-FFF2-40B4-BE49-F238E27FC236}">
                <a16:creationId xmlns:a16="http://schemas.microsoft.com/office/drawing/2014/main" id="{6B638DA0-6464-61B7-F6E2-1715E792240D}"/>
              </a:ext>
            </a:extLst>
          </p:cNvPr>
          <p:cNvSpPr txBox="1"/>
          <p:nvPr/>
        </p:nvSpPr>
        <p:spPr>
          <a:xfrm>
            <a:off x="5900024" y="2737004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1.   Há registro de avaliação da possibilidade de uso de Ventilação Mecânica Não Invasiva (VNI), como estratégia para evitar intubação ?</a:t>
            </a:r>
          </a:p>
          <a:p>
            <a:pPr algn="just"/>
            <a:endParaRPr lang="pt-BR" sz="1050" dirty="0">
              <a:solidFill>
                <a:srgbClr val="000000"/>
              </a:solidFill>
              <a:cs typeface="Calibri"/>
            </a:endParaRPr>
          </a:p>
          <a:p>
            <a:pPr algn="just"/>
            <a:r>
              <a:rPr lang="pt-BR" sz="1050" dirty="0">
                <a:solidFill>
                  <a:srgbClr val="000000"/>
                </a:solidFill>
                <a:cs typeface="Calibri"/>
              </a:rPr>
              <a:t>OBS.: Se paciente intubado em outra unidade ou outra instituição, eleger outro paciente para coleta.</a:t>
            </a:r>
            <a:endParaRPr lang="pt-BR" sz="1050" dirty="0"/>
          </a:p>
          <a:p>
            <a:endParaRPr lang="pt-BR" sz="1050" strike="sngStrike" dirty="0">
              <a:solidFill>
                <a:srgbClr val="FF0000"/>
              </a:solidFill>
              <a:cs typeface="Calibri" panose="020F0502020204030204"/>
            </a:endParaRPr>
          </a:p>
        </p:txBody>
      </p:sp>
      <p:sp>
        <p:nvSpPr>
          <p:cNvPr id="2" name="Estrela de 5 Pontas 63">
            <a:extLst>
              <a:ext uri="{FF2B5EF4-FFF2-40B4-BE49-F238E27FC236}">
                <a16:creationId xmlns:a16="http://schemas.microsoft.com/office/drawing/2014/main" id="{67ADD331-04E9-4DC5-ED57-C51CE1567CC2}"/>
              </a:ext>
            </a:extLst>
          </p:cNvPr>
          <p:cNvSpPr/>
          <p:nvPr/>
        </p:nvSpPr>
        <p:spPr>
          <a:xfrm>
            <a:off x="5659546" y="1558707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" name="Estrela de 5 Pontas 63">
            <a:extLst>
              <a:ext uri="{FF2B5EF4-FFF2-40B4-BE49-F238E27FC236}">
                <a16:creationId xmlns:a16="http://schemas.microsoft.com/office/drawing/2014/main" id="{2232EB00-3E8A-4AA7-C700-072F00852BCA}"/>
              </a:ext>
            </a:extLst>
          </p:cNvPr>
          <p:cNvSpPr/>
          <p:nvPr/>
        </p:nvSpPr>
        <p:spPr>
          <a:xfrm>
            <a:off x="8677133" y="1558707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239823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tângulo 79"/>
          <p:cNvSpPr/>
          <p:nvPr/>
        </p:nvSpPr>
        <p:spPr>
          <a:xfrm>
            <a:off x="5925173" y="5340153"/>
            <a:ext cx="3024019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 fontAlgn="ctr"/>
            <a:r>
              <a:rPr lang="pt-BR" sz="700" b="1" dirty="0">
                <a:latin typeface="Arial"/>
                <a:cs typeface="Arial"/>
              </a:rPr>
              <a:t>Pacote de Prevenção à PAV - </a:t>
            </a:r>
            <a:r>
              <a:rPr lang="pt-BR" sz="700" b="1" dirty="0">
                <a:solidFill>
                  <a:srgbClr val="FF0000"/>
                </a:solidFill>
                <a:latin typeface="Arial"/>
                <a:cs typeface="Arial"/>
              </a:rPr>
              <a:t>Pediatria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1" name="Retângulo 200"/>
          <p:cNvSpPr/>
          <p:nvPr/>
        </p:nvSpPr>
        <p:spPr>
          <a:xfrm>
            <a:off x="2860643" y="5340153"/>
            <a:ext cx="3024019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 fontAlgn="ctr"/>
            <a:r>
              <a:rPr lang="pt-BR" sz="700" b="1" dirty="0">
                <a:latin typeface="Arial"/>
                <a:cs typeface="Arial"/>
              </a:rPr>
              <a:t>Pacote de Prevenção à PAV - </a:t>
            </a:r>
            <a:r>
              <a:rPr lang="pt-BR" sz="700" b="1" dirty="0">
                <a:solidFill>
                  <a:srgbClr val="FF0000"/>
                </a:solidFill>
                <a:latin typeface="Arial"/>
                <a:cs typeface="Arial"/>
              </a:rPr>
              <a:t>Pediatria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59390" y="1388411"/>
            <a:ext cx="3024020" cy="375841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2. Realizar a higiene oral diariamente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77156" y="1813428"/>
            <a:ext cx="2495391" cy="4444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 Foi realizada a higiene de mãos antes </a:t>
            </a:r>
            <a:r>
              <a:rPr lang="pt-BR" sz="1050" dirty="0" smtClean="0"/>
              <a:t>de colocar os  EPI e iniciar procedimento?</a:t>
            </a:r>
            <a:endParaRPr lang="pt-BR" sz="1050" dirty="0">
              <a:effectLst/>
            </a:endParaRP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40857" y="1383065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846D94CC-68C8-6DB5-E094-999C119A6967}"/>
              </a:ext>
            </a:extLst>
          </p:cNvPr>
          <p:cNvGrpSpPr/>
          <p:nvPr/>
        </p:nvGrpSpPr>
        <p:grpSpPr>
          <a:xfrm>
            <a:off x="5299924" y="1835585"/>
            <a:ext cx="503274" cy="443741"/>
            <a:chOff x="5299924" y="1835585"/>
            <a:chExt cx="503274" cy="443741"/>
          </a:xfrm>
        </p:grpSpPr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13076" y="2084886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15213" y="1835585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9924" y="1848201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04213" y="210477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391" name="Conector reto 390"/>
          <p:cNvCxnSpPr/>
          <p:nvPr/>
        </p:nvCxnSpPr>
        <p:spPr>
          <a:xfrm>
            <a:off x="2826482" y="2334182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9CBB2925-56EC-CF45-A241-DDB0117FC161}"/>
              </a:ext>
            </a:extLst>
          </p:cNvPr>
          <p:cNvGrpSpPr/>
          <p:nvPr/>
        </p:nvGrpSpPr>
        <p:grpSpPr>
          <a:xfrm>
            <a:off x="2859389" y="2358497"/>
            <a:ext cx="2939520" cy="626153"/>
            <a:chOff x="2859389" y="2358497"/>
            <a:chExt cx="2939520" cy="626153"/>
          </a:xfrm>
        </p:grpSpPr>
        <p:sp>
          <p:nvSpPr>
            <p:cNvPr id="3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59389" y="2358497"/>
              <a:ext cx="2495391" cy="6261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2. Realizou a escovação das superfície dos dentes com a escova de dente OU espátula e gaze?</a:t>
              </a:r>
            </a:p>
            <a:p>
              <a:pPr lvl="0">
                <a:defRPr/>
              </a:pPr>
              <a:r>
                <a:rPr lang="pt-BR" sz="1050" dirty="0"/>
                <a:t>OBS.: Na ausência de dentes NA (       )</a:t>
              </a:r>
            </a:p>
          </p:txBody>
        </p:sp>
        <p:sp>
          <p:nvSpPr>
            <p:cNvPr id="176" name="Retângulo Arredondado 1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10924" y="2421459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7" name="Retângulo Arredondado 1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10645" y="2682187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5426" y="2469846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02075" y="2737179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92EF2DD2-6743-2FA1-0C8E-AB8A1CD7FCA5}"/>
              </a:ext>
            </a:extLst>
          </p:cNvPr>
          <p:cNvGrpSpPr/>
          <p:nvPr/>
        </p:nvGrpSpPr>
        <p:grpSpPr>
          <a:xfrm>
            <a:off x="2847943" y="3071991"/>
            <a:ext cx="2955507" cy="501316"/>
            <a:chOff x="2847943" y="3071991"/>
            <a:chExt cx="2955507" cy="501316"/>
          </a:xfrm>
        </p:grpSpPr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47943" y="307199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3. Realizou a limpeza das partes moles (palato, bochecha e língua) com espátula e gaze?</a:t>
              </a:r>
            </a:p>
          </p:txBody>
        </p:sp>
        <p:sp>
          <p:nvSpPr>
            <p:cNvPr id="180" name="Retângulo Arredondado 17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15465" y="3106742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1" name="Retângulo Arredondado 18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05647" y="336902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02075" y="3169254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00822" y="344911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D7716A94-8E1E-EFB0-08D9-4E205381E22D}"/>
              </a:ext>
            </a:extLst>
          </p:cNvPr>
          <p:cNvGrpSpPr/>
          <p:nvPr/>
        </p:nvGrpSpPr>
        <p:grpSpPr>
          <a:xfrm>
            <a:off x="2846205" y="3660633"/>
            <a:ext cx="2952424" cy="539071"/>
            <a:chOff x="2846205" y="3660633"/>
            <a:chExt cx="2952424" cy="539071"/>
          </a:xfrm>
        </p:grpSpPr>
        <p:sp>
          <p:nvSpPr>
            <p:cNvPr id="3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46205" y="3660633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4. Realizou a limpeza do tubo e sondas após a higiene da cavidade oral?</a:t>
              </a:r>
            </a:p>
          </p:txBody>
        </p:sp>
        <p:sp>
          <p:nvSpPr>
            <p:cNvPr id="184" name="Retângulo Arredondado 1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06723" y="3744707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5" name="Retângulo Arredondado 1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10644" y="400526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18658" y="3779970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18659" y="4073332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45" name="Agrupar 44">
            <a:extLst>
              <a:ext uri="{FF2B5EF4-FFF2-40B4-BE49-F238E27FC236}">
                <a16:creationId xmlns:a16="http://schemas.microsoft.com/office/drawing/2014/main" id="{32525C96-7ABA-8801-0105-DBBFAAECCF4F}"/>
              </a:ext>
            </a:extLst>
          </p:cNvPr>
          <p:cNvGrpSpPr/>
          <p:nvPr/>
        </p:nvGrpSpPr>
        <p:grpSpPr>
          <a:xfrm>
            <a:off x="2858967" y="4287496"/>
            <a:ext cx="2937304" cy="499324"/>
            <a:chOff x="2858967" y="4287496"/>
            <a:chExt cx="2937304" cy="499324"/>
          </a:xfrm>
        </p:grpSpPr>
        <p:sp>
          <p:nvSpPr>
            <p:cNvPr id="40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58967" y="4287496"/>
              <a:ext cx="2593009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5</a:t>
              </a:r>
              <a:r>
                <a:rPr lang="pt-BR" sz="1000" dirty="0">
                  <a:solidFill>
                    <a:schemeClr val="tx1"/>
                  </a:solidFill>
                </a:rPr>
                <a:t>. Em caso de presença de secreção/sialorreia, realizou a aspiração da cavidade oral antes, </a:t>
              </a:r>
              <a:r>
                <a:rPr lang="pt-BR" sz="1000" dirty="0"/>
                <a:t>durante e após o procedimento?</a:t>
              </a:r>
            </a:p>
          </p:txBody>
        </p:sp>
        <p:sp>
          <p:nvSpPr>
            <p:cNvPr id="188" name="Retângulo Arredondado 18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08286" y="434381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9" name="Retângulo Arredondado 18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08286" y="4592380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40237" y="4381327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35763" y="466116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1465A6E4-1C80-CB96-947A-760A0D32C463}"/>
              </a:ext>
            </a:extLst>
          </p:cNvPr>
          <p:cNvGrpSpPr/>
          <p:nvPr/>
        </p:nvGrpSpPr>
        <p:grpSpPr>
          <a:xfrm>
            <a:off x="2882839" y="4850431"/>
            <a:ext cx="2910793" cy="449507"/>
            <a:chOff x="2882839" y="4850431"/>
            <a:chExt cx="2910793" cy="449507"/>
          </a:xfrm>
        </p:grpSpPr>
        <p:sp>
          <p:nvSpPr>
            <p:cNvPr id="41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2839" y="485043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6. Há registro em prontuário da higiene oral 3x ao dia?</a:t>
              </a:r>
            </a:p>
          </p:txBody>
        </p:sp>
        <p:sp>
          <p:nvSpPr>
            <p:cNvPr id="192" name="Retângulo Arredondado 1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05647" y="486896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3" name="Retângulo Arredondado 1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05647" y="5105498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37598" y="4894445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33124" y="513818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278" name="Conector reto 277"/>
          <p:cNvCxnSpPr/>
          <p:nvPr/>
        </p:nvCxnSpPr>
        <p:spPr>
          <a:xfrm>
            <a:off x="2833773" y="3000229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>
            <a:off x="2833773" y="3659324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0" name="Conector reto 279"/>
          <p:cNvCxnSpPr/>
          <p:nvPr/>
        </p:nvCxnSpPr>
        <p:spPr>
          <a:xfrm>
            <a:off x="2833773" y="4257676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1" name="Conector reto 280"/>
          <p:cNvCxnSpPr/>
          <p:nvPr/>
        </p:nvCxnSpPr>
        <p:spPr>
          <a:xfrm>
            <a:off x="2833773" y="4829817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3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18088" y="1400803"/>
            <a:ext cx="3024020" cy="370354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2. Realizar a higiene oral diariamente</a:t>
            </a:r>
          </a:p>
        </p:txBody>
      </p:sp>
      <p:sp>
        <p:nvSpPr>
          <p:cNvPr id="209" name="Retângulo 208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897315" y="1385330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F047C60-EA2E-3118-A9EF-3462528C5013}"/>
              </a:ext>
            </a:extLst>
          </p:cNvPr>
          <p:cNvGrpSpPr/>
          <p:nvPr/>
        </p:nvGrpSpPr>
        <p:grpSpPr>
          <a:xfrm>
            <a:off x="8348454" y="1834352"/>
            <a:ext cx="503274" cy="443741"/>
            <a:chOff x="5299924" y="1835585"/>
            <a:chExt cx="503274" cy="443741"/>
          </a:xfrm>
        </p:grpSpPr>
        <p:sp>
          <p:nvSpPr>
            <p:cNvPr id="15" name="Retângulo Arredondado 218">
              <a:extLst>
                <a:ext uri="{FF2B5EF4-FFF2-40B4-BE49-F238E27FC236}">
                  <a16:creationId xmlns:a16="http://schemas.microsoft.com/office/drawing/2014/main" id="{C3D79461-7804-0C12-4C9C-B60F9DE73F02}"/>
                </a:ext>
              </a:extLst>
            </p:cNvPr>
            <p:cNvSpPr/>
            <p:nvPr/>
          </p:nvSpPr>
          <p:spPr>
            <a:xfrm>
              <a:off x="5513076" y="2084886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" name="Retângulo Arredondado 217">
              <a:extLst>
                <a:ext uri="{FF2B5EF4-FFF2-40B4-BE49-F238E27FC236}">
                  <a16:creationId xmlns:a16="http://schemas.microsoft.com/office/drawing/2014/main" id="{733BBCD1-B40C-4130-25A1-3273EE0F0521}"/>
                </a:ext>
              </a:extLst>
            </p:cNvPr>
            <p:cNvSpPr/>
            <p:nvPr/>
          </p:nvSpPr>
          <p:spPr>
            <a:xfrm>
              <a:off x="5515213" y="1835585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" name="CaixaDeTexto 10">
              <a:extLst>
                <a:ext uri="{FF2B5EF4-FFF2-40B4-BE49-F238E27FC236}">
                  <a16:creationId xmlns:a16="http://schemas.microsoft.com/office/drawing/2014/main" id="{D9D83C2F-E858-9E60-27C3-E6DAB80B2518}"/>
                </a:ext>
              </a:extLst>
            </p:cNvPr>
            <p:cNvSpPr txBox="1"/>
            <p:nvPr/>
          </p:nvSpPr>
          <p:spPr>
            <a:xfrm>
              <a:off x="5299924" y="1848201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" name="CaixaDeTexto 11">
              <a:extLst>
                <a:ext uri="{FF2B5EF4-FFF2-40B4-BE49-F238E27FC236}">
                  <a16:creationId xmlns:a16="http://schemas.microsoft.com/office/drawing/2014/main" id="{4E4E1C26-6FA6-F276-0057-1BA26E56E695}"/>
                </a:ext>
              </a:extLst>
            </p:cNvPr>
            <p:cNvSpPr txBox="1"/>
            <p:nvPr/>
          </p:nvSpPr>
          <p:spPr>
            <a:xfrm>
              <a:off x="5304213" y="210477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F380A935-2706-68EE-8EFF-0B87585564B9}"/>
              </a:ext>
            </a:extLst>
          </p:cNvPr>
          <p:cNvCxnSpPr/>
          <p:nvPr/>
        </p:nvCxnSpPr>
        <p:spPr>
          <a:xfrm>
            <a:off x="5880785" y="2329422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41EDF7EC-15F3-0D82-C324-BEF0A56E57C4}"/>
              </a:ext>
            </a:extLst>
          </p:cNvPr>
          <p:cNvGrpSpPr/>
          <p:nvPr/>
        </p:nvGrpSpPr>
        <p:grpSpPr>
          <a:xfrm>
            <a:off x="5924428" y="2367747"/>
            <a:ext cx="2939520" cy="626153"/>
            <a:chOff x="2859389" y="2358497"/>
            <a:chExt cx="2939520" cy="626153"/>
          </a:xfrm>
        </p:grpSpPr>
        <p:sp>
          <p:nvSpPr>
            <p:cNvPr id="23" name="CaixaDeTexto 9">
              <a:extLst>
                <a:ext uri="{FF2B5EF4-FFF2-40B4-BE49-F238E27FC236}">
                  <a16:creationId xmlns:a16="http://schemas.microsoft.com/office/drawing/2014/main" id="{2B799D00-6BBF-A182-0785-F03D32B084CD}"/>
                </a:ext>
              </a:extLst>
            </p:cNvPr>
            <p:cNvSpPr txBox="1"/>
            <p:nvPr/>
          </p:nvSpPr>
          <p:spPr>
            <a:xfrm>
              <a:off x="2859389" y="2358497"/>
              <a:ext cx="2495391" cy="6261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2. Realizou a escovação das superfície dos dentes com a escova de dente OU espátula e gaze?</a:t>
              </a:r>
            </a:p>
            <a:p>
              <a:pPr lvl="0">
                <a:defRPr/>
              </a:pPr>
              <a:r>
                <a:rPr lang="pt-BR" sz="1050" dirty="0"/>
                <a:t>OBS.: Na ausência de dentes NA (       )</a:t>
              </a:r>
            </a:p>
          </p:txBody>
        </p:sp>
        <p:sp>
          <p:nvSpPr>
            <p:cNvPr id="24" name="Retângulo Arredondado 175">
              <a:extLst>
                <a:ext uri="{FF2B5EF4-FFF2-40B4-BE49-F238E27FC236}">
                  <a16:creationId xmlns:a16="http://schemas.microsoft.com/office/drawing/2014/main" id="{F09D0740-3369-1A2F-93C6-3B16BCE4711A}"/>
                </a:ext>
              </a:extLst>
            </p:cNvPr>
            <p:cNvSpPr/>
            <p:nvPr/>
          </p:nvSpPr>
          <p:spPr>
            <a:xfrm>
              <a:off x="5510924" y="2421459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Retângulo Arredondado 176">
              <a:extLst>
                <a:ext uri="{FF2B5EF4-FFF2-40B4-BE49-F238E27FC236}">
                  <a16:creationId xmlns:a16="http://schemas.microsoft.com/office/drawing/2014/main" id="{35F12C9B-EA5A-1FE4-4867-72E0372E70E4}"/>
                </a:ext>
              </a:extLst>
            </p:cNvPr>
            <p:cNvSpPr/>
            <p:nvPr/>
          </p:nvSpPr>
          <p:spPr>
            <a:xfrm>
              <a:off x="5510645" y="2682187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6" name="CaixaDeTexto 10">
              <a:extLst>
                <a:ext uri="{FF2B5EF4-FFF2-40B4-BE49-F238E27FC236}">
                  <a16:creationId xmlns:a16="http://schemas.microsoft.com/office/drawing/2014/main" id="{887645CD-7C45-C962-B7DB-B9DEAFB3E590}"/>
                </a:ext>
              </a:extLst>
            </p:cNvPr>
            <p:cNvSpPr txBox="1"/>
            <p:nvPr/>
          </p:nvSpPr>
          <p:spPr>
            <a:xfrm>
              <a:off x="5295426" y="2469846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7" name="CaixaDeTexto 11">
              <a:extLst>
                <a:ext uri="{FF2B5EF4-FFF2-40B4-BE49-F238E27FC236}">
                  <a16:creationId xmlns:a16="http://schemas.microsoft.com/office/drawing/2014/main" id="{15DC9D28-1EF8-7B7A-E74B-B89D6CF52245}"/>
                </a:ext>
              </a:extLst>
            </p:cNvPr>
            <p:cNvSpPr txBox="1"/>
            <p:nvPr/>
          </p:nvSpPr>
          <p:spPr>
            <a:xfrm>
              <a:off x="5302075" y="2737179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F221F9BA-B865-094C-BD71-AF60E9266127}"/>
              </a:ext>
            </a:extLst>
          </p:cNvPr>
          <p:cNvCxnSpPr/>
          <p:nvPr/>
        </p:nvCxnSpPr>
        <p:spPr>
          <a:xfrm>
            <a:off x="5860298" y="2995764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98CC27F2-8B61-66F5-1E3B-025E0595BD2A}"/>
              </a:ext>
            </a:extLst>
          </p:cNvPr>
          <p:cNvGrpSpPr/>
          <p:nvPr/>
        </p:nvGrpSpPr>
        <p:grpSpPr>
          <a:xfrm>
            <a:off x="5891330" y="3071968"/>
            <a:ext cx="2955507" cy="501316"/>
            <a:chOff x="2847943" y="3071991"/>
            <a:chExt cx="2955507" cy="501316"/>
          </a:xfrm>
        </p:grpSpPr>
        <p:sp>
          <p:nvSpPr>
            <p:cNvPr id="31" name="CaixaDeTexto 9">
              <a:extLst>
                <a:ext uri="{FF2B5EF4-FFF2-40B4-BE49-F238E27FC236}">
                  <a16:creationId xmlns:a16="http://schemas.microsoft.com/office/drawing/2014/main" id="{C8480F81-BDF6-FE39-34E9-259565D0F1F1}"/>
                </a:ext>
              </a:extLst>
            </p:cNvPr>
            <p:cNvSpPr txBox="1"/>
            <p:nvPr/>
          </p:nvSpPr>
          <p:spPr>
            <a:xfrm>
              <a:off x="2847943" y="307199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3. Realizou a limpeza das partes moles (palato, bochecha e língua) com espátula e gaze?</a:t>
              </a:r>
            </a:p>
          </p:txBody>
        </p:sp>
        <p:sp>
          <p:nvSpPr>
            <p:cNvPr id="32" name="Retângulo Arredondado 179">
              <a:extLst>
                <a:ext uri="{FF2B5EF4-FFF2-40B4-BE49-F238E27FC236}">
                  <a16:creationId xmlns:a16="http://schemas.microsoft.com/office/drawing/2014/main" id="{9D54B1FF-A56D-4301-DA68-1B410D0C1C8E}"/>
                </a:ext>
              </a:extLst>
            </p:cNvPr>
            <p:cNvSpPr/>
            <p:nvPr/>
          </p:nvSpPr>
          <p:spPr>
            <a:xfrm>
              <a:off x="5515465" y="3106742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3" name="Retângulo Arredondado 180">
              <a:extLst>
                <a:ext uri="{FF2B5EF4-FFF2-40B4-BE49-F238E27FC236}">
                  <a16:creationId xmlns:a16="http://schemas.microsoft.com/office/drawing/2014/main" id="{0ADC26DA-FDAB-BBE9-F080-E21A1EDB253E}"/>
                </a:ext>
              </a:extLst>
            </p:cNvPr>
            <p:cNvSpPr/>
            <p:nvPr/>
          </p:nvSpPr>
          <p:spPr>
            <a:xfrm>
              <a:off x="5505647" y="336902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4" name="CaixaDeTexto 10">
              <a:extLst>
                <a:ext uri="{FF2B5EF4-FFF2-40B4-BE49-F238E27FC236}">
                  <a16:creationId xmlns:a16="http://schemas.microsoft.com/office/drawing/2014/main" id="{ABF265D7-41B2-9739-EF61-07EFF395497D}"/>
                </a:ext>
              </a:extLst>
            </p:cNvPr>
            <p:cNvSpPr txBox="1"/>
            <p:nvPr/>
          </p:nvSpPr>
          <p:spPr>
            <a:xfrm>
              <a:off x="5302075" y="3169254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5" name="CaixaDeTexto 11">
              <a:extLst>
                <a:ext uri="{FF2B5EF4-FFF2-40B4-BE49-F238E27FC236}">
                  <a16:creationId xmlns:a16="http://schemas.microsoft.com/office/drawing/2014/main" id="{778542C0-7965-00CD-2F44-FC94961874A1}"/>
                </a:ext>
              </a:extLst>
            </p:cNvPr>
            <p:cNvSpPr txBox="1"/>
            <p:nvPr/>
          </p:nvSpPr>
          <p:spPr>
            <a:xfrm>
              <a:off x="5300822" y="344911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D7BB30C7-E1B2-EBF7-5299-323CB916A8FF}"/>
              </a:ext>
            </a:extLst>
          </p:cNvPr>
          <p:cNvCxnSpPr/>
          <p:nvPr/>
        </p:nvCxnSpPr>
        <p:spPr>
          <a:xfrm>
            <a:off x="5890231" y="3655996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DDCD6CE3-2325-13C9-8A5E-441E09EC2F4A}"/>
              </a:ext>
            </a:extLst>
          </p:cNvPr>
          <p:cNvGrpSpPr/>
          <p:nvPr/>
        </p:nvGrpSpPr>
        <p:grpSpPr>
          <a:xfrm>
            <a:off x="5886150" y="3657201"/>
            <a:ext cx="2952424" cy="539071"/>
            <a:chOff x="2846205" y="3660633"/>
            <a:chExt cx="2952424" cy="539071"/>
          </a:xfrm>
        </p:grpSpPr>
        <p:sp>
          <p:nvSpPr>
            <p:cNvPr id="39" name="CaixaDeTexto 9">
              <a:extLst>
                <a:ext uri="{FF2B5EF4-FFF2-40B4-BE49-F238E27FC236}">
                  <a16:creationId xmlns:a16="http://schemas.microsoft.com/office/drawing/2014/main" id="{FBA0660A-280F-0613-B4A3-A6FF5C56A984}"/>
                </a:ext>
              </a:extLst>
            </p:cNvPr>
            <p:cNvSpPr txBox="1"/>
            <p:nvPr/>
          </p:nvSpPr>
          <p:spPr>
            <a:xfrm>
              <a:off x="2846205" y="3660633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4. Realizou a limpeza do tubo e sondas após a higiene da cavidade oral?</a:t>
              </a:r>
            </a:p>
          </p:txBody>
        </p:sp>
        <p:sp>
          <p:nvSpPr>
            <p:cNvPr id="40" name="Retângulo Arredondado 183">
              <a:extLst>
                <a:ext uri="{FF2B5EF4-FFF2-40B4-BE49-F238E27FC236}">
                  <a16:creationId xmlns:a16="http://schemas.microsoft.com/office/drawing/2014/main" id="{84B57006-9D51-A724-235F-17196967D4BE}"/>
                </a:ext>
              </a:extLst>
            </p:cNvPr>
            <p:cNvSpPr/>
            <p:nvPr/>
          </p:nvSpPr>
          <p:spPr>
            <a:xfrm>
              <a:off x="5506723" y="3744707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1" name="Retângulo Arredondado 184">
              <a:extLst>
                <a:ext uri="{FF2B5EF4-FFF2-40B4-BE49-F238E27FC236}">
                  <a16:creationId xmlns:a16="http://schemas.microsoft.com/office/drawing/2014/main" id="{AB9862A6-55BE-CBE2-59D1-BDD775A7533B}"/>
                </a:ext>
              </a:extLst>
            </p:cNvPr>
            <p:cNvSpPr/>
            <p:nvPr/>
          </p:nvSpPr>
          <p:spPr>
            <a:xfrm>
              <a:off x="5510644" y="400526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2" name="CaixaDeTexto 10">
              <a:extLst>
                <a:ext uri="{FF2B5EF4-FFF2-40B4-BE49-F238E27FC236}">
                  <a16:creationId xmlns:a16="http://schemas.microsoft.com/office/drawing/2014/main" id="{9DDEE353-FC66-59CA-4F59-DF3A9A3EF838}"/>
                </a:ext>
              </a:extLst>
            </p:cNvPr>
            <p:cNvSpPr txBox="1"/>
            <p:nvPr/>
          </p:nvSpPr>
          <p:spPr>
            <a:xfrm>
              <a:off x="5318658" y="3779970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43" name="CaixaDeTexto 11">
              <a:extLst>
                <a:ext uri="{FF2B5EF4-FFF2-40B4-BE49-F238E27FC236}">
                  <a16:creationId xmlns:a16="http://schemas.microsoft.com/office/drawing/2014/main" id="{168FB4B7-2B35-192B-8C9B-A23CDD4D3734}"/>
                </a:ext>
              </a:extLst>
            </p:cNvPr>
            <p:cNvSpPr txBox="1"/>
            <p:nvPr/>
          </p:nvSpPr>
          <p:spPr>
            <a:xfrm>
              <a:off x="5318659" y="4073332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7540B0D2-7A53-865F-35D2-5EF4C478BF7E}"/>
              </a:ext>
            </a:extLst>
          </p:cNvPr>
          <p:cNvCxnSpPr/>
          <p:nvPr/>
        </p:nvCxnSpPr>
        <p:spPr>
          <a:xfrm>
            <a:off x="5849697" y="4258000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46" name="Agrupar 45">
            <a:extLst>
              <a:ext uri="{FF2B5EF4-FFF2-40B4-BE49-F238E27FC236}">
                <a16:creationId xmlns:a16="http://schemas.microsoft.com/office/drawing/2014/main" id="{6BE7BCAD-9710-43C1-D511-704D625B966F}"/>
              </a:ext>
            </a:extLst>
          </p:cNvPr>
          <p:cNvGrpSpPr/>
          <p:nvPr/>
        </p:nvGrpSpPr>
        <p:grpSpPr>
          <a:xfrm>
            <a:off x="5887458" y="4284535"/>
            <a:ext cx="2937304" cy="499324"/>
            <a:chOff x="2858967" y="4287496"/>
            <a:chExt cx="2937304" cy="499324"/>
          </a:xfrm>
        </p:grpSpPr>
        <p:sp>
          <p:nvSpPr>
            <p:cNvPr id="47" name="CaixaDeTexto 9">
              <a:extLst>
                <a:ext uri="{FF2B5EF4-FFF2-40B4-BE49-F238E27FC236}">
                  <a16:creationId xmlns:a16="http://schemas.microsoft.com/office/drawing/2014/main" id="{7463C07D-3D17-FED3-81A5-1874F3958DDD}"/>
                </a:ext>
              </a:extLst>
            </p:cNvPr>
            <p:cNvSpPr txBox="1"/>
            <p:nvPr/>
          </p:nvSpPr>
          <p:spPr>
            <a:xfrm>
              <a:off x="2858967" y="4287496"/>
              <a:ext cx="2593009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5</a:t>
              </a:r>
              <a:r>
                <a:rPr lang="pt-BR" sz="1000" dirty="0">
                  <a:solidFill>
                    <a:schemeClr val="tx1"/>
                  </a:solidFill>
                </a:rPr>
                <a:t>. Em caso de presença de secreção/sialorreia, realizou a aspiração da cavidade oral antes, </a:t>
              </a:r>
              <a:r>
                <a:rPr lang="pt-BR" sz="1000" dirty="0"/>
                <a:t>durante e após o procedimento?</a:t>
              </a:r>
            </a:p>
          </p:txBody>
        </p:sp>
        <p:sp>
          <p:nvSpPr>
            <p:cNvPr id="48" name="Retângulo Arredondado 187">
              <a:extLst>
                <a:ext uri="{FF2B5EF4-FFF2-40B4-BE49-F238E27FC236}">
                  <a16:creationId xmlns:a16="http://schemas.microsoft.com/office/drawing/2014/main" id="{02D8684B-14C2-5A73-2B33-F2A4F9EC0CCA}"/>
                </a:ext>
              </a:extLst>
            </p:cNvPr>
            <p:cNvSpPr/>
            <p:nvPr/>
          </p:nvSpPr>
          <p:spPr>
            <a:xfrm>
              <a:off x="5508286" y="434381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9" name="Retângulo Arredondado 188">
              <a:extLst>
                <a:ext uri="{FF2B5EF4-FFF2-40B4-BE49-F238E27FC236}">
                  <a16:creationId xmlns:a16="http://schemas.microsoft.com/office/drawing/2014/main" id="{3BAAD98A-47DC-BD32-EC8F-F8F4D4E26B66}"/>
                </a:ext>
              </a:extLst>
            </p:cNvPr>
            <p:cNvSpPr/>
            <p:nvPr/>
          </p:nvSpPr>
          <p:spPr>
            <a:xfrm>
              <a:off x="5508286" y="4592380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0" name="CaixaDeTexto 10">
              <a:extLst>
                <a:ext uri="{FF2B5EF4-FFF2-40B4-BE49-F238E27FC236}">
                  <a16:creationId xmlns:a16="http://schemas.microsoft.com/office/drawing/2014/main" id="{67FBDBAE-89C8-1CE9-8B43-2557031469D7}"/>
                </a:ext>
              </a:extLst>
            </p:cNvPr>
            <p:cNvSpPr txBox="1"/>
            <p:nvPr/>
          </p:nvSpPr>
          <p:spPr>
            <a:xfrm>
              <a:off x="5340237" y="4381327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1" name="CaixaDeTexto 11">
              <a:extLst>
                <a:ext uri="{FF2B5EF4-FFF2-40B4-BE49-F238E27FC236}">
                  <a16:creationId xmlns:a16="http://schemas.microsoft.com/office/drawing/2014/main" id="{2CAB82C3-5C76-8BE4-EA3B-D7B1ACC82D77}"/>
                </a:ext>
              </a:extLst>
            </p:cNvPr>
            <p:cNvSpPr txBox="1"/>
            <p:nvPr/>
          </p:nvSpPr>
          <p:spPr>
            <a:xfrm>
              <a:off x="5335763" y="466116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52" name="Conector reto 51">
            <a:extLst>
              <a:ext uri="{FF2B5EF4-FFF2-40B4-BE49-F238E27FC236}">
                <a16:creationId xmlns:a16="http://schemas.microsoft.com/office/drawing/2014/main" id="{954B102C-8BB1-522A-E666-98DB3B312A77}"/>
              </a:ext>
            </a:extLst>
          </p:cNvPr>
          <p:cNvCxnSpPr/>
          <p:nvPr/>
        </p:nvCxnSpPr>
        <p:spPr>
          <a:xfrm>
            <a:off x="5881408" y="4838016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4" name="Agrupar 53">
            <a:extLst>
              <a:ext uri="{FF2B5EF4-FFF2-40B4-BE49-F238E27FC236}">
                <a16:creationId xmlns:a16="http://schemas.microsoft.com/office/drawing/2014/main" id="{100DB312-9FDE-05C5-EF5A-02AD66D4B86E}"/>
              </a:ext>
            </a:extLst>
          </p:cNvPr>
          <p:cNvGrpSpPr/>
          <p:nvPr/>
        </p:nvGrpSpPr>
        <p:grpSpPr>
          <a:xfrm>
            <a:off x="5923837" y="4858788"/>
            <a:ext cx="2910793" cy="449507"/>
            <a:chOff x="2882839" y="4850431"/>
            <a:chExt cx="2910793" cy="449507"/>
          </a:xfrm>
        </p:grpSpPr>
        <p:sp>
          <p:nvSpPr>
            <p:cNvPr id="55" name="CaixaDeTexto 9">
              <a:extLst>
                <a:ext uri="{FF2B5EF4-FFF2-40B4-BE49-F238E27FC236}">
                  <a16:creationId xmlns:a16="http://schemas.microsoft.com/office/drawing/2014/main" id="{DBE2B854-D74A-CF3F-95F6-321063FD27D9}"/>
                </a:ext>
              </a:extLst>
            </p:cNvPr>
            <p:cNvSpPr txBox="1"/>
            <p:nvPr/>
          </p:nvSpPr>
          <p:spPr>
            <a:xfrm>
              <a:off x="2882839" y="485043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6. Há registro em prontuário da higiene oral 3x ao dia?</a:t>
              </a:r>
            </a:p>
          </p:txBody>
        </p:sp>
        <p:sp>
          <p:nvSpPr>
            <p:cNvPr id="56" name="Retângulo Arredondado 191">
              <a:extLst>
                <a:ext uri="{FF2B5EF4-FFF2-40B4-BE49-F238E27FC236}">
                  <a16:creationId xmlns:a16="http://schemas.microsoft.com/office/drawing/2014/main" id="{0CCF9907-B266-1939-50BA-8D190275ADF3}"/>
                </a:ext>
              </a:extLst>
            </p:cNvPr>
            <p:cNvSpPr/>
            <p:nvPr/>
          </p:nvSpPr>
          <p:spPr>
            <a:xfrm>
              <a:off x="5505647" y="486896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7" name="Retângulo Arredondado 192">
              <a:extLst>
                <a:ext uri="{FF2B5EF4-FFF2-40B4-BE49-F238E27FC236}">
                  <a16:creationId xmlns:a16="http://schemas.microsoft.com/office/drawing/2014/main" id="{ACCB6817-46F9-24EC-592A-28D55363EEA2}"/>
                </a:ext>
              </a:extLst>
            </p:cNvPr>
            <p:cNvSpPr/>
            <p:nvPr/>
          </p:nvSpPr>
          <p:spPr>
            <a:xfrm>
              <a:off x="5505647" y="5105498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8" name="CaixaDeTexto 10">
              <a:extLst>
                <a:ext uri="{FF2B5EF4-FFF2-40B4-BE49-F238E27FC236}">
                  <a16:creationId xmlns:a16="http://schemas.microsoft.com/office/drawing/2014/main" id="{093F3C8D-D5E9-80F2-33C9-B92F13E64E39}"/>
                </a:ext>
              </a:extLst>
            </p:cNvPr>
            <p:cNvSpPr txBox="1"/>
            <p:nvPr/>
          </p:nvSpPr>
          <p:spPr>
            <a:xfrm>
              <a:off x="5337598" y="4894445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9" name="CaixaDeTexto 11">
              <a:extLst>
                <a:ext uri="{FF2B5EF4-FFF2-40B4-BE49-F238E27FC236}">
                  <a16:creationId xmlns:a16="http://schemas.microsoft.com/office/drawing/2014/main" id="{90EC2F81-A72B-3D42-2661-CC826FB7FD5A}"/>
                </a:ext>
              </a:extLst>
            </p:cNvPr>
            <p:cNvSpPr txBox="1"/>
            <p:nvPr/>
          </p:nvSpPr>
          <p:spPr>
            <a:xfrm>
              <a:off x="5333124" y="513818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91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81344" y="1828056"/>
            <a:ext cx="2495391" cy="4444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 Foi realizada a higiene de mãos antes </a:t>
            </a:r>
            <a:r>
              <a:rPr lang="pt-BR" sz="1050" dirty="0" smtClean="0"/>
              <a:t>de colocar os  EPI e iniciar procedimento?</a:t>
            </a:r>
            <a:endParaRPr lang="pt-BR" sz="105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527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tângulo 79"/>
          <p:cNvSpPr/>
          <p:nvPr/>
        </p:nvSpPr>
        <p:spPr>
          <a:xfrm>
            <a:off x="2874711" y="5385001"/>
            <a:ext cx="303231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 fontAlgn="ctr"/>
            <a:r>
              <a:rPr lang="pt-BR" sz="700" b="1" dirty="0">
                <a:latin typeface="Arial"/>
                <a:cs typeface="Arial"/>
              </a:rPr>
              <a:t>Pacote de Prevenção à PAV - </a:t>
            </a:r>
            <a:r>
              <a:rPr lang="pt-BR" sz="700" b="1" dirty="0">
                <a:solidFill>
                  <a:srgbClr val="FF0000"/>
                </a:solidFill>
                <a:latin typeface="Arial"/>
                <a:cs typeface="Arial"/>
              </a:rPr>
              <a:t>Pediatria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92587" y="1452566"/>
            <a:ext cx="3032315" cy="673800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3. Manter posicionamento adequado conforme população atendida</a:t>
            </a:r>
          </a:p>
        </p:txBody>
      </p:sp>
      <p:sp>
        <p:nvSpPr>
          <p:cNvPr id="87" name="Retângulo 8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74710" y="1446172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5C4C72C9-FF0E-3157-ED07-0DCEB10529C3}"/>
              </a:ext>
            </a:extLst>
          </p:cNvPr>
          <p:cNvGrpSpPr/>
          <p:nvPr/>
        </p:nvGrpSpPr>
        <p:grpSpPr>
          <a:xfrm>
            <a:off x="2868523" y="2257024"/>
            <a:ext cx="2921425" cy="591768"/>
            <a:chOff x="2916806" y="3194874"/>
            <a:chExt cx="2921425" cy="591768"/>
          </a:xfrm>
        </p:grpSpPr>
        <p:sp>
          <p:nvSpPr>
            <p:cNvPr id="8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916806" y="3295411"/>
              <a:ext cx="2502237" cy="4912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O sistema para mensuração da angulação da incubadora, berço aquecido ou cama está em um local de fácil </a:t>
              </a:r>
              <a:r>
                <a:rPr lang="pt-BR" sz="1050" dirty="0" err="1"/>
                <a:t>cisualização</a:t>
              </a:r>
              <a:r>
                <a:rPr lang="pt-BR" sz="1050" dirty="0"/>
                <a:t>  para todos?</a:t>
              </a:r>
            </a:p>
            <a:p>
              <a:pPr marL="228600" indent="-228600">
                <a:buFont typeface="+mj-lt"/>
                <a:buAutoNum type="arabicPeriod" startAt="2"/>
              </a:pPr>
              <a:endParaRPr lang="pt-BR" sz="1050" dirty="0"/>
            </a:p>
          </p:txBody>
        </p:sp>
        <p:sp>
          <p:nvSpPr>
            <p:cNvPr id="89" name="Retângulo Arredondado 88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49456" y="3194874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49456" y="3441416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80946" y="3288602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76459" y="3487946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93" name="Conector reto 92"/>
          <p:cNvCxnSpPr/>
          <p:nvPr/>
        </p:nvCxnSpPr>
        <p:spPr>
          <a:xfrm>
            <a:off x="2888003" y="2882381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5" name="Estrela de 5 Pontas 94"/>
          <p:cNvSpPr/>
          <p:nvPr/>
        </p:nvSpPr>
        <p:spPr>
          <a:xfrm>
            <a:off x="5636615" y="1491839"/>
            <a:ext cx="176202" cy="15582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08B04E5F-38EB-6C69-D449-7B235516B672}"/>
              </a:ext>
            </a:extLst>
          </p:cNvPr>
          <p:cNvGrpSpPr/>
          <p:nvPr/>
        </p:nvGrpSpPr>
        <p:grpSpPr>
          <a:xfrm>
            <a:off x="5344248" y="3017328"/>
            <a:ext cx="461772" cy="435891"/>
            <a:chOff x="5364438" y="3931795"/>
            <a:chExt cx="461772" cy="435891"/>
          </a:xfrm>
        </p:grpSpPr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37435" y="3931795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Retângulo Arredondado 9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37435" y="4165378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68925" y="3958303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64438" y="4211908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107" name="Retângulo 106"/>
          <p:cNvSpPr/>
          <p:nvPr/>
        </p:nvSpPr>
        <p:spPr>
          <a:xfrm>
            <a:off x="5940625" y="5385001"/>
            <a:ext cx="303231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 fontAlgn="ctr"/>
            <a:r>
              <a:rPr lang="pt-BR" sz="700" b="1" dirty="0">
                <a:latin typeface="Arial"/>
                <a:cs typeface="Arial"/>
              </a:rPr>
              <a:t>Pacote de Prevenção à PAV- </a:t>
            </a:r>
            <a:r>
              <a:rPr lang="pt-BR" sz="700" b="1" dirty="0">
                <a:solidFill>
                  <a:srgbClr val="FF0000"/>
                </a:solidFill>
                <a:latin typeface="Arial"/>
                <a:cs typeface="Arial"/>
              </a:rPr>
              <a:t>Pediatria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8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55292" y="1466212"/>
            <a:ext cx="3032315" cy="651327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3. Manter o posicionamento adequado conforme população atendida</a:t>
            </a:r>
          </a:p>
        </p:txBody>
      </p:sp>
      <p:sp>
        <p:nvSpPr>
          <p:cNvPr id="114" name="Retângulo 113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0624" y="1446172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20" name="Conector reto 119"/>
          <p:cNvCxnSpPr/>
          <p:nvPr/>
        </p:nvCxnSpPr>
        <p:spPr>
          <a:xfrm>
            <a:off x="5927881" y="2879346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2" name="Estrela de 5 Pontas 121"/>
          <p:cNvSpPr/>
          <p:nvPr/>
        </p:nvSpPr>
        <p:spPr>
          <a:xfrm>
            <a:off x="8727943" y="1491839"/>
            <a:ext cx="176202" cy="15582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72461" y="4541642"/>
            <a:ext cx="2502237" cy="8403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05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66CB0BF-337E-466D-83A6-51608DF5D4F7}"/>
              </a:ext>
            </a:extLst>
          </p:cNvPr>
          <p:cNvGrpSpPr/>
          <p:nvPr/>
        </p:nvGrpSpPr>
        <p:grpSpPr>
          <a:xfrm>
            <a:off x="8437503" y="2254777"/>
            <a:ext cx="461772" cy="448850"/>
            <a:chOff x="5376459" y="3194874"/>
            <a:chExt cx="461772" cy="448850"/>
          </a:xfrm>
        </p:grpSpPr>
        <p:sp>
          <p:nvSpPr>
            <p:cNvPr id="6" name="Retângulo Arredondado 88">
              <a:extLst>
                <a:ext uri="{FF2B5EF4-FFF2-40B4-BE49-F238E27FC236}">
                  <a16:creationId xmlns:a16="http://schemas.microsoft.com/office/drawing/2014/main" id="{72F59896-8FC2-FC47-BEDA-3DBA235D940F}"/>
                </a:ext>
              </a:extLst>
            </p:cNvPr>
            <p:cNvSpPr/>
            <p:nvPr/>
          </p:nvSpPr>
          <p:spPr>
            <a:xfrm>
              <a:off x="5549456" y="3194874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" name="Retângulo Arredondado 89">
              <a:extLst>
                <a:ext uri="{FF2B5EF4-FFF2-40B4-BE49-F238E27FC236}">
                  <a16:creationId xmlns:a16="http://schemas.microsoft.com/office/drawing/2014/main" id="{EB82DDCB-B202-1A40-462C-466AAFD4754C}"/>
                </a:ext>
              </a:extLst>
            </p:cNvPr>
            <p:cNvSpPr/>
            <p:nvPr/>
          </p:nvSpPr>
          <p:spPr>
            <a:xfrm>
              <a:off x="5549456" y="3441416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" name="CaixaDeTexto 10">
              <a:extLst>
                <a:ext uri="{FF2B5EF4-FFF2-40B4-BE49-F238E27FC236}">
                  <a16:creationId xmlns:a16="http://schemas.microsoft.com/office/drawing/2014/main" id="{ECFD2745-5A20-EFEA-69F4-21FA13701EE5}"/>
                </a:ext>
              </a:extLst>
            </p:cNvPr>
            <p:cNvSpPr txBox="1"/>
            <p:nvPr/>
          </p:nvSpPr>
          <p:spPr>
            <a:xfrm>
              <a:off x="5380946" y="3288602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" name="CaixaDeTexto 11">
              <a:extLst>
                <a:ext uri="{FF2B5EF4-FFF2-40B4-BE49-F238E27FC236}">
                  <a16:creationId xmlns:a16="http://schemas.microsoft.com/office/drawing/2014/main" id="{E46D6207-0D2A-26B3-F449-522405447B03}"/>
                </a:ext>
              </a:extLst>
            </p:cNvPr>
            <p:cNvSpPr txBox="1"/>
            <p:nvPr/>
          </p:nvSpPr>
          <p:spPr>
            <a:xfrm>
              <a:off x="5376459" y="3487946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8123803A-2452-BE39-CA37-4C66195CB013}"/>
              </a:ext>
            </a:extLst>
          </p:cNvPr>
          <p:cNvGrpSpPr/>
          <p:nvPr/>
        </p:nvGrpSpPr>
        <p:grpSpPr>
          <a:xfrm>
            <a:off x="8436828" y="3017165"/>
            <a:ext cx="461772" cy="435891"/>
            <a:chOff x="5364438" y="3931795"/>
            <a:chExt cx="461772" cy="435891"/>
          </a:xfrm>
        </p:grpSpPr>
        <p:sp>
          <p:nvSpPr>
            <p:cNvPr id="12" name="Retângulo Arredondado 96">
              <a:extLst>
                <a:ext uri="{FF2B5EF4-FFF2-40B4-BE49-F238E27FC236}">
                  <a16:creationId xmlns:a16="http://schemas.microsoft.com/office/drawing/2014/main" id="{BB1179E8-41C3-D440-FF52-D465C6940AFD}"/>
                </a:ext>
              </a:extLst>
            </p:cNvPr>
            <p:cNvSpPr/>
            <p:nvPr/>
          </p:nvSpPr>
          <p:spPr>
            <a:xfrm>
              <a:off x="5537435" y="3931795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3" name="Retângulo Arredondado 97">
              <a:extLst>
                <a:ext uri="{FF2B5EF4-FFF2-40B4-BE49-F238E27FC236}">
                  <a16:creationId xmlns:a16="http://schemas.microsoft.com/office/drawing/2014/main" id="{1F25E6CE-FD89-C100-C5BA-D1047AAB6257}"/>
                </a:ext>
              </a:extLst>
            </p:cNvPr>
            <p:cNvSpPr/>
            <p:nvPr/>
          </p:nvSpPr>
          <p:spPr>
            <a:xfrm>
              <a:off x="5537435" y="4165378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4" name="CaixaDeTexto 10">
              <a:extLst>
                <a:ext uri="{FF2B5EF4-FFF2-40B4-BE49-F238E27FC236}">
                  <a16:creationId xmlns:a16="http://schemas.microsoft.com/office/drawing/2014/main" id="{D49A4CA2-ABE1-4099-C7EA-BD383BAAA3C3}"/>
                </a:ext>
              </a:extLst>
            </p:cNvPr>
            <p:cNvSpPr txBox="1"/>
            <p:nvPr/>
          </p:nvSpPr>
          <p:spPr>
            <a:xfrm>
              <a:off x="5368925" y="3958303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5" name="CaixaDeTexto 11">
              <a:extLst>
                <a:ext uri="{FF2B5EF4-FFF2-40B4-BE49-F238E27FC236}">
                  <a16:creationId xmlns:a16="http://schemas.microsoft.com/office/drawing/2014/main" id="{12167C16-4D84-8B01-33B7-9E9BE5D36B16}"/>
                </a:ext>
              </a:extLst>
            </p:cNvPr>
            <p:cNvSpPr txBox="1"/>
            <p:nvPr/>
          </p:nvSpPr>
          <p:spPr>
            <a:xfrm>
              <a:off x="5364438" y="4211908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40" name="CaixaDeTexto 9">
            <a:extLst>
              <a:ext uri="{FF2B5EF4-FFF2-40B4-BE49-F238E27FC236}">
                <a16:creationId xmlns:a16="http://schemas.microsoft.com/office/drawing/2014/main" id="{25346FC1-6089-8145-3641-A52FE9E2BA55}"/>
              </a:ext>
            </a:extLst>
          </p:cNvPr>
          <p:cNvSpPr txBox="1"/>
          <p:nvPr/>
        </p:nvSpPr>
        <p:spPr>
          <a:xfrm>
            <a:off x="2888003" y="3295291"/>
            <a:ext cx="2629447" cy="6535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chemeClr val="tx1"/>
                </a:solidFill>
              </a:rPr>
              <a:t>2. A cabeceira está com o decúbito elevado?  Considere adequado conforme população atendida.</a:t>
            </a:r>
          </a:p>
          <a:p>
            <a:r>
              <a:rPr lang="pt-BR" dirty="0">
                <a:solidFill>
                  <a:schemeClr val="tx1"/>
                </a:solidFill>
              </a:rPr>
              <a:t>     a. se berço comum ou cama : 30° a 45º </a:t>
            </a:r>
          </a:p>
          <a:p>
            <a:r>
              <a:rPr lang="pt-BR" dirty="0">
                <a:solidFill>
                  <a:schemeClr val="tx1"/>
                </a:solidFill>
              </a:rPr>
              <a:t>     b. se  incubadora ou berço aquecido: seu limite máximo.                      </a:t>
            </a:r>
          </a:p>
          <a:p>
            <a:endParaRPr lang="pt-BR" sz="1050" dirty="0"/>
          </a:p>
          <a:p>
            <a:pPr algn="ctr"/>
            <a:endParaRPr lang="pt-BR" sz="1050" u="sng" dirty="0"/>
          </a:p>
        </p:txBody>
      </p:sp>
      <p:sp>
        <p:nvSpPr>
          <p:cNvPr id="41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095094" y="2357455"/>
            <a:ext cx="2502237" cy="49123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 dirty="0"/>
              <a:t>O sistema para mensuração da angulação da incubadora, berço aquecido ou cama está em um local de fácil </a:t>
            </a:r>
            <a:r>
              <a:rPr lang="pt-BR" sz="1050" dirty="0" err="1"/>
              <a:t>cisualização</a:t>
            </a:r>
            <a:r>
              <a:rPr lang="pt-BR" sz="1050" dirty="0"/>
              <a:t>  para todos?</a:t>
            </a:r>
          </a:p>
          <a:p>
            <a:pPr marL="228600" indent="-228600">
              <a:buFont typeface="+mj-lt"/>
              <a:buAutoNum type="arabicPeriod" startAt="2"/>
            </a:pPr>
            <a:endParaRPr lang="pt-BR" sz="1050" dirty="0"/>
          </a:p>
        </p:txBody>
      </p:sp>
      <p:sp>
        <p:nvSpPr>
          <p:cNvPr id="42" name="CaixaDeTexto 9">
            <a:extLst>
              <a:ext uri="{FF2B5EF4-FFF2-40B4-BE49-F238E27FC236}">
                <a16:creationId xmlns:a16="http://schemas.microsoft.com/office/drawing/2014/main" id="{25346FC1-6089-8145-3641-A52FE9E2BA55}"/>
              </a:ext>
            </a:extLst>
          </p:cNvPr>
          <p:cNvSpPr txBox="1"/>
          <p:nvPr/>
        </p:nvSpPr>
        <p:spPr>
          <a:xfrm>
            <a:off x="5994600" y="3309013"/>
            <a:ext cx="2629447" cy="6535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chemeClr val="tx1"/>
                </a:solidFill>
              </a:rPr>
              <a:t>2. A cabeceira está com o decúbito elevado?  Considere adequado conforme população atendida.</a:t>
            </a:r>
          </a:p>
          <a:p>
            <a:r>
              <a:rPr lang="pt-BR" dirty="0">
                <a:solidFill>
                  <a:schemeClr val="tx1"/>
                </a:solidFill>
              </a:rPr>
              <a:t>     a. se berço comum ou cama : 30° a 45º </a:t>
            </a:r>
          </a:p>
          <a:p>
            <a:r>
              <a:rPr lang="pt-BR" dirty="0">
                <a:solidFill>
                  <a:schemeClr val="tx1"/>
                </a:solidFill>
              </a:rPr>
              <a:t>     b. se  incubadora ou berço aquecido: seu limite máximo.                      </a:t>
            </a:r>
          </a:p>
          <a:p>
            <a:endParaRPr lang="pt-BR" sz="1050" dirty="0"/>
          </a:p>
          <a:p>
            <a:pPr algn="ctr"/>
            <a:endParaRPr lang="pt-BR" sz="1050" u="sng" dirty="0"/>
          </a:p>
        </p:txBody>
      </p:sp>
    </p:spTree>
    <p:extLst>
      <p:ext uri="{BB962C8B-B14F-4D97-AF65-F5344CB8AC3E}">
        <p14:creationId xmlns:p14="http://schemas.microsoft.com/office/powerpoint/2010/main" val="234212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3044053" y="5868626"/>
            <a:ext cx="303504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 fontAlgn="ctr"/>
            <a:r>
              <a:rPr lang="pt-BR" sz="700" b="1" dirty="0">
                <a:latin typeface="Arial"/>
                <a:cs typeface="Arial"/>
              </a:rPr>
              <a:t>Pacote de Prevenção à PAV - </a:t>
            </a:r>
            <a:r>
              <a:rPr lang="pt-BR" sz="700" b="1" dirty="0">
                <a:solidFill>
                  <a:srgbClr val="FF0000"/>
                </a:solidFill>
                <a:latin typeface="Arial"/>
                <a:cs typeface="Arial"/>
              </a:rPr>
              <a:t>Pediatria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3043926" y="1944388"/>
            <a:ext cx="3035045" cy="543529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4. Adequar nível de sedação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3031352" y="1929797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8" name="Retângulo 47"/>
          <p:cNvSpPr/>
          <p:nvPr/>
        </p:nvSpPr>
        <p:spPr>
          <a:xfrm>
            <a:off x="6109071" y="5868626"/>
            <a:ext cx="303504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 fontAlgn="ctr"/>
            <a:r>
              <a:rPr lang="pt-BR" sz="700" b="1" dirty="0">
                <a:latin typeface="Arial"/>
                <a:cs typeface="Arial"/>
              </a:rPr>
              <a:t>Pacote de Prevenção à PAV - </a:t>
            </a:r>
            <a:r>
              <a:rPr lang="pt-BR" sz="700" b="1" dirty="0">
                <a:solidFill>
                  <a:srgbClr val="FF0000"/>
                </a:solidFill>
                <a:latin typeface="Arial"/>
                <a:cs typeface="Arial"/>
              </a:rPr>
              <a:t>Pediatria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9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6103481" y="1944388"/>
            <a:ext cx="3035045" cy="543529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4. Adequar nível de sedação</a:t>
            </a: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6096370" y="1929797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" name="Retângulo 1"/>
          <p:cNvSpPr/>
          <p:nvPr/>
        </p:nvSpPr>
        <p:spPr>
          <a:xfrm>
            <a:off x="3196350" y="4131012"/>
            <a:ext cx="2664749" cy="1481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496634F0-B302-3BFF-AB7F-92F64180321B}"/>
              </a:ext>
            </a:extLst>
          </p:cNvPr>
          <p:cNvGrpSpPr/>
          <p:nvPr/>
        </p:nvGrpSpPr>
        <p:grpSpPr>
          <a:xfrm>
            <a:off x="5538002" y="2664161"/>
            <a:ext cx="462188" cy="435891"/>
            <a:chOff x="5538002" y="3058614"/>
            <a:chExt cx="462188" cy="435891"/>
          </a:xfrm>
        </p:grpSpPr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711155" y="3058614"/>
              <a:ext cx="28903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711155" y="3292197"/>
              <a:ext cx="28903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542493" y="3085122"/>
              <a:ext cx="211770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538002" y="3338727"/>
              <a:ext cx="211770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ABA15A40-A2A1-936C-2CE4-77FA44285DA8}"/>
              </a:ext>
            </a:extLst>
          </p:cNvPr>
          <p:cNvGrpSpPr/>
          <p:nvPr/>
        </p:nvGrpSpPr>
        <p:grpSpPr>
          <a:xfrm>
            <a:off x="5535381" y="3368952"/>
            <a:ext cx="472930" cy="442505"/>
            <a:chOff x="5596561" y="3705013"/>
            <a:chExt cx="472930" cy="442505"/>
          </a:xfrm>
        </p:grpSpPr>
        <p:sp>
          <p:nvSpPr>
            <p:cNvPr id="5" name="Retângulo Arredondado 217">
              <a:extLst>
                <a:ext uri="{FF2B5EF4-FFF2-40B4-BE49-F238E27FC236}">
                  <a16:creationId xmlns:a16="http://schemas.microsoft.com/office/drawing/2014/main" id="{4C72FF63-19E7-1E33-8AA0-A802EDF5780E}"/>
                </a:ext>
              </a:extLst>
            </p:cNvPr>
            <p:cNvSpPr/>
            <p:nvPr/>
          </p:nvSpPr>
          <p:spPr>
            <a:xfrm>
              <a:off x="5773738" y="370501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" name="Retângulo Arredondado 218">
              <a:extLst>
                <a:ext uri="{FF2B5EF4-FFF2-40B4-BE49-F238E27FC236}">
                  <a16:creationId xmlns:a16="http://schemas.microsoft.com/office/drawing/2014/main" id="{9D0AFD3F-311F-189F-0117-CE22C7F0568D}"/>
                </a:ext>
              </a:extLst>
            </p:cNvPr>
            <p:cNvSpPr/>
            <p:nvPr/>
          </p:nvSpPr>
          <p:spPr>
            <a:xfrm>
              <a:off x="5773738" y="394214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" name="CaixaDeTexto 10">
              <a:extLst>
                <a:ext uri="{FF2B5EF4-FFF2-40B4-BE49-F238E27FC236}">
                  <a16:creationId xmlns:a16="http://schemas.microsoft.com/office/drawing/2014/main" id="{99E8C763-D59F-759B-51A8-FF943DEF97AD}"/>
                </a:ext>
              </a:extLst>
            </p:cNvPr>
            <p:cNvSpPr txBox="1"/>
            <p:nvPr/>
          </p:nvSpPr>
          <p:spPr>
            <a:xfrm>
              <a:off x="5601156" y="37319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" name="CaixaDeTexto 11">
              <a:extLst>
                <a:ext uri="{FF2B5EF4-FFF2-40B4-BE49-F238E27FC236}">
                  <a16:creationId xmlns:a16="http://schemas.microsoft.com/office/drawing/2014/main" id="{1F717B90-0695-7809-39BF-73E9BE7E7BB1}"/>
                </a:ext>
              </a:extLst>
            </p:cNvPr>
            <p:cNvSpPr txBox="1"/>
            <p:nvPr/>
          </p:nvSpPr>
          <p:spPr>
            <a:xfrm>
              <a:off x="5596561" y="398937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D88DE4A-98B3-C99C-D1E8-86BA1CD7AC5A}"/>
              </a:ext>
            </a:extLst>
          </p:cNvPr>
          <p:cNvCxnSpPr/>
          <p:nvPr/>
        </p:nvCxnSpPr>
        <p:spPr>
          <a:xfrm>
            <a:off x="3024983" y="3227542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A4014331-A157-82F3-3BF4-E720412C7332}"/>
              </a:ext>
            </a:extLst>
          </p:cNvPr>
          <p:cNvGrpSpPr/>
          <p:nvPr/>
        </p:nvGrpSpPr>
        <p:grpSpPr>
          <a:xfrm>
            <a:off x="8601170" y="2707368"/>
            <a:ext cx="462188" cy="435891"/>
            <a:chOff x="5538002" y="3058614"/>
            <a:chExt cx="462188" cy="435891"/>
          </a:xfrm>
        </p:grpSpPr>
        <p:sp>
          <p:nvSpPr>
            <p:cNvPr id="14" name="Retângulo Arredondado 217">
              <a:extLst>
                <a:ext uri="{FF2B5EF4-FFF2-40B4-BE49-F238E27FC236}">
                  <a16:creationId xmlns:a16="http://schemas.microsoft.com/office/drawing/2014/main" id="{0421E5AB-4B0A-1029-B096-340A565D0257}"/>
                </a:ext>
              </a:extLst>
            </p:cNvPr>
            <p:cNvSpPr/>
            <p:nvPr/>
          </p:nvSpPr>
          <p:spPr>
            <a:xfrm>
              <a:off x="5711155" y="3058614"/>
              <a:ext cx="28903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5" name="Retângulo Arredondado 218">
              <a:extLst>
                <a:ext uri="{FF2B5EF4-FFF2-40B4-BE49-F238E27FC236}">
                  <a16:creationId xmlns:a16="http://schemas.microsoft.com/office/drawing/2014/main" id="{37D8E0E3-F6A3-6D21-6B08-13FD66DCFFB2}"/>
                </a:ext>
              </a:extLst>
            </p:cNvPr>
            <p:cNvSpPr/>
            <p:nvPr/>
          </p:nvSpPr>
          <p:spPr>
            <a:xfrm>
              <a:off x="5711155" y="3292197"/>
              <a:ext cx="28903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" name="CaixaDeTexto 10">
              <a:extLst>
                <a:ext uri="{FF2B5EF4-FFF2-40B4-BE49-F238E27FC236}">
                  <a16:creationId xmlns:a16="http://schemas.microsoft.com/office/drawing/2014/main" id="{7743950C-734E-78D7-E22B-EE09EE3B219E}"/>
                </a:ext>
              </a:extLst>
            </p:cNvPr>
            <p:cNvSpPr txBox="1"/>
            <p:nvPr/>
          </p:nvSpPr>
          <p:spPr>
            <a:xfrm>
              <a:off x="5542493" y="3085122"/>
              <a:ext cx="211770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7" name="CaixaDeTexto 11">
              <a:extLst>
                <a:ext uri="{FF2B5EF4-FFF2-40B4-BE49-F238E27FC236}">
                  <a16:creationId xmlns:a16="http://schemas.microsoft.com/office/drawing/2014/main" id="{DB3A290C-3E05-B4E1-9ECB-5529DC06F166}"/>
                </a:ext>
              </a:extLst>
            </p:cNvPr>
            <p:cNvSpPr txBox="1"/>
            <p:nvPr/>
          </p:nvSpPr>
          <p:spPr>
            <a:xfrm>
              <a:off x="5538002" y="3338727"/>
              <a:ext cx="211770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A4BE5C2D-0F92-149D-4656-97D49CA392D7}"/>
              </a:ext>
            </a:extLst>
          </p:cNvPr>
          <p:cNvCxnSpPr/>
          <p:nvPr/>
        </p:nvCxnSpPr>
        <p:spPr>
          <a:xfrm>
            <a:off x="6113315" y="3235218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980ECB69-C331-15B9-0A6F-BEBEE974DE50}"/>
              </a:ext>
            </a:extLst>
          </p:cNvPr>
          <p:cNvGrpSpPr/>
          <p:nvPr/>
        </p:nvGrpSpPr>
        <p:grpSpPr>
          <a:xfrm>
            <a:off x="8601655" y="3402475"/>
            <a:ext cx="472930" cy="442505"/>
            <a:chOff x="5596561" y="3705013"/>
            <a:chExt cx="472930" cy="442505"/>
          </a:xfrm>
        </p:grpSpPr>
        <p:sp>
          <p:nvSpPr>
            <p:cNvPr id="23" name="Retângulo Arredondado 217">
              <a:extLst>
                <a:ext uri="{FF2B5EF4-FFF2-40B4-BE49-F238E27FC236}">
                  <a16:creationId xmlns:a16="http://schemas.microsoft.com/office/drawing/2014/main" id="{A22B0811-CE6C-FA8E-5DDE-FF71A6148311}"/>
                </a:ext>
              </a:extLst>
            </p:cNvPr>
            <p:cNvSpPr/>
            <p:nvPr/>
          </p:nvSpPr>
          <p:spPr>
            <a:xfrm>
              <a:off x="5773738" y="370501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" name="Retângulo Arredondado 218">
              <a:extLst>
                <a:ext uri="{FF2B5EF4-FFF2-40B4-BE49-F238E27FC236}">
                  <a16:creationId xmlns:a16="http://schemas.microsoft.com/office/drawing/2014/main" id="{31184DA5-845E-7874-D4ED-5B093D738173}"/>
                </a:ext>
              </a:extLst>
            </p:cNvPr>
            <p:cNvSpPr/>
            <p:nvPr/>
          </p:nvSpPr>
          <p:spPr>
            <a:xfrm>
              <a:off x="5773738" y="394214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CaixaDeTexto 10">
              <a:extLst>
                <a:ext uri="{FF2B5EF4-FFF2-40B4-BE49-F238E27FC236}">
                  <a16:creationId xmlns:a16="http://schemas.microsoft.com/office/drawing/2014/main" id="{8B80761F-450C-757F-AA6A-1184BBB52069}"/>
                </a:ext>
              </a:extLst>
            </p:cNvPr>
            <p:cNvSpPr txBox="1"/>
            <p:nvPr/>
          </p:nvSpPr>
          <p:spPr>
            <a:xfrm>
              <a:off x="5601156" y="37319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6" name="CaixaDeTexto 11">
              <a:extLst>
                <a:ext uri="{FF2B5EF4-FFF2-40B4-BE49-F238E27FC236}">
                  <a16:creationId xmlns:a16="http://schemas.microsoft.com/office/drawing/2014/main" id="{0B49B68B-76E4-E273-F4D1-104777462D18}"/>
                </a:ext>
              </a:extLst>
            </p:cNvPr>
            <p:cNvSpPr txBox="1"/>
            <p:nvPr/>
          </p:nvSpPr>
          <p:spPr>
            <a:xfrm>
              <a:off x="5596561" y="398937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28" name="Retângulo 27">
            <a:extLst>
              <a:ext uri="{FF2B5EF4-FFF2-40B4-BE49-F238E27FC236}">
                <a16:creationId xmlns:a16="http://schemas.microsoft.com/office/drawing/2014/main" id="{A1867441-2502-A53E-1013-11E0F4F4F91A}"/>
              </a:ext>
            </a:extLst>
          </p:cNvPr>
          <p:cNvSpPr/>
          <p:nvPr/>
        </p:nvSpPr>
        <p:spPr>
          <a:xfrm>
            <a:off x="6268478" y="4126173"/>
            <a:ext cx="2664749" cy="1481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9">
            <a:extLst>
              <a:ext uri="{FF2B5EF4-FFF2-40B4-BE49-F238E27FC236}">
                <a16:creationId xmlns:a16="http://schemas.microsoft.com/office/drawing/2014/main" id="{9A4F99D1-A1FC-63A6-52B4-0F70F68BE13A}"/>
              </a:ext>
            </a:extLst>
          </p:cNvPr>
          <p:cNvSpPr txBox="1"/>
          <p:nvPr/>
        </p:nvSpPr>
        <p:spPr>
          <a:xfrm>
            <a:off x="3053212" y="2587591"/>
            <a:ext cx="2419825" cy="54220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1. Há registro em prontuário do nível de sedação segundo escala padronizada conforme população atendida?</a:t>
            </a:r>
          </a:p>
        </p:txBody>
      </p:sp>
      <p:sp>
        <p:nvSpPr>
          <p:cNvPr id="42" name="CaixaDeTexto 9">
            <a:extLst>
              <a:ext uri="{FF2B5EF4-FFF2-40B4-BE49-F238E27FC236}">
                <a16:creationId xmlns:a16="http://schemas.microsoft.com/office/drawing/2014/main" id="{033617AB-F3EB-5059-23F1-2652FD75B1B7}"/>
              </a:ext>
            </a:extLst>
          </p:cNvPr>
          <p:cNvSpPr txBox="1"/>
          <p:nvPr/>
        </p:nvSpPr>
        <p:spPr>
          <a:xfrm>
            <a:off x="3079747" y="3327339"/>
            <a:ext cx="2626200" cy="59776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2. A sedação está dentro do alvo, conforme      escala utilizada ou fora do alvo com registro de justificativa em prontuário?</a:t>
            </a:r>
            <a:endParaRPr lang="pt-BR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43" name="CaixaDeTexto 9">
            <a:extLst>
              <a:ext uri="{FF2B5EF4-FFF2-40B4-BE49-F238E27FC236}">
                <a16:creationId xmlns:a16="http://schemas.microsoft.com/office/drawing/2014/main" id="{E1A379D8-2882-2F02-7AAD-9ADA6857E654}"/>
              </a:ext>
            </a:extLst>
          </p:cNvPr>
          <p:cNvSpPr txBox="1"/>
          <p:nvPr/>
        </p:nvSpPr>
        <p:spPr>
          <a:xfrm>
            <a:off x="3191220" y="4301587"/>
            <a:ext cx="2634137" cy="130420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t-BR" sz="1050" b="1" dirty="0">
                <a:solidFill>
                  <a:schemeClr val="tx1"/>
                </a:solidFill>
                <a:ea typeface="+mn-lt"/>
                <a:cs typeface="+mn-lt"/>
              </a:rPr>
              <a:t>Justificativas para sedação fora do alvo:</a:t>
            </a:r>
          </a:p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-Patologias Cirúrgicas.</a:t>
            </a:r>
          </a:p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- Membrana extracorpórea (ECMO).</a:t>
            </a:r>
          </a:p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- Síndrome da Angústia Respiratória Aguda (SARA) - quadro pulmonares graves.</a:t>
            </a:r>
          </a:p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-Traumas </a:t>
            </a:r>
            <a:r>
              <a:rPr lang="pt-BR" sz="1050" dirty="0" err="1">
                <a:solidFill>
                  <a:schemeClr val="tx1"/>
                </a:solidFill>
                <a:ea typeface="+mn-lt"/>
                <a:cs typeface="+mn-lt"/>
              </a:rPr>
              <a:t>Cranioencefálicos</a:t>
            </a:r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 graves </a:t>
            </a:r>
            <a:endParaRPr lang="pt-BR" sz="1050" dirty="0">
              <a:solidFill>
                <a:srgbClr val="FF0000"/>
              </a:solidFill>
              <a:ea typeface="+mn-lt"/>
              <a:cs typeface="+mn-lt"/>
            </a:endParaRPr>
          </a:p>
          <a:p>
            <a:endParaRPr lang="pt-BR" sz="1050" dirty="0">
              <a:ea typeface="+mn-lt"/>
              <a:cs typeface="+mn-lt"/>
            </a:endParaRPr>
          </a:p>
        </p:txBody>
      </p:sp>
      <p:sp>
        <p:nvSpPr>
          <p:cNvPr id="44" name="CaixaDeTexto 9">
            <a:extLst>
              <a:ext uri="{FF2B5EF4-FFF2-40B4-BE49-F238E27FC236}">
                <a16:creationId xmlns:a16="http://schemas.microsoft.com/office/drawing/2014/main" id="{9A4F99D1-A1FC-63A6-52B4-0F70F68BE13A}"/>
              </a:ext>
            </a:extLst>
          </p:cNvPr>
          <p:cNvSpPr txBox="1"/>
          <p:nvPr/>
        </p:nvSpPr>
        <p:spPr>
          <a:xfrm>
            <a:off x="6141933" y="2612322"/>
            <a:ext cx="2419825" cy="54220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1. Há registro em prontuário do nível de sedação segundo escala padronizada conforme população atendida?</a:t>
            </a:r>
          </a:p>
        </p:txBody>
      </p:sp>
      <p:sp>
        <p:nvSpPr>
          <p:cNvPr id="45" name="CaixaDeTexto 9">
            <a:extLst>
              <a:ext uri="{FF2B5EF4-FFF2-40B4-BE49-F238E27FC236}">
                <a16:creationId xmlns:a16="http://schemas.microsoft.com/office/drawing/2014/main" id="{033617AB-F3EB-5059-23F1-2652FD75B1B7}"/>
              </a:ext>
            </a:extLst>
          </p:cNvPr>
          <p:cNvSpPr txBox="1"/>
          <p:nvPr/>
        </p:nvSpPr>
        <p:spPr>
          <a:xfrm>
            <a:off x="6124501" y="3312281"/>
            <a:ext cx="2626200" cy="59776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2. A sedação está dentro do alvo, conforme      escala utilizada ou fora do alvo com registro de justificativa em prontuário?</a:t>
            </a:r>
            <a:endParaRPr lang="pt-BR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46" name="CaixaDeTexto 9">
            <a:extLst>
              <a:ext uri="{FF2B5EF4-FFF2-40B4-BE49-F238E27FC236}">
                <a16:creationId xmlns:a16="http://schemas.microsoft.com/office/drawing/2014/main" id="{E1A379D8-2882-2F02-7AAD-9ADA6857E654}"/>
              </a:ext>
            </a:extLst>
          </p:cNvPr>
          <p:cNvSpPr txBox="1"/>
          <p:nvPr/>
        </p:nvSpPr>
        <p:spPr>
          <a:xfrm>
            <a:off x="6315315" y="4275605"/>
            <a:ext cx="2634137" cy="130420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t-BR" sz="1050" b="1" dirty="0">
                <a:solidFill>
                  <a:schemeClr val="tx1"/>
                </a:solidFill>
                <a:ea typeface="+mn-lt"/>
                <a:cs typeface="+mn-lt"/>
              </a:rPr>
              <a:t>Justificativas para sedação fora do alvo:</a:t>
            </a:r>
          </a:p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-Patologias Cirúrgicas.</a:t>
            </a:r>
          </a:p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- Membrana extracorpórea (ECMO).</a:t>
            </a:r>
          </a:p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- Síndrome da Angústia Respiratória Aguda (SARA) - quadro pulmonares graves.</a:t>
            </a:r>
          </a:p>
          <a:p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-Traumas </a:t>
            </a:r>
            <a:r>
              <a:rPr lang="pt-BR" sz="1050" dirty="0" err="1">
                <a:solidFill>
                  <a:schemeClr val="tx1"/>
                </a:solidFill>
                <a:ea typeface="+mn-lt"/>
                <a:cs typeface="+mn-lt"/>
              </a:rPr>
              <a:t>Cranioencefálicos</a:t>
            </a:r>
            <a:r>
              <a:rPr lang="pt-BR" sz="1050" dirty="0">
                <a:solidFill>
                  <a:schemeClr val="tx1"/>
                </a:solidFill>
                <a:ea typeface="+mn-lt"/>
                <a:cs typeface="+mn-lt"/>
              </a:rPr>
              <a:t> graves </a:t>
            </a:r>
            <a:endParaRPr lang="pt-BR" sz="1050" dirty="0">
              <a:solidFill>
                <a:srgbClr val="FF0000"/>
              </a:solidFill>
              <a:ea typeface="+mn-lt"/>
              <a:cs typeface="+mn-lt"/>
            </a:endParaRPr>
          </a:p>
          <a:p>
            <a:endParaRPr lang="pt-BR" sz="105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9775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ângulo 23"/>
          <p:cNvSpPr/>
          <p:nvPr/>
        </p:nvSpPr>
        <p:spPr>
          <a:xfrm>
            <a:off x="2737170" y="534798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 fontAlgn="ctr"/>
            <a:r>
              <a:rPr lang="pt-BR" sz="700" b="1" dirty="0">
                <a:latin typeface="Arial"/>
                <a:cs typeface="Arial"/>
              </a:rPr>
              <a:t>Pacote de Prevenção à PAV - </a:t>
            </a:r>
            <a:r>
              <a:rPr lang="pt-BR" sz="700" b="1" dirty="0">
                <a:solidFill>
                  <a:srgbClr val="FF0000"/>
                </a:solidFill>
                <a:latin typeface="Arial"/>
                <a:cs typeface="Arial"/>
              </a:rPr>
              <a:t>Pediatria</a:t>
            </a:r>
            <a:endParaRPr lang="pt-BR" sz="727" b="1" dirty="0">
              <a:latin typeface="Arial" panose="020B0604020202020204" pitchFamily="34" charset="0"/>
            </a:endParaRPr>
          </a:p>
        </p:txBody>
      </p:sp>
      <p:sp>
        <p:nvSpPr>
          <p:cNvPr id="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738992" y="1424001"/>
            <a:ext cx="3039847" cy="538771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5. Verificar diariamente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possibilidade de extubação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D77C3B57-3D4A-9051-AB97-85298E9D808F}"/>
              </a:ext>
            </a:extLst>
          </p:cNvPr>
          <p:cNvGrpSpPr/>
          <p:nvPr/>
        </p:nvGrpSpPr>
        <p:grpSpPr>
          <a:xfrm>
            <a:off x="2731130" y="2065905"/>
            <a:ext cx="2994727" cy="581889"/>
            <a:chOff x="2768987" y="2486752"/>
            <a:chExt cx="2994727" cy="581889"/>
          </a:xfrm>
        </p:grpSpPr>
        <p:sp>
          <p:nvSpPr>
            <p:cNvPr id="2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768987" y="2486752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27" name="Retângulo Arredondado 2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467961" y="255712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8" name="Retângulo Arredondado 2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467961" y="279425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5379" y="258403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3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290784" y="284149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38" name="Conector reto 37"/>
          <p:cNvCxnSpPr/>
          <p:nvPr/>
        </p:nvCxnSpPr>
        <p:spPr>
          <a:xfrm>
            <a:off x="2725874" y="2692378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Retângulo 45"/>
          <p:cNvSpPr/>
          <p:nvPr/>
        </p:nvSpPr>
        <p:spPr>
          <a:xfrm>
            <a:off x="5765101" y="5340488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 fontAlgn="ctr"/>
            <a:r>
              <a:rPr lang="pt-BR" sz="700" b="1" dirty="0">
                <a:latin typeface="Arial"/>
                <a:cs typeface="Arial"/>
              </a:rPr>
              <a:t>Pacote de Prevenção à PAV - </a:t>
            </a:r>
            <a:r>
              <a:rPr lang="pt-BR" sz="700" b="1" dirty="0">
                <a:solidFill>
                  <a:srgbClr val="FF0000"/>
                </a:solidFill>
                <a:latin typeface="Arial"/>
                <a:cs typeface="Arial"/>
              </a:rPr>
              <a:t>Pediatria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1AAD2EE0-113D-8D7D-052C-D47EBCFD5F67}"/>
              </a:ext>
            </a:extLst>
          </p:cNvPr>
          <p:cNvGrpSpPr/>
          <p:nvPr/>
        </p:nvGrpSpPr>
        <p:grpSpPr>
          <a:xfrm>
            <a:off x="2725874" y="1411183"/>
            <a:ext cx="6120000" cy="4140000"/>
            <a:chOff x="2725874" y="1411183"/>
            <a:chExt cx="6126581" cy="4140000"/>
          </a:xfrm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725874" y="1411183"/>
              <a:ext cx="3060000" cy="414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6" name="Retângulo 55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92455" y="1411183"/>
              <a:ext cx="3060000" cy="414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64" name="Estrela de 5 Pontas 63"/>
          <p:cNvSpPr/>
          <p:nvPr/>
        </p:nvSpPr>
        <p:spPr>
          <a:xfrm>
            <a:off x="5542484" y="1487264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5" name="Estrela de 5 Pontas 64"/>
          <p:cNvSpPr/>
          <p:nvPr/>
        </p:nvSpPr>
        <p:spPr>
          <a:xfrm>
            <a:off x="8678674" y="1824104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" name="CaixaDeTexto 52">
            <a:extLst>
              <a:ext uri="{FF2B5EF4-FFF2-40B4-BE49-F238E27FC236}">
                <a16:creationId xmlns:a16="http://schemas.microsoft.com/office/drawing/2014/main" id="{F99A5C1B-FFD7-FF90-06AE-F5152F477D6B}"/>
              </a:ext>
            </a:extLst>
          </p:cNvPr>
          <p:cNvSpPr txBox="1"/>
          <p:nvPr/>
        </p:nvSpPr>
        <p:spPr>
          <a:xfrm>
            <a:off x="5809266" y="1421177"/>
            <a:ext cx="3046525" cy="541595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5. Verificar diariamente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possibilidade de extubação</a:t>
            </a:r>
          </a:p>
        </p:txBody>
      </p:sp>
      <p:sp>
        <p:nvSpPr>
          <p:cNvPr id="3" name="Estrela de 5 Pontas 63">
            <a:extLst>
              <a:ext uri="{FF2B5EF4-FFF2-40B4-BE49-F238E27FC236}">
                <a16:creationId xmlns:a16="http://schemas.microsoft.com/office/drawing/2014/main" id="{5CB401DE-0FD7-A2B4-523F-9C1234658C49}"/>
              </a:ext>
            </a:extLst>
          </p:cNvPr>
          <p:cNvSpPr/>
          <p:nvPr/>
        </p:nvSpPr>
        <p:spPr>
          <a:xfrm>
            <a:off x="8622529" y="147227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A186C428-8BF1-42C7-4676-16816104CDB8}"/>
              </a:ext>
            </a:extLst>
          </p:cNvPr>
          <p:cNvGrpSpPr/>
          <p:nvPr/>
        </p:nvGrpSpPr>
        <p:grpSpPr>
          <a:xfrm>
            <a:off x="5795365" y="2062276"/>
            <a:ext cx="2994727" cy="581889"/>
            <a:chOff x="2768987" y="2486752"/>
            <a:chExt cx="2994727" cy="581889"/>
          </a:xfrm>
        </p:grpSpPr>
        <p:sp>
          <p:nvSpPr>
            <p:cNvPr id="15" name="CaixaDeTexto 9">
              <a:extLst>
                <a:ext uri="{FF2B5EF4-FFF2-40B4-BE49-F238E27FC236}">
                  <a16:creationId xmlns:a16="http://schemas.microsoft.com/office/drawing/2014/main" id="{A18BD048-892C-B7D8-DE42-A939D1E23F3D}"/>
                </a:ext>
              </a:extLst>
            </p:cNvPr>
            <p:cNvSpPr txBox="1"/>
            <p:nvPr/>
          </p:nvSpPr>
          <p:spPr>
            <a:xfrm>
              <a:off x="2768987" y="2486752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16" name="Retângulo Arredondado 26">
              <a:extLst>
                <a:ext uri="{FF2B5EF4-FFF2-40B4-BE49-F238E27FC236}">
                  <a16:creationId xmlns:a16="http://schemas.microsoft.com/office/drawing/2014/main" id="{4796C53F-C3CE-BC9C-33E9-8613DC781506}"/>
                </a:ext>
              </a:extLst>
            </p:cNvPr>
            <p:cNvSpPr/>
            <p:nvPr/>
          </p:nvSpPr>
          <p:spPr>
            <a:xfrm>
              <a:off x="5467961" y="255712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" name="Retângulo Arredondado 27">
              <a:extLst>
                <a:ext uri="{FF2B5EF4-FFF2-40B4-BE49-F238E27FC236}">
                  <a16:creationId xmlns:a16="http://schemas.microsoft.com/office/drawing/2014/main" id="{D49531C3-6A4F-31B9-8AFD-8FEF3598C640}"/>
                </a:ext>
              </a:extLst>
            </p:cNvPr>
            <p:cNvSpPr/>
            <p:nvPr/>
          </p:nvSpPr>
          <p:spPr>
            <a:xfrm>
              <a:off x="5467961" y="279425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" name="CaixaDeTexto 10">
              <a:extLst>
                <a:ext uri="{FF2B5EF4-FFF2-40B4-BE49-F238E27FC236}">
                  <a16:creationId xmlns:a16="http://schemas.microsoft.com/office/drawing/2014/main" id="{BEB76EA8-E015-2824-57DE-787EA391D7B6}"/>
                </a:ext>
              </a:extLst>
            </p:cNvPr>
            <p:cNvSpPr txBox="1"/>
            <p:nvPr/>
          </p:nvSpPr>
          <p:spPr>
            <a:xfrm>
              <a:off x="5295379" y="258403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" name="CaixaDeTexto 11">
              <a:extLst>
                <a:ext uri="{FF2B5EF4-FFF2-40B4-BE49-F238E27FC236}">
                  <a16:creationId xmlns:a16="http://schemas.microsoft.com/office/drawing/2014/main" id="{328CDD07-F5AD-9F46-38C1-6DA44C89CDCF}"/>
                </a:ext>
              </a:extLst>
            </p:cNvPr>
            <p:cNvSpPr txBox="1"/>
            <p:nvPr/>
          </p:nvSpPr>
          <p:spPr>
            <a:xfrm>
              <a:off x="5290784" y="284149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004380CB-7014-D0EA-9576-C142736AF732}"/>
              </a:ext>
            </a:extLst>
          </p:cNvPr>
          <p:cNvCxnSpPr/>
          <p:nvPr/>
        </p:nvCxnSpPr>
        <p:spPr>
          <a:xfrm>
            <a:off x="5780280" y="269982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552030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tângulo 92">
            <a:extLst>
              <a:ext uri="{FF2B5EF4-FFF2-40B4-BE49-F238E27FC236}">
                <a16:creationId xmlns:a16="http://schemas.microsoft.com/office/drawing/2014/main" id="{B06B72CD-69E3-47E8-98AE-C7F139166034}"/>
              </a:ext>
            </a:extLst>
          </p:cNvPr>
          <p:cNvSpPr/>
          <p:nvPr/>
        </p:nvSpPr>
        <p:spPr>
          <a:xfrm>
            <a:off x="3078789" y="5172518"/>
            <a:ext cx="3024662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pt-BR" sz="700" b="1" dirty="0">
                <a:latin typeface="Arial"/>
                <a:cs typeface="Arial"/>
              </a:rPr>
              <a:t>Pacote de Prevenção à PAV - </a:t>
            </a:r>
            <a:r>
              <a:rPr lang="pt-BR" sz="700" b="1" dirty="0">
                <a:solidFill>
                  <a:srgbClr val="FF0000"/>
                </a:solidFill>
                <a:latin typeface="Arial"/>
                <a:cs typeface="Arial"/>
              </a:rPr>
              <a:t>Pediatria</a:t>
            </a:r>
            <a:endParaRPr lang="pt-BR" sz="700" b="1" dirty="0">
              <a:latin typeface="Arial"/>
              <a:cs typeface="Arial"/>
            </a:endParaRPr>
          </a:p>
        </p:txBody>
      </p:sp>
      <p:sp>
        <p:nvSpPr>
          <p:cNvPr id="118" name="Retângulo 117">
            <a:extLst>
              <a:ext uri="{FF2B5EF4-FFF2-40B4-BE49-F238E27FC236}">
                <a16:creationId xmlns:a16="http://schemas.microsoft.com/office/drawing/2014/main" id="{C13D5B75-ECA7-4D02-981F-92BA28877BF3}"/>
              </a:ext>
            </a:extLst>
          </p:cNvPr>
          <p:cNvSpPr/>
          <p:nvPr/>
        </p:nvSpPr>
        <p:spPr>
          <a:xfrm>
            <a:off x="6209771" y="5172518"/>
            <a:ext cx="3028356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/>
            <a:r>
              <a:rPr lang="pt-BR" sz="700" b="1" dirty="0">
                <a:latin typeface="Arial"/>
                <a:cs typeface="Arial"/>
              </a:rPr>
              <a:t>Pacote de Prevenção à PAV - </a:t>
            </a:r>
            <a:r>
              <a:rPr lang="pt-BR" sz="700" b="1" dirty="0">
                <a:solidFill>
                  <a:srgbClr val="FF0000"/>
                </a:solidFill>
                <a:latin typeface="Arial"/>
                <a:cs typeface="Arial"/>
              </a:rPr>
              <a:t>Pediatria</a:t>
            </a:r>
            <a:endParaRPr lang="pt-BR" dirty="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807699" y="248675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591007" y="225536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600785" y="254080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3064709" y="1239706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061089" y="2241705"/>
            <a:ext cx="2562700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 smtClean="0">
                <a:solidFill>
                  <a:schemeClr val="tx1"/>
                </a:solidFill>
              </a:rPr>
              <a:t>1. A </a:t>
            </a:r>
            <a:r>
              <a:rPr lang="pt-BR" sz="1050" dirty="0">
                <a:solidFill>
                  <a:schemeClr val="tx1"/>
                </a:solidFill>
              </a:rPr>
              <a:t>cabeceira da cama está em  decúbito elevado, segundo população atendida?</a:t>
            </a:r>
          </a:p>
        </p:txBody>
      </p:sp>
      <p:sp>
        <p:nvSpPr>
          <p:cNvPr id="180" name="Retângulo Arredondado 17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811149" y="288030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1" name="Retângulo Arredondado 18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811785" y="315809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592201" y="28899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8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584805" y="321276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278" name="Conector reto 277"/>
          <p:cNvCxnSpPr/>
          <p:nvPr/>
        </p:nvCxnSpPr>
        <p:spPr>
          <a:xfrm>
            <a:off x="3050629" y="280957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>
            <a:off x="3064709" y="342977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" name="Retângulo Arredondado 40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815813" y="3502473"/>
            <a:ext cx="295753" cy="208688"/>
          </a:xfrm>
          <a:prstGeom prst="roundRect">
            <a:avLst>
              <a:gd name="adj" fmla="val 9874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2" name="Retângulo Arredondado 41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827191" y="377407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597440" y="356613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4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594327" y="381804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46" name="Retângulo Arredondado 4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796737" y="4669412"/>
            <a:ext cx="295753" cy="19043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7" name="Retângulo Arredondado 4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794257" y="491087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583360" y="4103394"/>
            <a:ext cx="216692" cy="1617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6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591175" y="438859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65" name="Conector reto 64"/>
          <p:cNvCxnSpPr/>
          <p:nvPr/>
        </p:nvCxnSpPr>
        <p:spPr>
          <a:xfrm>
            <a:off x="3050629" y="4042808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9" name="Retângulo Arredondado 68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912704" y="226323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0" name="Retângulo Arredondado 69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909067" y="252197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731528" y="2318264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7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714718" y="2576257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6216181" y="1239705"/>
            <a:ext cx="3024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6" name="Retângulo Arredondado 7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912704" y="318317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713668" y="292603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78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702628" y="321636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79" name="Conector reto 78"/>
          <p:cNvCxnSpPr/>
          <p:nvPr/>
        </p:nvCxnSpPr>
        <p:spPr>
          <a:xfrm>
            <a:off x="6240407" y="2831515"/>
            <a:ext cx="2960300" cy="3834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0" name="Conector reto 79"/>
          <p:cNvCxnSpPr/>
          <p:nvPr/>
        </p:nvCxnSpPr>
        <p:spPr>
          <a:xfrm flipV="1">
            <a:off x="6206153" y="3444844"/>
            <a:ext cx="3002304" cy="11441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2" name="Retângulo Arredondado 8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890288" y="351768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3" name="Retângulo Arredondado 82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890305" y="377471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4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684442" y="356568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5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692375" y="384051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86" name="Retângulo Arredondado 8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898569" y="468015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7" name="Retângulo Arredondado 8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890286" y="492917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8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692375" y="473055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89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691996" y="497712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90" name="Conector reto 89"/>
          <p:cNvCxnSpPr/>
          <p:nvPr/>
        </p:nvCxnSpPr>
        <p:spPr>
          <a:xfrm>
            <a:off x="6233898" y="4082316"/>
            <a:ext cx="2995054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F44C4DF8-DC06-475B-9388-A988C5EDDA00}"/>
              </a:ext>
            </a:extLst>
          </p:cNvPr>
          <p:cNvCxnSpPr/>
          <p:nvPr/>
        </p:nvCxnSpPr>
        <p:spPr>
          <a:xfrm>
            <a:off x="3050629" y="516911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596D4586-5C8D-42A0-B0B4-47D89803DFEB}"/>
              </a:ext>
            </a:extLst>
          </p:cNvPr>
          <p:cNvCxnSpPr/>
          <p:nvPr/>
        </p:nvCxnSpPr>
        <p:spPr>
          <a:xfrm>
            <a:off x="3057358" y="461828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6" name="CaixaDeTexto 9">
            <a:extLst>
              <a:ext uri="{FF2B5EF4-FFF2-40B4-BE49-F238E27FC236}">
                <a16:creationId xmlns:a16="http://schemas.microsoft.com/office/drawing/2014/main" id="{846432A5-2B3A-4D66-9432-C86BC6CAD313}"/>
              </a:ext>
            </a:extLst>
          </p:cNvPr>
          <p:cNvSpPr txBox="1"/>
          <p:nvPr/>
        </p:nvSpPr>
        <p:spPr>
          <a:xfrm>
            <a:off x="3033749" y="4661400"/>
            <a:ext cx="242359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pt-BR" sz="1050" dirty="0" smtClean="0">
                <a:solidFill>
                  <a:schemeClr val="tx1"/>
                </a:solidFill>
              </a:rPr>
              <a:t>5.  </a:t>
            </a:r>
            <a:r>
              <a:rPr lang="pt-BR" sz="1050" dirty="0">
                <a:solidFill>
                  <a:schemeClr val="tx1"/>
                </a:solidFill>
              </a:rPr>
              <a:t>A pressão do </a:t>
            </a:r>
            <a:r>
              <a:rPr lang="pt-BR" sz="1050" dirty="0" err="1">
                <a:solidFill>
                  <a:schemeClr val="tx1"/>
                </a:solidFill>
              </a:rPr>
              <a:t>cuff</a:t>
            </a:r>
            <a:r>
              <a:rPr lang="pt-BR" sz="1050" dirty="0">
                <a:solidFill>
                  <a:schemeClr val="tx1"/>
                </a:solidFill>
              </a:rPr>
              <a:t> foi mensurada  e registrada em prontuário 3x/dia? 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57" name="Retângulo Arredondado 45">
            <a:extLst>
              <a:ext uri="{FF2B5EF4-FFF2-40B4-BE49-F238E27FC236}">
                <a16:creationId xmlns:a16="http://schemas.microsoft.com/office/drawing/2014/main" id="{A1835661-CC12-49D5-860F-FB31D6C3D7D1}"/>
              </a:ext>
            </a:extLst>
          </p:cNvPr>
          <p:cNvSpPr/>
          <p:nvPr/>
        </p:nvSpPr>
        <p:spPr>
          <a:xfrm>
            <a:off x="5815391" y="4108127"/>
            <a:ext cx="295753" cy="19043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8" name="Retângulo Arredondado 45">
            <a:extLst>
              <a:ext uri="{FF2B5EF4-FFF2-40B4-BE49-F238E27FC236}">
                <a16:creationId xmlns:a16="http://schemas.microsoft.com/office/drawing/2014/main" id="{C97A3396-BA6C-443E-9B9A-74838622D527}"/>
              </a:ext>
            </a:extLst>
          </p:cNvPr>
          <p:cNvSpPr/>
          <p:nvPr/>
        </p:nvSpPr>
        <p:spPr>
          <a:xfrm>
            <a:off x="5821388" y="4349693"/>
            <a:ext cx="295753" cy="19043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9" name="CaixaDeTexto 10">
            <a:extLst>
              <a:ext uri="{FF2B5EF4-FFF2-40B4-BE49-F238E27FC236}">
                <a16:creationId xmlns:a16="http://schemas.microsoft.com/office/drawing/2014/main" id="{3FBDA81E-C830-4072-97F4-946F2B5A0D98}"/>
              </a:ext>
            </a:extLst>
          </p:cNvPr>
          <p:cNvSpPr txBox="1"/>
          <p:nvPr/>
        </p:nvSpPr>
        <p:spPr>
          <a:xfrm>
            <a:off x="5578364" y="4701462"/>
            <a:ext cx="216692" cy="1617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61" name="CaixaDeTexto 10">
            <a:extLst>
              <a:ext uri="{FF2B5EF4-FFF2-40B4-BE49-F238E27FC236}">
                <a16:creationId xmlns:a16="http://schemas.microsoft.com/office/drawing/2014/main" id="{560EE71B-9F1B-4E04-9016-7A452C8773DB}"/>
              </a:ext>
            </a:extLst>
          </p:cNvPr>
          <p:cNvSpPr txBox="1"/>
          <p:nvPr/>
        </p:nvSpPr>
        <p:spPr>
          <a:xfrm>
            <a:off x="5561663" y="4946515"/>
            <a:ext cx="216692" cy="1617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1AA7A0BB-EAA2-4512-8534-F7FB22BB347A}"/>
              </a:ext>
            </a:extLst>
          </p:cNvPr>
          <p:cNvCxnSpPr/>
          <p:nvPr/>
        </p:nvCxnSpPr>
        <p:spPr>
          <a:xfrm flipV="1">
            <a:off x="6244091" y="5169112"/>
            <a:ext cx="3000446" cy="20043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4" name="Conector reto 123">
            <a:extLst>
              <a:ext uri="{FF2B5EF4-FFF2-40B4-BE49-F238E27FC236}">
                <a16:creationId xmlns:a16="http://schemas.microsoft.com/office/drawing/2014/main" id="{E711CDA0-E3CE-4B65-8533-9185AEEAF9B6}"/>
              </a:ext>
            </a:extLst>
          </p:cNvPr>
          <p:cNvCxnSpPr/>
          <p:nvPr/>
        </p:nvCxnSpPr>
        <p:spPr>
          <a:xfrm>
            <a:off x="6206153" y="4641944"/>
            <a:ext cx="3031974" cy="17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6" name="Retângulo Arredondado 86">
            <a:extLst>
              <a:ext uri="{FF2B5EF4-FFF2-40B4-BE49-F238E27FC236}">
                <a16:creationId xmlns:a16="http://schemas.microsoft.com/office/drawing/2014/main" id="{9B0D9AC6-E65C-4C27-911E-6A710151D5C1}"/>
              </a:ext>
            </a:extLst>
          </p:cNvPr>
          <p:cNvSpPr/>
          <p:nvPr/>
        </p:nvSpPr>
        <p:spPr>
          <a:xfrm>
            <a:off x="8883782" y="411976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7" name="Retângulo Arredondado 86">
            <a:extLst>
              <a:ext uri="{FF2B5EF4-FFF2-40B4-BE49-F238E27FC236}">
                <a16:creationId xmlns:a16="http://schemas.microsoft.com/office/drawing/2014/main" id="{094BAE7C-3F8C-41BB-8774-914C10EEB0DD}"/>
              </a:ext>
            </a:extLst>
          </p:cNvPr>
          <p:cNvSpPr/>
          <p:nvPr/>
        </p:nvSpPr>
        <p:spPr>
          <a:xfrm>
            <a:off x="8890287" y="439148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8" name="CaixaDeTexto 11">
            <a:extLst>
              <a:ext uri="{FF2B5EF4-FFF2-40B4-BE49-F238E27FC236}">
                <a16:creationId xmlns:a16="http://schemas.microsoft.com/office/drawing/2014/main" id="{BCBFCDA1-0C34-4DBE-9D27-2C580501EF11}"/>
              </a:ext>
            </a:extLst>
          </p:cNvPr>
          <p:cNvSpPr txBox="1"/>
          <p:nvPr/>
        </p:nvSpPr>
        <p:spPr>
          <a:xfrm>
            <a:off x="8711315" y="443509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29" name="CaixaDeTexto 10">
            <a:extLst>
              <a:ext uri="{FF2B5EF4-FFF2-40B4-BE49-F238E27FC236}">
                <a16:creationId xmlns:a16="http://schemas.microsoft.com/office/drawing/2014/main" id="{C3F250B4-F425-451B-93DF-0329815BFA04}"/>
              </a:ext>
            </a:extLst>
          </p:cNvPr>
          <p:cNvSpPr txBox="1"/>
          <p:nvPr/>
        </p:nvSpPr>
        <p:spPr>
          <a:xfrm>
            <a:off x="8702237" y="4202691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034740" y="2850632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 smtClean="0">
                <a:solidFill>
                  <a:schemeClr val="tx1"/>
                </a:solidFill>
              </a:rPr>
              <a:t>2. Foi </a:t>
            </a:r>
            <a:r>
              <a:rPr lang="pt-BR" sz="1050" dirty="0">
                <a:solidFill>
                  <a:schemeClr val="tx1"/>
                </a:solidFill>
              </a:rPr>
              <a:t>realizada a limpeza do </a:t>
            </a:r>
            <a:r>
              <a:rPr lang="pt-BR" sz="1050" dirty="0" err="1">
                <a:solidFill>
                  <a:schemeClr val="tx1"/>
                </a:solidFill>
              </a:rPr>
              <a:t>cufômetro</a:t>
            </a:r>
            <a:r>
              <a:rPr lang="pt-BR" sz="1050" dirty="0">
                <a:solidFill>
                  <a:schemeClr val="tx1"/>
                </a:solidFill>
              </a:rPr>
              <a:t> antes da verificação?</a:t>
            </a:r>
          </a:p>
        </p:txBody>
      </p:sp>
      <p:sp>
        <p:nvSpPr>
          <p:cNvPr id="94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3079498" y="1239705"/>
            <a:ext cx="3023953" cy="964772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  <a:endParaRPr lang="pt-BR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Seleção e manutenção do tubo endotraqueal</a:t>
            </a:r>
            <a:endParaRPr lang="pt-BR" dirty="0">
              <a:solidFill>
                <a:schemeClr val="bg1"/>
              </a:solidFill>
            </a:endParaRPr>
          </a:p>
          <a:p>
            <a:pPr algn="ctr"/>
            <a:r>
              <a:rPr lang="pt-BR" sz="1000" b="1" u="sng" dirty="0">
                <a:solidFill>
                  <a:schemeClr val="bg1"/>
                </a:solidFill>
              </a:rPr>
              <a:t>Esse cartão NÃO se aplica a pacientes intubados com</a:t>
            </a:r>
            <a:endParaRPr lang="pt-BR" sz="1000" b="1" u="sng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t-BR" sz="1000" b="1" u="sng" dirty="0">
                <a:solidFill>
                  <a:schemeClr val="bg1"/>
                </a:solidFill>
              </a:rPr>
              <a:t> cânula SEM </a:t>
            </a:r>
            <a:r>
              <a:rPr lang="pt-BR" sz="1000" b="1" u="sng" dirty="0" err="1" smtClean="0">
                <a:solidFill>
                  <a:schemeClr val="bg1"/>
                </a:solidFill>
              </a:rPr>
              <a:t>cuff</a:t>
            </a:r>
            <a:endParaRPr lang="pt-BR" sz="1000" b="1" u="sng" dirty="0" smtClean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endParaRPr lang="pt-BR" sz="1000" b="1" u="sng" dirty="0" smtClean="0">
              <a:solidFill>
                <a:schemeClr val="bg1"/>
              </a:solidFill>
              <a:cs typeface="Calibri"/>
            </a:endParaRPr>
          </a:p>
          <a:p>
            <a:pPr algn="ctr"/>
            <a:endParaRPr lang="pt-BR" sz="1200" b="1" dirty="0" smtClean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95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037830" y="4092828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</a:rPr>
              <a:t> 4.   Durante a monitorização, a pressão foi   ajustada para 15 -25 cmH2O ou 10-18 mmHg?</a:t>
            </a:r>
          </a:p>
        </p:txBody>
      </p:sp>
      <p:sp>
        <p:nvSpPr>
          <p:cNvPr id="96" name="Retângulo Arredondado 9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796738" y="222144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7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6244247" y="1271447"/>
            <a:ext cx="2984705" cy="923601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 dirty="0">
              <a:solidFill>
                <a:schemeClr val="bg1"/>
              </a:solidFill>
            </a:endParaRPr>
          </a:p>
          <a:p>
            <a:pPr algn="ctr"/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  <a:endParaRPr lang="pt-BR" sz="1200" dirty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6. Seleção e manutenção do tubo endotraqueal</a:t>
            </a:r>
            <a:endParaRPr lang="pt-BR" dirty="0">
              <a:solidFill>
                <a:schemeClr val="bg1"/>
              </a:solidFill>
            </a:endParaRPr>
          </a:p>
          <a:p>
            <a:pPr algn="ctr"/>
            <a:r>
              <a:rPr lang="pt-BR" sz="1000" b="1" u="sng" dirty="0">
                <a:solidFill>
                  <a:schemeClr val="bg1"/>
                </a:solidFill>
              </a:rPr>
              <a:t>Esse cartão NÃO se aplica a pacientes intubados com</a:t>
            </a:r>
            <a:endParaRPr lang="pt-BR" sz="1000" b="1" u="sng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t-BR" sz="1000" b="1" u="sng" dirty="0">
                <a:solidFill>
                  <a:schemeClr val="bg1"/>
                </a:solidFill>
              </a:rPr>
              <a:t> cânula SEM </a:t>
            </a:r>
            <a:r>
              <a:rPr lang="pt-BR" sz="1000" b="1" u="sng" dirty="0" err="1">
                <a:solidFill>
                  <a:schemeClr val="bg1"/>
                </a:solidFill>
              </a:rPr>
              <a:t>cuff</a:t>
            </a:r>
            <a:endParaRPr lang="pt-BR" sz="1000" b="1" u="sng" dirty="0" err="1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endParaRPr lang="pt-BR" sz="1000" b="1" u="sng" dirty="0">
              <a:solidFill>
                <a:schemeClr val="bg1"/>
              </a:solidFill>
              <a:cs typeface="Calibri"/>
            </a:endParaRPr>
          </a:p>
          <a:p>
            <a:pPr algn="ctr"/>
            <a:endParaRPr lang="pt-BR" sz="1200" b="1" dirty="0" smtClean="0">
              <a:solidFill>
                <a:srgbClr val="FF0000"/>
              </a:solidFill>
              <a:cs typeface="Calibri"/>
            </a:endParaRPr>
          </a:p>
          <a:p>
            <a:pPr algn="ctr"/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98" name="Retângulo Arredondado 9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912704" y="291148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1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220986" y="4113626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</a:rPr>
              <a:t> 4.   Durante a monitorização, a pressão foi   ajustada para 15 -25 cmH2O ou 10-18 mmHg?</a:t>
            </a:r>
          </a:p>
        </p:txBody>
      </p:sp>
      <p:sp>
        <p:nvSpPr>
          <p:cNvPr id="102" name="CaixaDeTexto 9">
            <a:extLst>
              <a:ext uri="{FF2B5EF4-FFF2-40B4-BE49-F238E27FC236}">
                <a16:creationId xmlns:a16="http://schemas.microsoft.com/office/drawing/2014/main" id="{846432A5-2B3A-4D66-9432-C86BC6CAD313}"/>
              </a:ext>
            </a:extLst>
          </p:cNvPr>
          <p:cNvSpPr txBox="1"/>
          <p:nvPr/>
        </p:nvSpPr>
        <p:spPr>
          <a:xfrm>
            <a:off x="6238901" y="4657689"/>
            <a:ext cx="242359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pt-BR" sz="1050" dirty="0">
                <a:solidFill>
                  <a:schemeClr val="tx1"/>
                </a:solidFill>
              </a:rPr>
              <a:t>5.  A pressão do </a:t>
            </a:r>
            <a:r>
              <a:rPr lang="pt-BR" sz="1050" dirty="0" err="1">
                <a:solidFill>
                  <a:schemeClr val="tx1"/>
                </a:solidFill>
              </a:rPr>
              <a:t>cuff</a:t>
            </a:r>
            <a:r>
              <a:rPr lang="pt-BR" sz="1050" dirty="0">
                <a:solidFill>
                  <a:schemeClr val="tx1"/>
                </a:solidFill>
              </a:rPr>
              <a:t> foi mensurada  e registrada em prontuário 3x/dia? 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063738" y="3474967"/>
            <a:ext cx="2495391" cy="4444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3</a:t>
            </a:r>
            <a:r>
              <a:rPr lang="pt-BR" sz="1050" dirty="0" smtClean="0"/>
              <a:t>. </a:t>
            </a:r>
            <a:r>
              <a:rPr lang="pt-BR" sz="1050" dirty="0"/>
              <a:t>Foi realizada a higiene de mãos antes </a:t>
            </a:r>
            <a:r>
              <a:rPr lang="pt-BR" sz="1050" dirty="0" smtClean="0"/>
              <a:t>de colocar os  EPI e iniciar procedimento?</a:t>
            </a:r>
            <a:endParaRPr lang="pt-BR" sz="1050" dirty="0">
              <a:effectLst/>
            </a:endParaRPr>
          </a:p>
        </p:txBody>
      </p:sp>
      <p:sp>
        <p:nvSpPr>
          <p:cNvPr id="75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222677" y="2228239"/>
            <a:ext cx="2562700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 smtClean="0">
                <a:solidFill>
                  <a:schemeClr val="tx1"/>
                </a:solidFill>
              </a:rPr>
              <a:t>1.  A </a:t>
            </a:r>
            <a:r>
              <a:rPr lang="pt-BR" sz="1050" dirty="0">
                <a:solidFill>
                  <a:schemeClr val="tx1"/>
                </a:solidFill>
              </a:rPr>
              <a:t>cabeceira da cama está em  decúbito elevado, segundo população atendida?</a:t>
            </a:r>
          </a:p>
        </p:txBody>
      </p:sp>
      <p:sp>
        <p:nvSpPr>
          <p:cNvPr id="81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272910" y="2914321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 smtClean="0">
                <a:solidFill>
                  <a:schemeClr val="tx1"/>
                </a:solidFill>
              </a:rPr>
              <a:t>2. . Foi </a:t>
            </a:r>
            <a:r>
              <a:rPr lang="pt-BR" sz="1050" dirty="0">
                <a:solidFill>
                  <a:schemeClr val="tx1"/>
                </a:solidFill>
              </a:rPr>
              <a:t>realizada a limpeza do </a:t>
            </a:r>
            <a:r>
              <a:rPr lang="pt-BR" sz="1050" dirty="0" err="1">
                <a:solidFill>
                  <a:schemeClr val="tx1"/>
                </a:solidFill>
              </a:rPr>
              <a:t>cufômetro</a:t>
            </a:r>
            <a:r>
              <a:rPr lang="pt-BR" sz="1050" dirty="0">
                <a:solidFill>
                  <a:schemeClr val="tx1"/>
                </a:solidFill>
              </a:rPr>
              <a:t> antes da verificação?</a:t>
            </a:r>
          </a:p>
        </p:txBody>
      </p:sp>
      <p:sp>
        <p:nvSpPr>
          <p:cNvPr id="91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215924" y="3560421"/>
            <a:ext cx="2495391" cy="4444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3</a:t>
            </a:r>
            <a:r>
              <a:rPr lang="pt-BR" sz="1050" dirty="0" smtClean="0"/>
              <a:t>. </a:t>
            </a:r>
            <a:r>
              <a:rPr lang="pt-BR" sz="1050" dirty="0"/>
              <a:t>Foi realizada a higiene de mãos antes </a:t>
            </a:r>
            <a:r>
              <a:rPr lang="pt-BR" sz="1050" dirty="0" smtClean="0"/>
              <a:t>de colocar os  EPI e iniciar procedimento?</a:t>
            </a:r>
            <a:endParaRPr lang="pt-BR" sz="105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93416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Estrela de 5 Pontas 123">
            <a:extLst>
              <a:ext uri="{FF2B5EF4-FFF2-40B4-BE49-F238E27FC236}">
                <a16:creationId xmlns:a16="http://schemas.microsoft.com/office/drawing/2014/main" id="{7103F69E-53A1-70F2-57D6-C17753607052}"/>
              </a:ext>
            </a:extLst>
          </p:cNvPr>
          <p:cNvSpPr/>
          <p:nvPr/>
        </p:nvSpPr>
        <p:spPr>
          <a:xfrm>
            <a:off x="5524898" y="2126808"/>
            <a:ext cx="176766" cy="136327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0" name="CaixaDeTexto 9">
            <a:extLst>
              <a:ext uri="{FF2B5EF4-FFF2-40B4-BE49-F238E27FC236}">
                <a16:creationId xmlns:a16="http://schemas.microsoft.com/office/drawing/2014/main" id="{E84D4489-19F9-DB3E-BFF2-F1077C886CFE}"/>
              </a:ext>
            </a:extLst>
          </p:cNvPr>
          <p:cNvSpPr txBox="1"/>
          <p:nvPr/>
        </p:nvSpPr>
        <p:spPr>
          <a:xfrm>
            <a:off x="2723353" y="4441186"/>
            <a:ext cx="2510242" cy="13695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5"/>
            </a:pPr>
            <a:r>
              <a:rPr lang="pt-BR" sz="1000" b="1" dirty="0"/>
              <a:t>Se em uso filtro HME ou HMEF: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5A5B27D-ADC7-91DC-E818-8F3BC2729B63}"/>
              </a:ext>
            </a:extLst>
          </p:cNvPr>
          <p:cNvSpPr/>
          <p:nvPr/>
        </p:nvSpPr>
        <p:spPr>
          <a:xfrm>
            <a:off x="2759627" y="1884746"/>
            <a:ext cx="3060000" cy="41399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3F40F2F-DA21-3B5E-16BA-33B557B0BB52}"/>
              </a:ext>
            </a:extLst>
          </p:cNvPr>
          <p:cNvSpPr/>
          <p:nvPr/>
        </p:nvSpPr>
        <p:spPr>
          <a:xfrm>
            <a:off x="2773907" y="5833208"/>
            <a:ext cx="3042016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</a:t>
            </a:r>
            <a:r>
              <a:rPr lang="pt-BR" sz="727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Pediatria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861BA25C-3F45-0F99-328C-7510B5A1A95B}"/>
              </a:ext>
            </a:extLst>
          </p:cNvPr>
          <p:cNvCxnSpPr/>
          <p:nvPr/>
        </p:nvCxnSpPr>
        <p:spPr>
          <a:xfrm>
            <a:off x="2773721" y="4364286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56" name="Agrupar 155">
            <a:extLst>
              <a:ext uri="{FF2B5EF4-FFF2-40B4-BE49-F238E27FC236}">
                <a16:creationId xmlns:a16="http://schemas.microsoft.com/office/drawing/2014/main" id="{E37BC224-7352-0E5C-8118-E7E11932B07B}"/>
              </a:ext>
            </a:extLst>
          </p:cNvPr>
          <p:cNvGrpSpPr/>
          <p:nvPr/>
        </p:nvGrpSpPr>
        <p:grpSpPr>
          <a:xfrm>
            <a:off x="2730069" y="3914090"/>
            <a:ext cx="3008462" cy="406745"/>
            <a:chOff x="2730069" y="3914090"/>
            <a:chExt cx="3008462" cy="406745"/>
          </a:xfrm>
        </p:grpSpPr>
        <p:sp>
          <p:nvSpPr>
            <p:cNvPr id="99" name="CaixaDeTexto 9">
              <a:extLst>
                <a:ext uri="{FF2B5EF4-FFF2-40B4-BE49-F238E27FC236}">
                  <a16:creationId xmlns:a16="http://schemas.microsoft.com/office/drawing/2014/main" id="{D6BCD7A0-CDF9-EE9B-D423-B64FD4F45BD0}"/>
                </a:ext>
              </a:extLst>
            </p:cNvPr>
            <p:cNvSpPr txBox="1"/>
            <p:nvPr/>
          </p:nvSpPr>
          <p:spPr>
            <a:xfrm>
              <a:off x="2730069" y="3953641"/>
              <a:ext cx="2630585" cy="3222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 posicionado para reduzir ao máximo o condensado e evitar tração do tubo?</a:t>
              </a:r>
              <a:endParaRPr lang="pt-BR" sz="10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  <p:grpSp>
          <p:nvGrpSpPr>
            <p:cNvPr id="71" name="Agrupar 70">
              <a:extLst>
                <a:ext uri="{FF2B5EF4-FFF2-40B4-BE49-F238E27FC236}">
                  <a16:creationId xmlns:a16="http://schemas.microsoft.com/office/drawing/2014/main" id="{846CACC4-3E7E-AB96-64CD-6685298B1BBA}"/>
                </a:ext>
              </a:extLst>
            </p:cNvPr>
            <p:cNvGrpSpPr/>
            <p:nvPr/>
          </p:nvGrpSpPr>
          <p:grpSpPr>
            <a:xfrm>
              <a:off x="5265662" y="3914090"/>
              <a:ext cx="472869" cy="406745"/>
              <a:chOff x="5310441" y="5308408"/>
              <a:chExt cx="472869" cy="406745"/>
            </a:xfrm>
          </p:grpSpPr>
          <p:sp>
            <p:nvSpPr>
              <p:cNvPr id="72" name="Retângulo Arredondado 134">
                <a:extLst>
                  <a:ext uri="{FF2B5EF4-FFF2-40B4-BE49-F238E27FC236}">
                    <a16:creationId xmlns:a16="http://schemas.microsoft.com/office/drawing/2014/main" id="{2AD1E70A-0195-EBE8-68FD-F663A28D1E1F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73" name="Retângulo Arredondado 135">
                <a:extLst>
                  <a:ext uri="{FF2B5EF4-FFF2-40B4-BE49-F238E27FC236}">
                    <a16:creationId xmlns:a16="http://schemas.microsoft.com/office/drawing/2014/main" id="{C7EF4B01-C8C6-02AD-F78C-86967F33BE83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74" name="CaixaDeTexto 10">
                <a:extLst>
                  <a:ext uri="{FF2B5EF4-FFF2-40B4-BE49-F238E27FC236}">
                    <a16:creationId xmlns:a16="http://schemas.microsoft.com/office/drawing/2014/main" id="{C3633983-579E-5667-50BE-EC98F44D8B4A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76" name="CaixaDeTexto 11">
                <a:extLst>
                  <a:ext uri="{FF2B5EF4-FFF2-40B4-BE49-F238E27FC236}">
                    <a16:creationId xmlns:a16="http://schemas.microsoft.com/office/drawing/2014/main" id="{D6137B40-2999-579B-1EDA-25FFF387B760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grpSp>
        <p:nvGrpSpPr>
          <p:cNvPr id="168" name="Agrupar 167">
            <a:extLst>
              <a:ext uri="{FF2B5EF4-FFF2-40B4-BE49-F238E27FC236}">
                <a16:creationId xmlns:a16="http://schemas.microsoft.com/office/drawing/2014/main" id="{12073789-1B2E-069D-51F4-9236606A6F1B}"/>
              </a:ext>
            </a:extLst>
          </p:cNvPr>
          <p:cNvGrpSpPr/>
          <p:nvPr/>
        </p:nvGrpSpPr>
        <p:grpSpPr>
          <a:xfrm>
            <a:off x="2752132" y="4409194"/>
            <a:ext cx="3020789" cy="1247409"/>
            <a:chOff x="2719088" y="4419548"/>
            <a:chExt cx="3020789" cy="1247409"/>
          </a:xfrm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811E6E68-FFEA-35EE-BD70-10BAA24DB2E7}"/>
                </a:ext>
              </a:extLst>
            </p:cNvPr>
            <p:cNvGrpSpPr/>
            <p:nvPr/>
          </p:nvGrpSpPr>
          <p:grpSpPr>
            <a:xfrm>
              <a:off x="5267008" y="4938702"/>
              <a:ext cx="472869" cy="406745"/>
              <a:chOff x="5310441" y="5308408"/>
              <a:chExt cx="472869" cy="406745"/>
            </a:xfrm>
          </p:grpSpPr>
          <p:sp>
            <p:nvSpPr>
              <p:cNvPr id="64" name="Retângulo Arredondado 134">
                <a:extLst>
                  <a:ext uri="{FF2B5EF4-FFF2-40B4-BE49-F238E27FC236}">
                    <a16:creationId xmlns:a16="http://schemas.microsoft.com/office/drawing/2014/main" id="{BAA2E678-B2A4-0C4B-4154-B8789718B1C8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65" name="Retângulo Arredondado 135">
                <a:extLst>
                  <a:ext uri="{FF2B5EF4-FFF2-40B4-BE49-F238E27FC236}">
                    <a16:creationId xmlns:a16="http://schemas.microsoft.com/office/drawing/2014/main" id="{4E43D347-D582-C566-4172-7A01A84156F0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66" name="CaixaDeTexto 10">
                <a:extLst>
                  <a:ext uri="{FF2B5EF4-FFF2-40B4-BE49-F238E27FC236}">
                    <a16:creationId xmlns:a16="http://schemas.microsoft.com/office/drawing/2014/main" id="{2FF79536-FA53-61E7-7902-95873152F154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70" name="CaixaDeTexto 11">
                <a:extLst>
                  <a:ext uri="{FF2B5EF4-FFF2-40B4-BE49-F238E27FC236}">
                    <a16:creationId xmlns:a16="http://schemas.microsoft.com/office/drawing/2014/main" id="{8E7B7D1A-9804-3924-41B5-770B167A8178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sp>
          <p:nvSpPr>
            <p:cNvPr id="101" name="CaixaDeTexto 9">
              <a:extLst>
                <a:ext uri="{FF2B5EF4-FFF2-40B4-BE49-F238E27FC236}">
                  <a16:creationId xmlns:a16="http://schemas.microsoft.com/office/drawing/2014/main" id="{2BE261F1-58AA-D9A0-F408-754C9F837302}"/>
                </a:ext>
              </a:extLst>
            </p:cNvPr>
            <p:cNvSpPr txBox="1"/>
            <p:nvPr/>
          </p:nvSpPr>
          <p:spPr>
            <a:xfrm>
              <a:off x="2724413" y="4543157"/>
              <a:ext cx="2510242" cy="2772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 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r>
                <a:rPr lang="pt-BR" sz="1000" dirty="0">
                  <a:solidFill>
                    <a:schemeClr val="tx1"/>
                  </a:solidFill>
                </a:rPr>
                <a:t>A troca do filtro HME ou HMEF está dentro do  prazo de validade?</a:t>
              </a:r>
            </a:p>
          </p:txBody>
        </p:sp>
        <p:sp>
          <p:nvSpPr>
            <p:cNvPr id="102" name="CaixaDeTexto 9">
              <a:extLst>
                <a:ext uri="{FF2B5EF4-FFF2-40B4-BE49-F238E27FC236}">
                  <a16:creationId xmlns:a16="http://schemas.microsoft.com/office/drawing/2014/main" id="{7AE52D52-BE5A-FAA1-5920-A5D440237815}"/>
                </a:ext>
              </a:extLst>
            </p:cNvPr>
            <p:cNvSpPr txBox="1"/>
            <p:nvPr/>
          </p:nvSpPr>
          <p:spPr>
            <a:xfrm>
              <a:off x="2722474" y="5422772"/>
              <a:ext cx="2637959" cy="2441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tx1"/>
                  </a:solidFill>
                </a:rPr>
                <a:t>O copo está entre o nível mínimo e máximo de água destilada, e o frasco com data de troca na validade?</a:t>
              </a:r>
            </a:p>
          </p:txBody>
        </p:sp>
        <p:sp>
          <p:nvSpPr>
            <p:cNvPr id="103" name="CaixaDeTexto 9">
              <a:extLst>
                <a:ext uri="{FF2B5EF4-FFF2-40B4-BE49-F238E27FC236}">
                  <a16:creationId xmlns:a16="http://schemas.microsoft.com/office/drawing/2014/main" id="{FFCB2BFB-E28C-DEF5-F6D3-5D920BF9D40F}"/>
                </a:ext>
              </a:extLst>
            </p:cNvPr>
            <p:cNvSpPr txBox="1"/>
            <p:nvPr/>
          </p:nvSpPr>
          <p:spPr>
            <a:xfrm>
              <a:off x="2719088" y="5124782"/>
              <a:ext cx="2510242" cy="17290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Se em uso de base aquecida:</a:t>
              </a:r>
            </a:p>
          </p:txBody>
        </p:sp>
        <p:sp>
          <p:nvSpPr>
            <p:cNvPr id="6" name="CaixaDeTexto 9">
              <a:extLst>
                <a:ext uri="{FF2B5EF4-FFF2-40B4-BE49-F238E27FC236}">
                  <a16:creationId xmlns:a16="http://schemas.microsoft.com/office/drawing/2014/main" id="{7EB56775-5AD0-E13E-457A-35EC370BE4E1}"/>
                </a:ext>
              </a:extLst>
            </p:cNvPr>
            <p:cNvSpPr txBox="1"/>
            <p:nvPr/>
          </p:nvSpPr>
          <p:spPr>
            <a:xfrm>
              <a:off x="4066207" y="4933092"/>
              <a:ext cx="432735" cy="177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OU</a:t>
              </a:r>
            </a:p>
          </p:txBody>
        </p:sp>
        <p:sp>
          <p:nvSpPr>
            <p:cNvPr id="82" name="Retângulo 81">
              <a:extLst>
                <a:ext uri="{FF2B5EF4-FFF2-40B4-BE49-F238E27FC236}">
                  <a16:creationId xmlns:a16="http://schemas.microsoft.com/office/drawing/2014/main" id="{B21C67F1-2C6D-A2C4-9945-F706EE85BDE4}"/>
                </a:ext>
              </a:extLst>
            </p:cNvPr>
            <p:cNvSpPr/>
            <p:nvPr/>
          </p:nvSpPr>
          <p:spPr>
            <a:xfrm>
              <a:off x="4787900" y="4419548"/>
              <a:ext cx="127000" cy="1602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83" name="Retângulo 82">
            <a:extLst>
              <a:ext uri="{FF2B5EF4-FFF2-40B4-BE49-F238E27FC236}">
                <a16:creationId xmlns:a16="http://schemas.microsoft.com/office/drawing/2014/main" id="{E2AE89F5-8640-0843-800E-65C09D6B654A}"/>
              </a:ext>
            </a:extLst>
          </p:cNvPr>
          <p:cNvSpPr/>
          <p:nvPr/>
        </p:nvSpPr>
        <p:spPr>
          <a:xfrm>
            <a:off x="4523234" y="5117020"/>
            <a:ext cx="127000" cy="1602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4" name="Conector reto 83">
            <a:extLst>
              <a:ext uri="{FF2B5EF4-FFF2-40B4-BE49-F238E27FC236}">
                <a16:creationId xmlns:a16="http://schemas.microsoft.com/office/drawing/2014/main" id="{8FB12F5E-C2DD-5F74-36F6-04FDEEAAD00E}"/>
              </a:ext>
            </a:extLst>
          </p:cNvPr>
          <p:cNvCxnSpPr/>
          <p:nvPr/>
        </p:nvCxnSpPr>
        <p:spPr>
          <a:xfrm>
            <a:off x="2772182" y="3854608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5" name="Conector reto 84">
            <a:extLst>
              <a:ext uri="{FF2B5EF4-FFF2-40B4-BE49-F238E27FC236}">
                <a16:creationId xmlns:a16="http://schemas.microsoft.com/office/drawing/2014/main" id="{B075C3D6-E3C3-73C7-972D-3A69F2746065}"/>
              </a:ext>
            </a:extLst>
          </p:cNvPr>
          <p:cNvCxnSpPr/>
          <p:nvPr/>
        </p:nvCxnSpPr>
        <p:spPr>
          <a:xfrm>
            <a:off x="2768169" y="3359094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6" name="Conector reto 85">
            <a:extLst>
              <a:ext uri="{FF2B5EF4-FFF2-40B4-BE49-F238E27FC236}">
                <a16:creationId xmlns:a16="http://schemas.microsoft.com/office/drawing/2014/main" id="{47EA8EAF-3E8A-449D-702C-E0898BD0D8E8}"/>
              </a:ext>
            </a:extLst>
          </p:cNvPr>
          <p:cNvCxnSpPr/>
          <p:nvPr/>
        </p:nvCxnSpPr>
        <p:spPr>
          <a:xfrm>
            <a:off x="2768169" y="2838634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9" name="CaixaDeTexto 52">
            <a:extLst>
              <a:ext uri="{FF2B5EF4-FFF2-40B4-BE49-F238E27FC236}">
                <a16:creationId xmlns:a16="http://schemas.microsoft.com/office/drawing/2014/main" id="{336753D8-E212-B144-E10B-10FD7B370C28}"/>
              </a:ext>
            </a:extLst>
          </p:cNvPr>
          <p:cNvSpPr txBox="1"/>
          <p:nvPr/>
        </p:nvSpPr>
        <p:spPr>
          <a:xfrm>
            <a:off x="2773907" y="1901493"/>
            <a:ext cx="3042016" cy="484193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 7. Manutenção do  sistema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ventilação mecânica</a:t>
            </a:r>
          </a:p>
        </p:txBody>
      </p:sp>
      <p:grpSp>
        <p:nvGrpSpPr>
          <p:cNvPr id="145" name="Agrupar 144">
            <a:extLst>
              <a:ext uri="{FF2B5EF4-FFF2-40B4-BE49-F238E27FC236}">
                <a16:creationId xmlns:a16="http://schemas.microsoft.com/office/drawing/2014/main" id="{57FEE8F9-FB66-CED3-C386-95DF74D11F67}"/>
              </a:ext>
            </a:extLst>
          </p:cNvPr>
          <p:cNvGrpSpPr/>
          <p:nvPr/>
        </p:nvGrpSpPr>
        <p:grpSpPr>
          <a:xfrm>
            <a:off x="2705973" y="3406253"/>
            <a:ext cx="3032557" cy="423759"/>
            <a:chOff x="2705973" y="3406253"/>
            <a:chExt cx="3032557" cy="423759"/>
          </a:xfrm>
        </p:grpSpPr>
        <p:sp>
          <p:nvSpPr>
            <p:cNvPr id="98" name="CaixaDeTexto 9">
              <a:extLst>
                <a:ext uri="{FF2B5EF4-FFF2-40B4-BE49-F238E27FC236}">
                  <a16:creationId xmlns:a16="http://schemas.microsoft.com/office/drawing/2014/main" id="{473AB1D7-A7C8-C7A3-1A2B-8792F1252E18}"/>
                </a:ext>
              </a:extLst>
            </p:cNvPr>
            <p:cNvSpPr txBox="1"/>
            <p:nvPr/>
          </p:nvSpPr>
          <p:spPr>
            <a:xfrm>
              <a:off x="2705973" y="3421884"/>
              <a:ext cx="2638806" cy="40812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defPPr>
                <a:defRPr lang="pt-BR"/>
              </a:defPPr>
              <a:lvl1pPr marL="228600" lvl="0" indent="-228600">
                <a:buFont typeface="+mj-lt"/>
                <a:buAutoNum type="arabicPeriod" startAt="4"/>
                <a:defRPr sz="1050">
                  <a:solidFill>
                    <a:sysClr val="windowText" lastClr="000000"/>
                  </a:solidFill>
                </a:defRPr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3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chemeClr val="tx1"/>
                  </a:solidFill>
                </a:rPr>
                <a:t>está íntegro, sem</a:t>
              </a:r>
              <a:r>
                <a:rPr lang="pt-BR" sz="1000" dirty="0"/>
                <a:t>: acotovelamento, ruptura OU vazamentos nas conexões?</a:t>
              </a:r>
            </a:p>
          </p:txBody>
        </p:sp>
        <p:grpSp>
          <p:nvGrpSpPr>
            <p:cNvPr id="91" name="Agrupar 90">
              <a:extLst>
                <a:ext uri="{FF2B5EF4-FFF2-40B4-BE49-F238E27FC236}">
                  <a16:creationId xmlns:a16="http://schemas.microsoft.com/office/drawing/2014/main" id="{1F69C1F0-9695-8970-FD1C-167FB59CA300}"/>
                </a:ext>
              </a:extLst>
            </p:cNvPr>
            <p:cNvGrpSpPr/>
            <p:nvPr/>
          </p:nvGrpSpPr>
          <p:grpSpPr>
            <a:xfrm>
              <a:off x="5265661" y="3406253"/>
              <a:ext cx="472869" cy="406745"/>
              <a:chOff x="5310441" y="5308408"/>
              <a:chExt cx="472869" cy="406745"/>
            </a:xfrm>
          </p:grpSpPr>
          <p:sp>
            <p:nvSpPr>
              <p:cNvPr id="92" name="Retângulo Arredondado 134">
                <a:extLst>
                  <a:ext uri="{FF2B5EF4-FFF2-40B4-BE49-F238E27FC236}">
                    <a16:creationId xmlns:a16="http://schemas.microsoft.com/office/drawing/2014/main" id="{C3C78075-FB34-E880-F118-E68D7ABA8D1A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93" name="Retângulo Arredondado 135">
                <a:extLst>
                  <a:ext uri="{FF2B5EF4-FFF2-40B4-BE49-F238E27FC236}">
                    <a16:creationId xmlns:a16="http://schemas.microsoft.com/office/drawing/2014/main" id="{CD4DD6B9-1317-B409-FEAC-CB7640C011FD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97" name="CaixaDeTexto 10">
                <a:extLst>
                  <a:ext uri="{FF2B5EF4-FFF2-40B4-BE49-F238E27FC236}">
                    <a16:creationId xmlns:a16="http://schemas.microsoft.com/office/drawing/2014/main" id="{872CC658-5EDA-985F-B525-7F2BBB688D21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05" name="CaixaDeTexto 11">
                <a:extLst>
                  <a:ext uri="{FF2B5EF4-FFF2-40B4-BE49-F238E27FC236}">
                    <a16:creationId xmlns:a16="http://schemas.microsoft.com/office/drawing/2014/main" id="{13015658-7E63-60D1-AF69-F1D3DAE61184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grpSp>
        <p:nvGrpSpPr>
          <p:cNvPr id="132" name="Agrupar 131">
            <a:extLst>
              <a:ext uri="{FF2B5EF4-FFF2-40B4-BE49-F238E27FC236}">
                <a16:creationId xmlns:a16="http://schemas.microsoft.com/office/drawing/2014/main" id="{ADBDEF3A-BB57-FA5E-6CDF-0EC9110C2DD1}"/>
              </a:ext>
            </a:extLst>
          </p:cNvPr>
          <p:cNvGrpSpPr/>
          <p:nvPr/>
        </p:nvGrpSpPr>
        <p:grpSpPr>
          <a:xfrm>
            <a:off x="2747471" y="2859738"/>
            <a:ext cx="2991058" cy="469468"/>
            <a:chOff x="2747471" y="2859738"/>
            <a:chExt cx="2991058" cy="469468"/>
          </a:xfrm>
        </p:grpSpPr>
        <p:sp>
          <p:nvSpPr>
            <p:cNvPr id="96" name="CaixaDeTexto 9">
              <a:extLst>
                <a:ext uri="{FF2B5EF4-FFF2-40B4-BE49-F238E27FC236}">
                  <a16:creationId xmlns:a16="http://schemas.microsoft.com/office/drawing/2014/main" id="{15BE1FA2-001D-8984-D1E8-03B9516D4455}"/>
                </a:ext>
              </a:extLst>
            </p:cNvPr>
            <p:cNvSpPr txBox="1"/>
            <p:nvPr/>
          </p:nvSpPr>
          <p:spPr>
            <a:xfrm>
              <a:off x="2747471" y="285973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 com mínimo de condensado (gotículas/névoa)?</a:t>
              </a:r>
            </a:p>
          </p:txBody>
        </p:sp>
        <p:grpSp>
          <p:nvGrpSpPr>
            <p:cNvPr id="106" name="Agrupar 105">
              <a:extLst>
                <a:ext uri="{FF2B5EF4-FFF2-40B4-BE49-F238E27FC236}">
                  <a16:creationId xmlns:a16="http://schemas.microsoft.com/office/drawing/2014/main" id="{96690471-098A-EDE3-EE3E-924AC615270B}"/>
                </a:ext>
              </a:extLst>
            </p:cNvPr>
            <p:cNvGrpSpPr/>
            <p:nvPr/>
          </p:nvGrpSpPr>
          <p:grpSpPr>
            <a:xfrm>
              <a:off x="5265660" y="2908898"/>
              <a:ext cx="472869" cy="406745"/>
              <a:chOff x="5310441" y="5308408"/>
              <a:chExt cx="472869" cy="406745"/>
            </a:xfrm>
          </p:grpSpPr>
          <p:sp>
            <p:nvSpPr>
              <p:cNvPr id="107" name="Retângulo Arredondado 134">
                <a:extLst>
                  <a:ext uri="{FF2B5EF4-FFF2-40B4-BE49-F238E27FC236}">
                    <a16:creationId xmlns:a16="http://schemas.microsoft.com/office/drawing/2014/main" id="{E2D5B9E3-50EA-3A1E-C156-F71030C0A2F5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08" name="Retângulo Arredondado 135">
                <a:extLst>
                  <a:ext uri="{FF2B5EF4-FFF2-40B4-BE49-F238E27FC236}">
                    <a16:creationId xmlns:a16="http://schemas.microsoft.com/office/drawing/2014/main" id="{0E7030F9-6786-1234-324D-CC5EE4D44EA8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09" name="CaixaDeTexto 10">
                <a:extLst>
                  <a:ext uri="{FF2B5EF4-FFF2-40B4-BE49-F238E27FC236}">
                    <a16:creationId xmlns:a16="http://schemas.microsoft.com/office/drawing/2014/main" id="{519CD2FD-8CFB-CF0F-D2C0-F0BF4022CAE6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10" name="CaixaDeTexto 11">
                <a:extLst>
                  <a:ext uri="{FF2B5EF4-FFF2-40B4-BE49-F238E27FC236}">
                    <a16:creationId xmlns:a16="http://schemas.microsoft.com/office/drawing/2014/main" id="{69E0C23D-2429-7F2A-9E6A-D8E4744BF31E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grpSp>
        <p:nvGrpSpPr>
          <p:cNvPr id="118" name="Agrupar 117">
            <a:extLst>
              <a:ext uri="{FF2B5EF4-FFF2-40B4-BE49-F238E27FC236}">
                <a16:creationId xmlns:a16="http://schemas.microsoft.com/office/drawing/2014/main" id="{E517F70A-54D2-D3F7-7E3A-834FA3C970D2}"/>
              </a:ext>
            </a:extLst>
          </p:cNvPr>
          <p:cNvGrpSpPr/>
          <p:nvPr/>
        </p:nvGrpSpPr>
        <p:grpSpPr>
          <a:xfrm>
            <a:off x="2757098" y="2369503"/>
            <a:ext cx="2995082" cy="469468"/>
            <a:chOff x="2757098" y="2369503"/>
            <a:chExt cx="2995082" cy="469468"/>
          </a:xfrm>
        </p:grpSpPr>
        <p:sp>
          <p:nvSpPr>
            <p:cNvPr id="95" name="CaixaDeTexto 9">
              <a:extLst>
                <a:ext uri="{FF2B5EF4-FFF2-40B4-BE49-F238E27FC236}">
                  <a16:creationId xmlns:a16="http://schemas.microsoft.com/office/drawing/2014/main" id="{FED77DC3-D01C-3825-37B8-9DFA46A82FD7}"/>
                </a:ext>
              </a:extLst>
            </p:cNvPr>
            <p:cNvSpPr txBox="1"/>
            <p:nvPr/>
          </p:nvSpPr>
          <p:spPr>
            <a:xfrm>
              <a:off x="2757098" y="236950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ysClr val="windowText" lastClr="000000"/>
                  </a:solidFill>
                </a:rPr>
                <a:t>de ventilação mecânica ou filtro está livre de sujidade aparente? (sangue ou secreção)?</a:t>
              </a:r>
            </a:p>
          </p:txBody>
        </p:sp>
        <p:grpSp>
          <p:nvGrpSpPr>
            <p:cNvPr id="111" name="Agrupar 110">
              <a:extLst>
                <a:ext uri="{FF2B5EF4-FFF2-40B4-BE49-F238E27FC236}">
                  <a16:creationId xmlns:a16="http://schemas.microsoft.com/office/drawing/2014/main" id="{485A19A2-34E0-7838-F3EB-4ECB244DD834}"/>
                </a:ext>
              </a:extLst>
            </p:cNvPr>
            <p:cNvGrpSpPr/>
            <p:nvPr/>
          </p:nvGrpSpPr>
          <p:grpSpPr>
            <a:xfrm>
              <a:off x="5279311" y="2400784"/>
              <a:ext cx="472869" cy="406745"/>
              <a:chOff x="5310441" y="5308408"/>
              <a:chExt cx="472869" cy="406745"/>
            </a:xfrm>
          </p:grpSpPr>
          <p:sp>
            <p:nvSpPr>
              <p:cNvPr id="112" name="Retângulo Arredondado 134">
                <a:extLst>
                  <a:ext uri="{FF2B5EF4-FFF2-40B4-BE49-F238E27FC236}">
                    <a16:creationId xmlns:a16="http://schemas.microsoft.com/office/drawing/2014/main" id="{C9D29CA3-8391-0F1F-A7E0-14FA4E5AF517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13" name="Retângulo Arredondado 135">
                <a:extLst>
                  <a:ext uri="{FF2B5EF4-FFF2-40B4-BE49-F238E27FC236}">
                    <a16:creationId xmlns:a16="http://schemas.microsoft.com/office/drawing/2014/main" id="{54E3B254-D5D7-A60D-9760-2D931DD76B05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14" name="CaixaDeTexto 10">
                <a:extLst>
                  <a:ext uri="{FF2B5EF4-FFF2-40B4-BE49-F238E27FC236}">
                    <a16:creationId xmlns:a16="http://schemas.microsoft.com/office/drawing/2014/main" id="{830D1287-B895-D056-EA6A-22416ABD896D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15" name="CaixaDeTexto 11">
                <a:extLst>
                  <a:ext uri="{FF2B5EF4-FFF2-40B4-BE49-F238E27FC236}">
                    <a16:creationId xmlns:a16="http://schemas.microsoft.com/office/drawing/2014/main" id="{9E213567-DD5B-05E4-0BCF-1B630C9CEDC5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sp>
        <p:nvSpPr>
          <p:cNvPr id="116" name="Retângulo 115">
            <a:extLst>
              <a:ext uri="{FF2B5EF4-FFF2-40B4-BE49-F238E27FC236}">
                <a16:creationId xmlns:a16="http://schemas.microsoft.com/office/drawing/2014/main" id="{DE0987F3-BA87-4181-6C0C-DE4697870E40}"/>
              </a:ext>
            </a:extLst>
          </p:cNvPr>
          <p:cNvSpPr/>
          <p:nvPr/>
        </p:nvSpPr>
        <p:spPr>
          <a:xfrm>
            <a:off x="5833907" y="1892172"/>
            <a:ext cx="3060000" cy="41399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7" name="CaixaDeTexto 52">
            <a:extLst>
              <a:ext uri="{FF2B5EF4-FFF2-40B4-BE49-F238E27FC236}">
                <a16:creationId xmlns:a16="http://schemas.microsoft.com/office/drawing/2014/main" id="{6E6D193C-069A-AEF8-7D22-E4DF63E4A29D}"/>
              </a:ext>
            </a:extLst>
          </p:cNvPr>
          <p:cNvSpPr txBox="1"/>
          <p:nvPr/>
        </p:nvSpPr>
        <p:spPr>
          <a:xfrm>
            <a:off x="5847347" y="1909374"/>
            <a:ext cx="3042016" cy="484193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 7. Manutenção do  sistema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ventilação mecânica</a:t>
            </a:r>
          </a:p>
        </p:txBody>
      </p:sp>
      <p:grpSp>
        <p:nvGrpSpPr>
          <p:cNvPr id="119" name="Agrupar 118">
            <a:extLst>
              <a:ext uri="{FF2B5EF4-FFF2-40B4-BE49-F238E27FC236}">
                <a16:creationId xmlns:a16="http://schemas.microsoft.com/office/drawing/2014/main" id="{6F47A63D-EB80-2322-A8E6-C5DEE5627782}"/>
              </a:ext>
            </a:extLst>
          </p:cNvPr>
          <p:cNvGrpSpPr/>
          <p:nvPr/>
        </p:nvGrpSpPr>
        <p:grpSpPr>
          <a:xfrm>
            <a:off x="5832390" y="2390002"/>
            <a:ext cx="2995082" cy="469468"/>
            <a:chOff x="2757098" y="2369503"/>
            <a:chExt cx="2995082" cy="469468"/>
          </a:xfrm>
        </p:grpSpPr>
        <p:sp>
          <p:nvSpPr>
            <p:cNvPr id="120" name="CaixaDeTexto 9">
              <a:extLst>
                <a:ext uri="{FF2B5EF4-FFF2-40B4-BE49-F238E27FC236}">
                  <a16:creationId xmlns:a16="http://schemas.microsoft.com/office/drawing/2014/main" id="{F1A800D1-260E-C6F7-7560-44F9B8A8E58C}"/>
                </a:ext>
              </a:extLst>
            </p:cNvPr>
            <p:cNvSpPr txBox="1"/>
            <p:nvPr/>
          </p:nvSpPr>
          <p:spPr>
            <a:xfrm>
              <a:off x="2757098" y="236950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ysClr val="windowText" lastClr="000000"/>
                  </a:solidFill>
                </a:rPr>
                <a:t>de ventilação mecânica ou filtro está livre de sujidade aparente? (sangue ou secreção)?</a:t>
              </a:r>
            </a:p>
          </p:txBody>
        </p:sp>
        <p:grpSp>
          <p:nvGrpSpPr>
            <p:cNvPr id="121" name="Agrupar 120">
              <a:extLst>
                <a:ext uri="{FF2B5EF4-FFF2-40B4-BE49-F238E27FC236}">
                  <a16:creationId xmlns:a16="http://schemas.microsoft.com/office/drawing/2014/main" id="{060F2440-63FB-504B-EE05-60790895B462}"/>
                </a:ext>
              </a:extLst>
            </p:cNvPr>
            <p:cNvGrpSpPr/>
            <p:nvPr/>
          </p:nvGrpSpPr>
          <p:grpSpPr>
            <a:xfrm>
              <a:off x="5279311" y="2400784"/>
              <a:ext cx="472869" cy="406745"/>
              <a:chOff x="5310441" y="5308408"/>
              <a:chExt cx="472869" cy="406745"/>
            </a:xfrm>
          </p:grpSpPr>
          <p:sp>
            <p:nvSpPr>
              <p:cNvPr id="124" name="Retângulo Arredondado 134">
                <a:extLst>
                  <a:ext uri="{FF2B5EF4-FFF2-40B4-BE49-F238E27FC236}">
                    <a16:creationId xmlns:a16="http://schemas.microsoft.com/office/drawing/2014/main" id="{39B8AEF6-BE71-8EAC-13E8-7580A319C6CD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28" name="Retângulo Arredondado 135">
                <a:extLst>
                  <a:ext uri="{FF2B5EF4-FFF2-40B4-BE49-F238E27FC236}">
                    <a16:creationId xmlns:a16="http://schemas.microsoft.com/office/drawing/2014/main" id="{753F2815-4CF3-33A0-74C3-FF755C315B56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29" name="CaixaDeTexto 10">
                <a:extLst>
                  <a:ext uri="{FF2B5EF4-FFF2-40B4-BE49-F238E27FC236}">
                    <a16:creationId xmlns:a16="http://schemas.microsoft.com/office/drawing/2014/main" id="{2C26265D-9216-FFAD-7E40-8C7805CF568B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30" name="CaixaDeTexto 11">
                <a:extLst>
                  <a:ext uri="{FF2B5EF4-FFF2-40B4-BE49-F238E27FC236}">
                    <a16:creationId xmlns:a16="http://schemas.microsoft.com/office/drawing/2014/main" id="{01B5A2A4-FAAD-E96E-D857-C392BB1E651F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31" name="Conector reto 130">
            <a:extLst>
              <a:ext uri="{FF2B5EF4-FFF2-40B4-BE49-F238E27FC236}">
                <a16:creationId xmlns:a16="http://schemas.microsoft.com/office/drawing/2014/main" id="{D2224D37-D40B-7977-8F8B-CE86DA997F11}"/>
              </a:ext>
            </a:extLst>
          </p:cNvPr>
          <p:cNvCxnSpPr/>
          <p:nvPr/>
        </p:nvCxnSpPr>
        <p:spPr>
          <a:xfrm>
            <a:off x="5837202" y="2850441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4" name="Agrupar 133">
            <a:extLst>
              <a:ext uri="{FF2B5EF4-FFF2-40B4-BE49-F238E27FC236}">
                <a16:creationId xmlns:a16="http://schemas.microsoft.com/office/drawing/2014/main" id="{CE730B4E-7533-C3C0-2DC9-3D28C253AD13}"/>
              </a:ext>
            </a:extLst>
          </p:cNvPr>
          <p:cNvGrpSpPr/>
          <p:nvPr/>
        </p:nvGrpSpPr>
        <p:grpSpPr>
          <a:xfrm>
            <a:off x="5844937" y="2868041"/>
            <a:ext cx="2991058" cy="469468"/>
            <a:chOff x="2747471" y="2859738"/>
            <a:chExt cx="2991058" cy="469468"/>
          </a:xfrm>
        </p:grpSpPr>
        <p:sp>
          <p:nvSpPr>
            <p:cNvPr id="135" name="CaixaDeTexto 9">
              <a:extLst>
                <a:ext uri="{FF2B5EF4-FFF2-40B4-BE49-F238E27FC236}">
                  <a16:creationId xmlns:a16="http://schemas.microsoft.com/office/drawing/2014/main" id="{98736EA4-5DA9-4E85-CB37-CA6D1B6F356E}"/>
                </a:ext>
              </a:extLst>
            </p:cNvPr>
            <p:cNvSpPr txBox="1"/>
            <p:nvPr/>
          </p:nvSpPr>
          <p:spPr>
            <a:xfrm>
              <a:off x="2747471" y="285973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 com mínimo de condensado (gotículas/névoa)?</a:t>
              </a:r>
            </a:p>
          </p:txBody>
        </p:sp>
        <p:grpSp>
          <p:nvGrpSpPr>
            <p:cNvPr id="136" name="Agrupar 135">
              <a:extLst>
                <a:ext uri="{FF2B5EF4-FFF2-40B4-BE49-F238E27FC236}">
                  <a16:creationId xmlns:a16="http://schemas.microsoft.com/office/drawing/2014/main" id="{DDB11462-2877-03E0-9A56-CCD927A81D34}"/>
                </a:ext>
              </a:extLst>
            </p:cNvPr>
            <p:cNvGrpSpPr/>
            <p:nvPr/>
          </p:nvGrpSpPr>
          <p:grpSpPr>
            <a:xfrm>
              <a:off x="5265660" y="2908898"/>
              <a:ext cx="472869" cy="406745"/>
              <a:chOff x="5310441" y="5308408"/>
              <a:chExt cx="472869" cy="406745"/>
            </a:xfrm>
          </p:grpSpPr>
          <p:sp>
            <p:nvSpPr>
              <p:cNvPr id="137" name="Retângulo Arredondado 134">
                <a:extLst>
                  <a:ext uri="{FF2B5EF4-FFF2-40B4-BE49-F238E27FC236}">
                    <a16:creationId xmlns:a16="http://schemas.microsoft.com/office/drawing/2014/main" id="{D7B9C72B-165E-F507-0384-0983E2B7B0DD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38" name="Retângulo Arredondado 135">
                <a:extLst>
                  <a:ext uri="{FF2B5EF4-FFF2-40B4-BE49-F238E27FC236}">
                    <a16:creationId xmlns:a16="http://schemas.microsoft.com/office/drawing/2014/main" id="{76347910-D39A-2ADE-CBE9-515870095E02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42" name="CaixaDeTexto 10">
                <a:extLst>
                  <a:ext uri="{FF2B5EF4-FFF2-40B4-BE49-F238E27FC236}">
                    <a16:creationId xmlns:a16="http://schemas.microsoft.com/office/drawing/2014/main" id="{DE9B561D-B60E-DB4B-B849-D6D861C6E6F5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43" name="CaixaDeTexto 11">
                <a:extLst>
                  <a:ext uri="{FF2B5EF4-FFF2-40B4-BE49-F238E27FC236}">
                    <a16:creationId xmlns:a16="http://schemas.microsoft.com/office/drawing/2014/main" id="{BE759F27-F61A-1A5B-2B9C-C766B8FB994E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44" name="Conector reto 143">
            <a:extLst>
              <a:ext uri="{FF2B5EF4-FFF2-40B4-BE49-F238E27FC236}">
                <a16:creationId xmlns:a16="http://schemas.microsoft.com/office/drawing/2014/main" id="{2902AA77-7AEE-4181-400D-876692E5F521}"/>
              </a:ext>
            </a:extLst>
          </p:cNvPr>
          <p:cNvCxnSpPr/>
          <p:nvPr/>
        </p:nvCxnSpPr>
        <p:spPr>
          <a:xfrm>
            <a:off x="5848767" y="3354846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47" name="Agrupar 146">
            <a:extLst>
              <a:ext uri="{FF2B5EF4-FFF2-40B4-BE49-F238E27FC236}">
                <a16:creationId xmlns:a16="http://schemas.microsoft.com/office/drawing/2014/main" id="{7EE41B16-B1F6-43C9-309D-9665BC39749E}"/>
              </a:ext>
            </a:extLst>
          </p:cNvPr>
          <p:cNvGrpSpPr/>
          <p:nvPr/>
        </p:nvGrpSpPr>
        <p:grpSpPr>
          <a:xfrm>
            <a:off x="5815469" y="3414068"/>
            <a:ext cx="3032557" cy="423759"/>
            <a:chOff x="2705973" y="3406253"/>
            <a:chExt cx="3032557" cy="423759"/>
          </a:xfrm>
        </p:grpSpPr>
        <p:sp>
          <p:nvSpPr>
            <p:cNvPr id="149" name="CaixaDeTexto 9">
              <a:extLst>
                <a:ext uri="{FF2B5EF4-FFF2-40B4-BE49-F238E27FC236}">
                  <a16:creationId xmlns:a16="http://schemas.microsoft.com/office/drawing/2014/main" id="{A1F81027-0D3B-03F6-BAC6-0B4CB800378F}"/>
                </a:ext>
              </a:extLst>
            </p:cNvPr>
            <p:cNvSpPr txBox="1"/>
            <p:nvPr/>
          </p:nvSpPr>
          <p:spPr>
            <a:xfrm>
              <a:off x="2705973" y="3421884"/>
              <a:ext cx="2638806" cy="40812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defPPr>
                <a:defRPr lang="pt-BR"/>
              </a:defPPr>
              <a:lvl1pPr marL="228600" lvl="0" indent="-228600">
                <a:buFont typeface="+mj-lt"/>
                <a:buAutoNum type="arabicPeriod" startAt="4"/>
                <a:defRPr sz="1050">
                  <a:solidFill>
                    <a:sysClr val="windowText" lastClr="000000"/>
                  </a:solidFill>
                </a:defRPr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3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chemeClr val="tx1"/>
                  </a:solidFill>
                </a:rPr>
                <a:t>está íntegro, sem</a:t>
              </a:r>
              <a:r>
                <a:rPr lang="pt-BR" sz="1000" dirty="0"/>
                <a:t>: acotovelamento, ruptura OU vazamentos nas conexões?</a:t>
              </a:r>
            </a:p>
          </p:txBody>
        </p:sp>
        <p:grpSp>
          <p:nvGrpSpPr>
            <p:cNvPr id="150" name="Agrupar 149">
              <a:extLst>
                <a:ext uri="{FF2B5EF4-FFF2-40B4-BE49-F238E27FC236}">
                  <a16:creationId xmlns:a16="http://schemas.microsoft.com/office/drawing/2014/main" id="{BEB644CE-5E68-B81D-414B-2A40F4245A67}"/>
                </a:ext>
              </a:extLst>
            </p:cNvPr>
            <p:cNvGrpSpPr/>
            <p:nvPr/>
          </p:nvGrpSpPr>
          <p:grpSpPr>
            <a:xfrm>
              <a:off x="5265661" y="3406253"/>
              <a:ext cx="472869" cy="406745"/>
              <a:chOff x="5310441" y="5308408"/>
              <a:chExt cx="472869" cy="406745"/>
            </a:xfrm>
          </p:grpSpPr>
          <p:sp>
            <p:nvSpPr>
              <p:cNvPr id="151" name="Retângulo Arredondado 134">
                <a:extLst>
                  <a:ext uri="{FF2B5EF4-FFF2-40B4-BE49-F238E27FC236}">
                    <a16:creationId xmlns:a16="http://schemas.microsoft.com/office/drawing/2014/main" id="{A1FE436E-A4B3-8DE0-8643-84D390F07628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52" name="Retângulo Arredondado 135">
                <a:extLst>
                  <a:ext uri="{FF2B5EF4-FFF2-40B4-BE49-F238E27FC236}">
                    <a16:creationId xmlns:a16="http://schemas.microsoft.com/office/drawing/2014/main" id="{728DA99B-CF8E-58B3-16AE-88B21943C8EF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53" name="CaixaDeTexto 10">
                <a:extLst>
                  <a:ext uri="{FF2B5EF4-FFF2-40B4-BE49-F238E27FC236}">
                    <a16:creationId xmlns:a16="http://schemas.microsoft.com/office/drawing/2014/main" id="{2DC5D477-4BCD-9FED-A8DB-B976FF1787E5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54" name="CaixaDeTexto 11">
                <a:extLst>
                  <a:ext uri="{FF2B5EF4-FFF2-40B4-BE49-F238E27FC236}">
                    <a16:creationId xmlns:a16="http://schemas.microsoft.com/office/drawing/2014/main" id="{5C7EF755-A6BB-E748-53C0-1E9ED9318E5B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55" name="Conector reto 154">
            <a:extLst>
              <a:ext uri="{FF2B5EF4-FFF2-40B4-BE49-F238E27FC236}">
                <a16:creationId xmlns:a16="http://schemas.microsoft.com/office/drawing/2014/main" id="{DB3A78F3-855B-1524-EB14-E5EB86305169}"/>
              </a:ext>
            </a:extLst>
          </p:cNvPr>
          <p:cNvCxnSpPr/>
          <p:nvPr/>
        </p:nvCxnSpPr>
        <p:spPr>
          <a:xfrm>
            <a:off x="5848435" y="3862651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57" name="Agrupar 156">
            <a:extLst>
              <a:ext uri="{FF2B5EF4-FFF2-40B4-BE49-F238E27FC236}">
                <a16:creationId xmlns:a16="http://schemas.microsoft.com/office/drawing/2014/main" id="{B3974ABD-4643-D428-3BF3-B44E8D918685}"/>
              </a:ext>
            </a:extLst>
          </p:cNvPr>
          <p:cNvGrpSpPr/>
          <p:nvPr/>
        </p:nvGrpSpPr>
        <p:grpSpPr>
          <a:xfrm>
            <a:off x="5827122" y="3910237"/>
            <a:ext cx="3008462" cy="406745"/>
            <a:chOff x="2730069" y="3914090"/>
            <a:chExt cx="3008462" cy="406745"/>
          </a:xfrm>
        </p:grpSpPr>
        <p:sp>
          <p:nvSpPr>
            <p:cNvPr id="161" name="CaixaDeTexto 9">
              <a:extLst>
                <a:ext uri="{FF2B5EF4-FFF2-40B4-BE49-F238E27FC236}">
                  <a16:creationId xmlns:a16="http://schemas.microsoft.com/office/drawing/2014/main" id="{0B9F83D7-B7DD-DA43-C1FB-26A043F307E4}"/>
                </a:ext>
              </a:extLst>
            </p:cNvPr>
            <p:cNvSpPr txBox="1"/>
            <p:nvPr/>
          </p:nvSpPr>
          <p:spPr>
            <a:xfrm>
              <a:off x="2730069" y="3953641"/>
              <a:ext cx="2630585" cy="3222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 posicionado para reduzir ao máximo o condensado e evitar tração do tubo?</a:t>
              </a:r>
              <a:endParaRPr lang="pt-BR" sz="10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  <p:grpSp>
          <p:nvGrpSpPr>
            <p:cNvPr id="162" name="Agrupar 161">
              <a:extLst>
                <a:ext uri="{FF2B5EF4-FFF2-40B4-BE49-F238E27FC236}">
                  <a16:creationId xmlns:a16="http://schemas.microsoft.com/office/drawing/2014/main" id="{B7E7FA11-BD4F-DC17-84CB-5141F39461C2}"/>
                </a:ext>
              </a:extLst>
            </p:cNvPr>
            <p:cNvGrpSpPr/>
            <p:nvPr/>
          </p:nvGrpSpPr>
          <p:grpSpPr>
            <a:xfrm>
              <a:off x="5265662" y="3914090"/>
              <a:ext cx="472869" cy="406745"/>
              <a:chOff x="5310441" y="5308408"/>
              <a:chExt cx="472869" cy="406745"/>
            </a:xfrm>
          </p:grpSpPr>
          <p:sp>
            <p:nvSpPr>
              <p:cNvPr id="163" name="Retângulo Arredondado 134">
                <a:extLst>
                  <a:ext uri="{FF2B5EF4-FFF2-40B4-BE49-F238E27FC236}">
                    <a16:creationId xmlns:a16="http://schemas.microsoft.com/office/drawing/2014/main" id="{62F7F90A-73E8-4C47-F882-A65CC8D379B0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64" name="Retângulo Arredondado 135">
                <a:extLst>
                  <a:ext uri="{FF2B5EF4-FFF2-40B4-BE49-F238E27FC236}">
                    <a16:creationId xmlns:a16="http://schemas.microsoft.com/office/drawing/2014/main" id="{C7CA81DB-FF74-97E2-F1EE-DA30D677C055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65" name="CaixaDeTexto 10">
                <a:extLst>
                  <a:ext uri="{FF2B5EF4-FFF2-40B4-BE49-F238E27FC236}">
                    <a16:creationId xmlns:a16="http://schemas.microsoft.com/office/drawing/2014/main" id="{9994959E-F27E-4E4F-91CB-C8FFBEA9C48B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66" name="CaixaDeTexto 11">
                <a:extLst>
                  <a:ext uri="{FF2B5EF4-FFF2-40B4-BE49-F238E27FC236}">
                    <a16:creationId xmlns:a16="http://schemas.microsoft.com/office/drawing/2014/main" id="{A39BA63F-3946-6946-3648-347B2E6DAE2B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67" name="Conector reto 166">
            <a:extLst>
              <a:ext uri="{FF2B5EF4-FFF2-40B4-BE49-F238E27FC236}">
                <a16:creationId xmlns:a16="http://schemas.microsoft.com/office/drawing/2014/main" id="{A7A2D3BB-483E-620B-AFD5-FEBF5373F455}"/>
              </a:ext>
            </a:extLst>
          </p:cNvPr>
          <p:cNvCxnSpPr/>
          <p:nvPr/>
        </p:nvCxnSpPr>
        <p:spPr>
          <a:xfrm>
            <a:off x="5837185" y="4372943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69" name="Agrupar 168">
            <a:extLst>
              <a:ext uri="{FF2B5EF4-FFF2-40B4-BE49-F238E27FC236}">
                <a16:creationId xmlns:a16="http://schemas.microsoft.com/office/drawing/2014/main" id="{8C797B70-7C48-B193-3249-640C7E0C2873}"/>
              </a:ext>
            </a:extLst>
          </p:cNvPr>
          <p:cNvGrpSpPr/>
          <p:nvPr/>
        </p:nvGrpSpPr>
        <p:grpSpPr>
          <a:xfrm>
            <a:off x="5806682" y="4415287"/>
            <a:ext cx="3020789" cy="1247409"/>
            <a:chOff x="2719088" y="4419548"/>
            <a:chExt cx="3020789" cy="1247409"/>
          </a:xfrm>
        </p:grpSpPr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DE8A691C-FE8E-A4E7-C244-C8EF52BCAECD}"/>
                </a:ext>
              </a:extLst>
            </p:cNvPr>
            <p:cNvGrpSpPr/>
            <p:nvPr/>
          </p:nvGrpSpPr>
          <p:grpSpPr>
            <a:xfrm>
              <a:off x="5267008" y="4938702"/>
              <a:ext cx="472869" cy="406745"/>
              <a:chOff x="5310441" y="5308408"/>
              <a:chExt cx="472869" cy="406745"/>
            </a:xfrm>
          </p:grpSpPr>
          <p:sp>
            <p:nvSpPr>
              <p:cNvPr id="177" name="Retângulo Arredondado 134">
                <a:extLst>
                  <a:ext uri="{FF2B5EF4-FFF2-40B4-BE49-F238E27FC236}">
                    <a16:creationId xmlns:a16="http://schemas.microsoft.com/office/drawing/2014/main" id="{684175F3-0016-800C-0629-1563C92895DF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78" name="Retângulo Arredondado 135">
                <a:extLst>
                  <a:ext uri="{FF2B5EF4-FFF2-40B4-BE49-F238E27FC236}">
                    <a16:creationId xmlns:a16="http://schemas.microsoft.com/office/drawing/2014/main" id="{0192B8DC-C29C-671F-A8EC-5F482FEA4E2A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79" name="CaixaDeTexto 10">
                <a:extLst>
                  <a:ext uri="{FF2B5EF4-FFF2-40B4-BE49-F238E27FC236}">
                    <a16:creationId xmlns:a16="http://schemas.microsoft.com/office/drawing/2014/main" id="{C3AB30A8-1850-5563-67C9-1D3A967986FE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80" name="CaixaDeTexto 11">
                <a:extLst>
                  <a:ext uri="{FF2B5EF4-FFF2-40B4-BE49-F238E27FC236}">
                    <a16:creationId xmlns:a16="http://schemas.microsoft.com/office/drawing/2014/main" id="{86846CBD-08EB-DC53-AC6D-FBF2327E57F7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sp>
          <p:nvSpPr>
            <p:cNvPr id="172" name="CaixaDeTexto 9">
              <a:extLst>
                <a:ext uri="{FF2B5EF4-FFF2-40B4-BE49-F238E27FC236}">
                  <a16:creationId xmlns:a16="http://schemas.microsoft.com/office/drawing/2014/main" id="{50A99AF3-883A-4815-820B-C20AB1B4A837}"/>
                </a:ext>
              </a:extLst>
            </p:cNvPr>
            <p:cNvSpPr txBox="1"/>
            <p:nvPr/>
          </p:nvSpPr>
          <p:spPr>
            <a:xfrm>
              <a:off x="2724413" y="4543157"/>
              <a:ext cx="2510242" cy="2772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 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r>
                <a:rPr lang="pt-BR" sz="1000" dirty="0">
                  <a:solidFill>
                    <a:schemeClr val="tx1"/>
                  </a:solidFill>
                </a:rPr>
                <a:t>A troca do filtro HME ou HMEF está dentro do  prazo de validade?</a:t>
              </a:r>
            </a:p>
          </p:txBody>
        </p:sp>
        <p:sp>
          <p:nvSpPr>
            <p:cNvPr id="173" name="CaixaDeTexto 9">
              <a:extLst>
                <a:ext uri="{FF2B5EF4-FFF2-40B4-BE49-F238E27FC236}">
                  <a16:creationId xmlns:a16="http://schemas.microsoft.com/office/drawing/2014/main" id="{DFAC4C59-FA68-F135-6536-0608C143B567}"/>
                </a:ext>
              </a:extLst>
            </p:cNvPr>
            <p:cNvSpPr txBox="1"/>
            <p:nvPr/>
          </p:nvSpPr>
          <p:spPr>
            <a:xfrm>
              <a:off x="2722474" y="5422772"/>
              <a:ext cx="2637959" cy="2441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tx1"/>
                  </a:solidFill>
                </a:rPr>
                <a:t>O copo está entre o nível mínimo e máximo de água destilada, e o frasco com data de troca na validade?</a:t>
              </a:r>
            </a:p>
          </p:txBody>
        </p:sp>
        <p:sp>
          <p:nvSpPr>
            <p:cNvPr id="174" name="CaixaDeTexto 9">
              <a:extLst>
                <a:ext uri="{FF2B5EF4-FFF2-40B4-BE49-F238E27FC236}">
                  <a16:creationId xmlns:a16="http://schemas.microsoft.com/office/drawing/2014/main" id="{681873A9-EC49-E6F5-DF12-AAF57F372F66}"/>
                </a:ext>
              </a:extLst>
            </p:cNvPr>
            <p:cNvSpPr txBox="1"/>
            <p:nvPr/>
          </p:nvSpPr>
          <p:spPr>
            <a:xfrm>
              <a:off x="2719088" y="5124782"/>
              <a:ext cx="2510242" cy="17290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Se em uso de base aquecida:</a:t>
              </a:r>
            </a:p>
          </p:txBody>
        </p:sp>
        <p:sp>
          <p:nvSpPr>
            <p:cNvPr id="175" name="CaixaDeTexto 9">
              <a:extLst>
                <a:ext uri="{FF2B5EF4-FFF2-40B4-BE49-F238E27FC236}">
                  <a16:creationId xmlns:a16="http://schemas.microsoft.com/office/drawing/2014/main" id="{47330F82-CB59-DC6D-E194-94EB1EA8C8EE}"/>
                </a:ext>
              </a:extLst>
            </p:cNvPr>
            <p:cNvSpPr txBox="1"/>
            <p:nvPr/>
          </p:nvSpPr>
          <p:spPr>
            <a:xfrm>
              <a:off x="4066207" y="4933092"/>
              <a:ext cx="432735" cy="177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OU</a:t>
              </a:r>
            </a:p>
          </p:txBody>
        </p:sp>
        <p:sp>
          <p:nvSpPr>
            <p:cNvPr id="176" name="Retângulo 175">
              <a:extLst>
                <a:ext uri="{FF2B5EF4-FFF2-40B4-BE49-F238E27FC236}">
                  <a16:creationId xmlns:a16="http://schemas.microsoft.com/office/drawing/2014/main" id="{72E5AB8D-3DF6-B6F6-9F06-13B4981274AB}"/>
                </a:ext>
              </a:extLst>
            </p:cNvPr>
            <p:cNvSpPr/>
            <p:nvPr/>
          </p:nvSpPr>
          <p:spPr>
            <a:xfrm>
              <a:off x="4787900" y="4419548"/>
              <a:ext cx="127000" cy="1602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81" name="Retângulo 180">
            <a:extLst>
              <a:ext uri="{FF2B5EF4-FFF2-40B4-BE49-F238E27FC236}">
                <a16:creationId xmlns:a16="http://schemas.microsoft.com/office/drawing/2014/main" id="{4F052560-948D-BEB8-7671-54CCE07F8D29}"/>
              </a:ext>
            </a:extLst>
          </p:cNvPr>
          <p:cNvSpPr/>
          <p:nvPr/>
        </p:nvSpPr>
        <p:spPr>
          <a:xfrm>
            <a:off x="5853237" y="5840134"/>
            <a:ext cx="3042016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</a:t>
            </a:r>
            <a:r>
              <a:rPr lang="pt-BR" sz="727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Pediatria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3" name="CaixaDeTexto 9">
            <a:extLst>
              <a:ext uri="{FF2B5EF4-FFF2-40B4-BE49-F238E27FC236}">
                <a16:creationId xmlns:a16="http://schemas.microsoft.com/office/drawing/2014/main" id="{01591D39-C762-F4E7-C0A3-99869822516A}"/>
              </a:ext>
            </a:extLst>
          </p:cNvPr>
          <p:cNvSpPr txBox="1"/>
          <p:nvPr/>
        </p:nvSpPr>
        <p:spPr>
          <a:xfrm>
            <a:off x="5833907" y="4426186"/>
            <a:ext cx="2510242" cy="13695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5"/>
            </a:pPr>
            <a:r>
              <a:rPr lang="pt-BR" sz="1000" b="1" dirty="0"/>
              <a:t>Se em uso filtro HME ou HMEF: </a:t>
            </a:r>
          </a:p>
        </p:txBody>
      </p:sp>
      <p:sp>
        <p:nvSpPr>
          <p:cNvPr id="185" name="Retângulo 184">
            <a:extLst>
              <a:ext uri="{FF2B5EF4-FFF2-40B4-BE49-F238E27FC236}">
                <a16:creationId xmlns:a16="http://schemas.microsoft.com/office/drawing/2014/main" id="{3062F004-E853-FD2C-E925-30BD94E2ED51}"/>
              </a:ext>
            </a:extLst>
          </p:cNvPr>
          <p:cNvSpPr/>
          <p:nvPr/>
        </p:nvSpPr>
        <p:spPr>
          <a:xfrm>
            <a:off x="7620297" y="5094154"/>
            <a:ext cx="127000" cy="1602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547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etângulo 289"/>
          <p:cNvSpPr/>
          <p:nvPr/>
        </p:nvSpPr>
        <p:spPr>
          <a:xfrm>
            <a:off x="5546856" y="5183423"/>
            <a:ext cx="3038883" cy="212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50" b="1" dirty="0">
                <a:latin typeface="Arial" panose="020B0604020202020204" pitchFamily="34" charset="0"/>
              </a:rPr>
              <a:t>Pacote</a:t>
            </a:r>
            <a:r>
              <a:rPr lang="pt-BR" sz="727" b="1" dirty="0">
                <a:latin typeface="Arial" panose="020B0604020202020204" pitchFamily="34" charset="0"/>
              </a:rPr>
              <a:t> de Prevenção à PAV - </a:t>
            </a:r>
            <a:r>
              <a:rPr lang="pt-BR" sz="727" b="1" dirty="0" err="1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475915" y="1256385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7" name="Retângulo 29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525739" y="1256385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04" name="Conector reto 303"/>
          <p:cNvCxnSpPr>
            <a:cxnSpLocks/>
          </p:cNvCxnSpPr>
          <p:nvPr/>
        </p:nvCxnSpPr>
        <p:spPr>
          <a:xfrm>
            <a:off x="5519578" y="2487404"/>
            <a:ext cx="3066161" cy="17573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8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400999" y="3514170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0F3CB6C7-F3AE-228A-7115-0C6E7BD63039}"/>
              </a:ext>
            </a:extLst>
          </p:cNvPr>
          <p:cNvGrpSpPr/>
          <p:nvPr/>
        </p:nvGrpSpPr>
        <p:grpSpPr>
          <a:xfrm>
            <a:off x="5515790" y="1726810"/>
            <a:ext cx="2993555" cy="857786"/>
            <a:chOff x="5515790" y="1726810"/>
            <a:chExt cx="2993555" cy="857786"/>
          </a:xfrm>
        </p:grpSpPr>
        <p:sp>
          <p:nvSpPr>
            <p:cNvPr id="76" name="Retângulo Arredondado 70">
              <a:extLst>
                <a:ext uri="{FF2B5EF4-FFF2-40B4-BE49-F238E27FC236}">
                  <a16:creationId xmlns:a16="http://schemas.microsoft.com/office/drawing/2014/main" id="{8166F17B-042E-1310-EE7A-D1D9AF09DE35}"/>
                </a:ext>
              </a:extLst>
            </p:cNvPr>
            <p:cNvSpPr/>
            <p:nvPr/>
          </p:nvSpPr>
          <p:spPr>
            <a:xfrm>
              <a:off x="8215028" y="1879943"/>
              <a:ext cx="289699" cy="179853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77" name="Retângulo Arredondado 71">
              <a:extLst>
                <a:ext uri="{FF2B5EF4-FFF2-40B4-BE49-F238E27FC236}">
                  <a16:creationId xmlns:a16="http://schemas.microsoft.com/office/drawing/2014/main" id="{9D1B6780-56DE-314A-BDDA-6B503D63FF91}"/>
                </a:ext>
              </a:extLst>
            </p:cNvPr>
            <p:cNvSpPr/>
            <p:nvPr/>
          </p:nvSpPr>
          <p:spPr>
            <a:xfrm>
              <a:off x="8219646" y="209373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8" name="CaixaDeTexto 10">
              <a:extLst>
                <a:ext uri="{FF2B5EF4-FFF2-40B4-BE49-F238E27FC236}">
                  <a16:creationId xmlns:a16="http://schemas.microsoft.com/office/drawing/2014/main" id="{B5D03DCA-E4F7-4B72-2639-308DA354FD77}"/>
                </a:ext>
              </a:extLst>
            </p:cNvPr>
            <p:cNvSpPr txBox="1"/>
            <p:nvPr/>
          </p:nvSpPr>
          <p:spPr>
            <a:xfrm>
              <a:off x="8046924" y="1896556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79" name="CaixaDeTexto 11">
              <a:extLst>
                <a:ext uri="{FF2B5EF4-FFF2-40B4-BE49-F238E27FC236}">
                  <a16:creationId xmlns:a16="http://schemas.microsoft.com/office/drawing/2014/main" id="{1994FEEE-3357-C9FC-AADC-7316BC52B053}"/>
                </a:ext>
              </a:extLst>
            </p:cNvPr>
            <p:cNvSpPr txBox="1"/>
            <p:nvPr/>
          </p:nvSpPr>
          <p:spPr>
            <a:xfrm>
              <a:off x="8040828" y="2111147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84" name="CaixaDeTexto 9">
              <a:extLst>
                <a:ext uri="{FF2B5EF4-FFF2-40B4-BE49-F238E27FC236}">
                  <a16:creationId xmlns:a16="http://schemas.microsoft.com/office/drawing/2014/main" id="{147E470A-AF20-9469-E20B-7E8BEC82DA0F}"/>
                </a:ext>
              </a:extLst>
            </p:cNvPr>
            <p:cNvSpPr txBox="1"/>
            <p:nvPr/>
          </p:nvSpPr>
          <p:spPr>
            <a:xfrm>
              <a:off x="5515790" y="1726810"/>
              <a:ext cx="2531504" cy="8577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/>
              </a:pPr>
              <a:r>
                <a:rPr lang="pt-BR" sz="1050" dirty="0"/>
                <a:t>Há registro que foi estabelecida meta diária para a mobilização precoce do paciente?</a:t>
              </a:r>
              <a:endParaRPr lang="pt-BR" dirty="0"/>
            </a:p>
          </p:txBody>
        </p:sp>
      </p:grp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D7917702-3480-4A6D-F819-EABF6A14010E}"/>
              </a:ext>
            </a:extLst>
          </p:cNvPr>
          <p:cNvGrpSpPr/>
          <p:nvPr/>
        </p:nvGrpSpPr>
        <p:grpSpPr>
          <a:xfrm>
            <a:off x="5508069" y="2496840"/>
            <a:ext cx="3009358" cy="816180"/>
            <a:chOff x="5508069" y="2496840"/>
            <a:chExt cx="3009358" cy="816180"/>
          </a:xfrm>
        </p:grpSpPr>
        <p:sp>
          <p:nvSpPr>
            <p:cNvPr id="80" name="Retângulo Arredondado 82">
              <a:extLst>
                <a:ext uri="{FF2B5EF4-FFF2-40B4-BE49-F238E27FC236}">
                  <a16:creationId xmlns:a16="http://schemas.microsoft.com/office/drawing/2014/main" id="{01BE66BA-E747-DE88-ADA9-48BB90C9893F}"/>
                </a:ext>
              </a:extLst>
            </p:cNvPr>
            <p:cNvSpPr/>
            <p:nvPr/>
          </p:nvSpPr>
          <p:spPr>
            <a:xfrm>
              <a:off x="8215028" y="2633671"/>
              <a:ext cx="289699" cy="177001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81" name="Retângulo Arredondado 83">
              <a:extLst>
                <a:ext uri="{FF2B5EF4-FFF2-40B4-BE49-F238E27FC236}">
                  <a16:creationId xmlns:a16="http://schemas.microsoft.com/office/drawing/2014/main" id="{404A7D53-7955-052A-9E98-C0EDF3129323}"/>
                </a:ext>
              </a:extLst>
            </p:cNvPr>
            <p:cNvSpPr/>
            <p:nvPr/>
          </p:nvSpPr>
          <p:spPr>
            <a:xfrm>
              <a:off x="8227728" y="285514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82" name="CaixaDeTexto 11">
              <a:extLst>
                <a:ext uri="{FF2B5EF4-FFF2-40B4-BE49-F238E27FC236}">
                  <a16:creationId xmlns:a16="http://schemas.microsoft.com/office/drawing/2014/main" id="{2D9379D7-0FAD-13A0-718F-EC0113FC7DC2}"/>
                </a:ext>
              </a:extLst>
            </p:cNvPr>
            <p:cNvSpPr txBox="1"/>
            <p:nvPr/>
          </p:nvSpPr>
          <p:spPr>
            <a:xfrm>
              <a:off x="8040224" y="2897040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83" name="CaixaDeTexto 10">
              <a:extLst>
                <a:ext uri="{FF2B5EF4-FFF2-40B4-BE49-F238E27FC236}">
                  <a16:creationId xmlns:a16="http://schemas.microsoft.com/office/drawing/2014/main" id="{E235410E-ED46-3D25-8DBE-127B48BBFCF4}"/>
                </a:ext>
              </a:extLst>
            </p:cNvPr>
            <p:cNvSpPr txBox="1"/>
            <p:nvPr/>
          </p:nvSpPr>
          <p:spPr>
            <a:xfrm>
              <a:off x="8014729" y="2650778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5" name="CaixaDeTexto 9">
              <a:extLst>
                <a:ext uri="{FF2B5EF4-FFF2-40B4-BE49-F238E27FC236}">
                  <a16:creationId xmlns:a16="http://schemas.microsoft.com/office/drawing/2014/main" id="{44BBE603-9E7D-CEBE-9F6D-25156A4290F5}"/>
                </a:ext>
              </a:extLst>
            </p:cNvPr>
            <p:cNvSpPr txBox="1"/>
            <p:nvPr/>
          </p:nvSpPr>
          <p:spPr>
            <a:xfrm>
              <a:off x="5508069" y="2496840"/>
              <a:ext cx="2531504" cy="8161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>
                  <a:latin typeface="Calibri"/>
                  <a:ea typeface="Calibri" panose="020F0502020204030204" pitchFamily="34" charset="0"/>
                  <a:cs typeface="Times New Roman"/>
                </a:rPr>
                <a:t>Há registro que a</a:t>
              </a:r>
              <a:r>
                <a:rPr lang="pt-BR" sz="1050" dirty="0">
                  <a:effectLst/>
                  <a:latin typeface="Calibri"/>
                  <a:ea typeface="Calibri" panose="020F0502020204030204" pitchFamily="34" charset="0"/>
                  <a:cs typeface="Times New Roman"/>
                </a:rPr>
                <a:t> mobilidade do paciente foi avaliada através de aplicação de escala?</a:t>
              </a:r>
              <a:endParaRPr lang="pt-BR" sz="1050" dirty="0"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3" name="CaixaDeTexto 52">
            <a:extLst>
              <a:ext uri="{FF2B5EF4-FFF2-40B4-BE49-F238E27FC236}">
                <a16:creationId xmlns:a16="http://schemas.microsoft.com/office/drawing/2014/main" id="{468CB3EB-638F-490A-8F50-7546702A0A22}"/>
              </a:ext>
            </a:extLst>
          </p:cNvPr>
          <p:cNvSpPr txBox="1"/>
          <p:nvPr/>
        </p:nvSpPr>
        <p:spPr>
          <a:xfrm>
            <a:off x="5546856" y="1271754"/>
            <a:ext cx="3038883" cy="563715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8. Manter ou melhorar o condicionamento físico </a:t>
            </a: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927FD720-AF2F-6DD5-7789-C9791D7F6CE0}"/>
              </a:ext>
            </a:extLst>
          </p:cNvPr>
          <p:cNvGrpSpPr/>
          <p:nvPr/>
        </p:nvGrpSpPr>
        <p:grpSpPr>
          <a:xfrm>
            <a:off x="2494804" y="1274636"/>
            <a:ext cx="3019994" cy="563715"/>
            <a:chOff x="5542479" y="1270380"/>
            <a:chExt cx="3050056" cy="563715"/>
          </a:xfrm>
          <a:solidFill>
            <a:srgbClr val="00B050"/>
          </a:solidFill>
        </p:grpSpPr>
        <p:sp>
          <p:nvSpPr>
            <p:cNvPr id="11" name="CaixaDeTexto 52">
              <a:extLst>
                <a:ext uri="{FF2B5EF4-FFF2-40B4-BE49-F238E27FC236}">
                  <a16:creationId xmlns:a16="http://schemas.microsoft.com/office/drawing/2014/main" id="{6E40F4BF-645D-610D-D893-74419D296D20}"/>
                </a:ext>
              </a:extLst>
            </p:cNvPr>
            <p:cNvSpPr txBox="1"/>
            <p:nvPr/>
          </p:nvSpPr>
          <p:spPr>
            <a:xfrm>
              <a:off x="5542479" y="1270380"/>
              <a:ext cx="3050056" cy="563715"/>
            </a:xfrm>
            <a:prstGeom prst="rect">
              <a:avLst/>
            </a:prstGeom>
            <a:grp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8. Manter ou melhorar o condicionamento físico </a:t>
              </a:r>
            </a:p>
          </p:txBody>
        </p:sp>
        <p:sp>
          <p:nvSpPr>
            <p:cNvPr id="13" name="Estrela de 5 Pontas 63">
              <a:extLst>
                <a:ext uri="{FF2B5EF4-FFF2-40B4-BE49-F238E27FC236}">
                  <a16:creationId xmlns:a16="http://schemas.microsoft.com/office/drawing/2014/main" id="{FBF7B454-4439-6A8D-4F9E-AEA578AA1BBF}"/>
                </a:ext>
              </a:extLst>
            </p:cNvPr>
            <p:cNvSpPr/>
            <p:nvPr/>
          </p:nvSpPr>
          <p:spPr>
            <a:xfrm>
              <a:off x="8359877" y="1577199"/>
              <a:ext cx="180460" cy="158184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20E3635F-5D74-FF3F-BA2C-33E154D20AA9}"/>
              </a:ext>
            </a:extLst>
          </p:cNvPr>
          <p:cNvGrpSpPr/>
          <p:nvPr/>
        </p:nvGrpSpPr>
        <p:grpSpPr>
          <a:xfrm>
            <a:off x="2469559" y="1775885"/>
            <a:ext cx="2993555" cy="857786"/>
            <a:chOff x="5515790" y="1726810"/>
            <a:chExt cx="2993555" cy="857786"/>
          </a:xfrm>
        </p:grpSpPr>
        <p:sp>
          <p:nvSpPr>
            <p:cNvPr id="17" name="Retângulo Arredondado 70">
              <a:extLst>
                <a:ext uri="{FF2B5EF4-FFF2-40B4-BE49-F238E27FC236}">
                  <a16:creationId xmlns:a16="http://schemas.microsoft.com/office/drawing/2014/main" id="{0E14192C-1E5F-61B3-FEC4-E382D81EA237}"/>
                </a:ext>
              </a:extLst>
            </p:cNvPr>
            <p:cNvSpPr/>
            <p:nvPr/>
          </p:nvSpPr>
          <p:spPr>
            <a:xfrm>
              <a:off x="8215028" y="1879943"/>
              <a:ext cx="289699" cy="179853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18" name="Retângulo Arredondado 71">
              <a:extLst>
                <a:ext uri="{FF2B5EF4-FFF2-40B4-BE49-F238E27FC236}">
                  <a16:creationId xmlns:a16="http://schemas.microsoft.com/office/drawing/2014/main" id="{B45176CF-59BA-084F-C727-2B083C178E37}"/>
                </a:ext>
              </a:extLst>
            </p:cNvPr>
            <p:cNvSpPr/>
            <p:nvPr/>
          </p:nvSpPr>
          <p:spPr>
            <a:xfrm>
              <a:off x="8219646" y="209373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" name="CaixaDeTexto 10">
              <a:extLst>
                <a:ext uri="{FF2B5EF4-FFF2-40B4-BE49-F238E27FC236}">
                  <a16:creationId xmlns:a16="http://schemas.microsoft.com/office/drawing/2014/main" id="{D2C3C55D-B71B-56CF-8B99-C5055E4945D4}"/>
                </a:ext>
              </a:extLst>
            </p:cNvPr>
            <p:cNvSpPr txBox="1"/>
            <p:nvPr/>
          </p:nvSpPr>
          <p:spPr>
            <a:xfrm>
              <a:off x="8046924" y="1896556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0" name="CaixaDeTexto 11">
              <a:extLst>
                <a:ext uri="{FF2B5EF4-FFF2-40B4-BE49-F238E27FC236}">
                  <a16:creationId xmlns:a16="http://schemas.microsoft.com/office/drawing/2014/main" id="{0EEA8BEC-A595-1E83-C0B2-2C968BDE6468}"/>
                </a:ext>
              </a:extLst>
            </p:cNvPr>
            <p:cNvSpPr txBox="1"/>
            <p:nvPr/>
          </p:nvSpPr>
          <p:spPr>
            <a:xfrm>
              <a:off x="8040828" y="2111147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1" name="CaixaDeTexto 9">
              <a:extLst>
                <a:ext uri="{FF2B5EF4-FFF2-40B4-BE49-F238E27FC236}">
                  <a16:creationId xmlns:a16="http://schemas.microsoft.com/office/drawing/2014/main" id="{D3EB8928-0458-43AD-6011-908B422BE5FB}"/>
                </a:ext>
              </a:extLst>
            </p:cNvPr>
            <p:cNvSpPr txBox="1"/>
            <p:nvPr/>
          </p:nvSpPr>
          <p:spPr>
            <a:xfrm>
              <a:off x="5515790" y="1726810"/>
              <a:ext cx="2531504" cy="8577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/>
              </a:pPr>
              <a:r>
                <a:rPr lang="pt-BR" sz="1050" dirty="0"/>
                <a:t>Há registro que foi estabelecida meta diária para a mobilização precoce do paciente?</a:t>
              </a:r>
              <a:endParaRPr lang="pt-BR" dirty="0"/>
            </a:p>
          </p:txBody>
        </p:sp>
      </p:grp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7317D756-2A51-0CB4-D40E-0530FE8CF370}"/>
              </a:ext>
            </a:extLst>
          </p:cNvPr>
          <p:cNvGrpSpPr/>
          <p:nvPr/>
        </p:nvGrpSpPr>
        <p:grpSpPr>
          <a:xfrm>
            <a:off x="2437452" y="2502917"/>
            <a:ext cx="3009358" cy="816180"/>
            <a:chOff x="5508069" y="2496840"/>
            <a:chExt cx="3009358" cy="816180"/>
          </a:xfrm>
        </p:grpSpPr>
        <p:sp>
          <p:nvSpPr>
            <p:cNvPr id="28" name="Retângulo Arredondado 82">
              <a:extLst>
                <a:ext uri="{FF2B5EF4-FFF2-40B4-BE49-F238E27FC236}">
                  <a16:creationId xmlns:a16="http://schemas.microsoft.com/office/drawing/2014/main" id="{671F9761-7A48-1A2C-29E5-72F8CADE8994}"/>
                </a:ext>
              </a:extLst>
            </p:cNvPr>
            <p:cNvSpPr/>
            <p:nvPr/>
          </p:nvSpPr>
          <p:spPr>
            <a:xfrm>
              <a:off x="8215028" y="2633671"/>
              <a:ext cx="289699" cy="177001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29" name="Retângulo Arredondado 83">
              <a:extLst>
                <a:ext uri="{FF2B5EF4-FFF2-40B4-BE49-F238E27FC236}">
                  <a16:creationId xmlns:a16="http://schemas.microsoft.com/office/drawing/2014/main" id="{80CC3546-4BBB-8989-594C-2BD905AB19D0}"/>
                </a:ext>
              </a:extLst>
            </p:cNvPr>
            <p:cNvSpPr/>
            <p:nvPr/>
          </p:nvSpPr>
          <p:spPr>
            <a:xfrm>
              <a:off x="8227728" y="285514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30" name="CaixaDeTexto 11">
              <a:extLst>
                <a:ext uri="{FF2B5EF4-FFF2-40B4-BE49-F238E27FC236}">
                  <a16:creationId xmlns:a16="http://schemas.microsoft.com/office/drawing/2014/main" id="{47A5FE92-DC21-FE0D-692A-FDF1E35C26A8}"/>
                </a:ext>
              </a:extLst>
            </p:cNvPr>
            <p:cNvSpPr txBox="1"/>
            <p:nvPr/>
          </p:nvSpPr>
          <p:spPr>
            <a:xfrm>
              <a:off x="8040224" y="2897040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31" name="CaixaDeTexto 10">
              <a:extLst>
                <a:ext uri="{FF2B5EF4-FFF2-40B4-BE49-F238E27FC236}">
                  <a16:creationId xmlns:a16="http://schemas.microsoft.com/office/drawing/2014/main" id="{443AA026-6355-3C8E-1EFD-E549CDCA8AC9}"/>
                </a:ext>
              </a:extLst>
            </p:cNvPr>
            <p:cNvSpPr txBox="1"/>
            <p:nvPr/>
          </p:nvSpPr>
          <p:spPr>
            <a:xfrm>
              <a:off x="8014729" y="2650778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2" name="CaixaDeTexto 9">
              <a:extLst>
                <a:ext uri="{FF2B5EF4-FFF2-40B4-BE49-F238E27FC236}">
                  <a16:creationId xmlns:a16="http://schemas.microsoft.com/office/drawing/2014/main" id="{71A6DAB1-74DA-1D52-E167-C61D2AC8A3D2}"/>
                </a:ext>
              </a:extLst>
            </p:cNvPr>
            <p:cNvSpPr txBox="1"/>
            <p:nvPr/>
          </p:nvSpPr>
          <p:spPr>
            <a:xfrm>
              <a:off x="5508069" y="2496840"/>
              <a:ext cx="2531504" cy="8161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>
                  <a:latin typeface="Calibri"/>
                  <a:ea typeface="Calibri" panose="020F0502020204030204" pitchFamily="34" charset="0"/>
                  <a:cs typeface="Times New Roman"/>
                </a:rPr>
                <a:t>Há registro que a</a:t>
              </a:r>
              <a:r>
                <a:rPr lang="pt-BR" sz="1050" dirty="0">
                  <a:effectLst/>
                  <a:latin typeface="Calibri"/>
                  <a:ea typeface="Calibri" panose="020F0502020204030204" pitchFamily="34" charset="0"/>
                  <a:cs typeface="Times New Roman"/>
                </a:rPr>
                <a:t> mobilidade do paciente foi avaliada através de aplicação de escala?</a:t>
              </a:r>
              <a:endParaRPr lang="pt-BR" sz="1050" dirty="0"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C9179A38-85EC-CEED-8EDA-C222AD497DD1}"/>
              </a:ext>
            </a:extLst>
          </p:cNvPr>
          <p:cNvCxnSpPr>
            <a:cxnSpLocks/>
          </p:cNvCxnSpPr>
          <p:nvPr/>
        </p:nvCxnSpPr>
        <p:spPr>
          <a:xfrm>
            <a:off x="2502567" y="2490537"/>
            <a:ext cx="3026636" cy="68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" name="Retângulo 34">
            <a:extLst>
              <a:ext uri="{FF2B5EF4-FFF2-40B4-BE49-F238E27FC236}">
                <a16:creationId xmlns:a16="http://schemas.microsoft.com/office/drawing/2014/main" id="{0FBE7A5A-C725-0B05-7F9B-D4B7719DE647}"/>
              </a:ext>
            </a:extLst>
          </p:cNvPr>
          <p:cNvSpPr/>
          <p:nvPr/>
        </p:nvSpPr>
        <p:spPr>
          <a:xfrm>
            <a:off x="2485940" y="5176697"/>
            <a:ext cx="3008931" cy="212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50" b="1" dirty="0">
                <a:latin typeface="Arial" panose="020B0604020202020204" pitchFamily="34" charset="0"/>
              </a:rPr>
              <a:t>Pacote</a:t>
            </a:r>
            <a:r>
              <a:rPr lang="pt-BR" sz="727" b="1" dirty="0">
                <a:latin typeface="Arial" panose="020B0604020202020204" pitchFamily="34" charset="0"/>
              </a:rPr>
              <a:t> de Prevenção à PAV - </a:t>
            </a:r>
            <a:r>
              <a:rPr lang="pt-BR" sz="727" b="1" dirty="0" err="1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6" name="Estrela de 5 Pontas 63">
            <a:extLst>
              <a:ext uri="{FF2B5EF4-FFF2-40B4-BE49-F238E27FC236}">
                <a16:creationId xmlns:a16="http://schemas.microsoft.com/office/drawing/2014/main" id="{75D97D87-DFC0-5575-FFF3-A8B6F557BF51}"/>
              </a:ext>
            </a:extLst>
          </p:cNvPr>
          <p:cNvSpPr/>
          <p:nvPr/>
        </p:nvSpPr>
        <p:spPr>
          <a:xfrm>
            <a:off x="5283543" y="126901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0" name="Estrela de 5 Pontas 63">
            <a:extLst>
              <a:ext uri="{FF2B5EF4-FFF2-40B4-BE49-F238E27FC236}">
                <a16:creationId xmlns:a16="http://schemas.microsoft.com/office/drawing/2014/main" id="{75D97D87-DFC0-5575-FFF3-A8B6F557BF51}"/>
              </a:ext>
            </a:extLst>
          </p:cNvPr>
          <p:cNvSpPr/>
          <p:nvPr/>
        </p:nvSpPr>
        <p:spPr>
          <a:xfrm>
            <a:off x="8282347" y="1309730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4094753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764B33-E8A1-4710-8C81-1CCA6B67A05D}">
  <ds:schemaRefs>
    <ds:schemaRef ds:uri="7595665d-dcec-4a93-a94d-ada035ade8e0"/>
    <ds:schemaRef ds:uri="ba8db9e7-06ab-4fc3-8870-ae78930b59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7CC9C15-6D93-4857-A138-F5D802846CBE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sharepoint/v3"/>
    <ds:schemaRef ds:uri="ba8db9e7-06ab-4fc3-8870-ae78930b596c"/>
    <ds:schemaRef ds:uri="7595665d-dcec-4a93-a94d-ada035ade8e0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1534</Words>
  <Application>Microsoft Office PowerPoint</Application>
  <PresentationFormat>Widescreen</PresentationFormat>
  <Paragraphs>239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lastModifiedBy>Samara de Campos Braga</cp:lastModifiedBy>
  <cp:revision>42</cp:revision>
  <cp:lastPrinted>2024-04-25T14:53:48Z</cp:lastPrinted>
  <dcterms:created xsi:type="dcterms:W3CDTF">2021-09-16T18:58:12Z</dcterms:created>
  <dcterms:modified xsi:type="dcterms:W3CDTF">2024-04-26T14:24:10Z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