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6" r:id="rId6"/>
    <p:sldId id="268" r:id="rId7"/>
    <p:sldId id="260" r:id="rId8"/>
    <p:sldId id="261" r:id="rId9"/>
    <p:sldId id="262" r:id="rId10"/>
    <p:sldId id="265" r:id="rId11"/>
    <p:sldId id="264" r:id="rId12"/>
    <p:sldId id="269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F00C50-52F0-E64B-DE32-E8228E71835A}" v="11" dt="2024-04-17T13:28:01.709"/>
    <p1510:client id="{F6FBBC8E-0BCD-FBA6-5592-8AF984A88645}" v="19" dt="2024-04-19T12:07:25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4" autoAdjust="0"/>
    <p:restoredTop sz="94660"/>
  </p:normalViewPr>
  <p:slideViewPr>
    <p:cSldViewPr snapToGrid="0">
      <p:cViewPr>
        <p:scale>
          <a:sx n="90" d="100"/>
          <a:sy n="90" d="100"/>
        </p:scale>
        <p:origin x="-48" y="-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Brassaroto Gimenes" userId="S::amanda.gimenes_hsl.org.br#ext#@sbibae.onmicrosoft.com::e0919b0d-790a-4be0-b39d-690507500847" providerId="AD" clId="Web-{B3F00C50-52F0-E64B-DE32-E8228E71835A}"/>
    <pc:docChg chg="modSld">
      <pc:chgData name="Amanda Brassaroto Gimenes" userId="S::amanda.gimenes_hsl.org.br#ext#@sbibae.onmicrosoft.com::e0919b0d-790a-4be0-b39d-690507500847" providerId="AD" clId="Web-{B3F00C50-52F0-E64B-DE32-E8228E71835A}" dt="2024-04-17T13:28:00.912" v="9" actId="20577"/>
      <pc:docMkLst>
        <pc:docMk/>
      </pc:docMkLst>
      <pc:sldChg chg="modSp">
        <pc:chgData name="Amanda Brassaroto Gimenes" userId="S::amanda.gimenes_hsl.org.br#ext#@sbibae.onmicrosoft.com::e0919b0d-790a-4be0-b39d-690507500847" providerId="AD" clId="Web-{B3F00C50-52F0-E64B-DE32-E8228E71835A}" dt="2024-04-17T13:28:00.912" v="9" actId="20577"/>
        <pc:sldMkLst>
          <pc:docMk/>
          <pc:sldMk cId="2640701916" sldId="265"/>
        </pc:sldMkLst>
        <pc:spChg chg="mod">
          <ac:chgData name="Amanda Brassaroto Gimenes" userId="S::amanda.gimenes_hsl.org.br#ext#@sbibae.onmicrosoft.com::e0919b0d-790a-4be0-b39d-690507500847" providerId="AD" clId="Web-{B3F00C50-52F0-E64B-DE32-E8228E71835A}" dt="2024-04-17T13:28:00.912" v="9" actId="20577"/>
          <ac:spMkLst>
            <pc:docMk/>
            <pc:sldMk cId="2640701916" sldId="265"/>
            <ac:spMk id="94" creationId="{E267F567-019F-4658-879B-3670BE128C7C}"/>
          </ac:spMkLst>
        </pc:spChg>
      </pc:sldChg>
    </pc:docChg>
  </pc:docChgLst>
  <pc:docChgLst>
    <pc:chgData name="Amanda Brassaroto Gimenes" userId="S::amanda.gimenes_hsl.org.br#ext#@sbibae.onmicrosoft.com::e0919b0d-790a-4be0-b39d-690507500847" providerId="AD" clId="Web-{EC310EC9-D627-A005-B3E2-80F270B7F849}"/>
    <pc:docChg chg="modSld">
      <pc:chgData name="Amanda Brassaroto Gimenes" userId="S::amanda.gimenes_hsl.org.br#ext#@sbibae.onmicrosoft.com::e0919b0d-790a-4be0-b39d-690507500847" providerId="AD" clId="Web-{EC310EC9-D627-A005-B3E2-80F270B7F849}" dt="2024-04-17T12:04:12.356" v="8" actId="20577"/>
      <pc:docMkLst>
        <pc:docMk/>
      </pc:docMkLst>
      <pc:sldChg chg="addSp modSp">
        <pc:chgData name="Amanda Brassaroto Gimenes" userId="S::amanda.gimenes_hsl.org.br#ext#@sbibae.onmicrosoft.com::e0919b0d-790a-4be0-b39d-690507500847" providerId="AD" clId="Web-{EC310EC9-D627-A005-B3E2-80F270B7F849}" dt="2024-04-17T11:55:38.931" v="1" actId="1076"/>
        <pc:sldMkLst>
          <pc:docMk/>
          <pc:sldMk cId="3020129171" sldId="260"/>
        </pc:sldMkLst>
        <pc:spChg chg="add mod">
          <ac:chgData name="Amanda Brassaroto Gimenes" userId="S::amanda.gimenes_hsl.org.br#ext#@sbibae.onmicrosoft.com::e0919b0d-790a-4be0-b39d-690507500847" providerId="AD" clId="Web-{EC310EC9-D627-A005-B3E2-80F270B7F849}" dt="2024-04-17T11:55:38.931" v="1" actId="1076"/>
          <ac:spMkLst>
            <pc:docMk/>
            <pc:sldMk cId="3020129171" sldId="260"/>
            <ac:spMk id="2" creationId="{D2774ABB-A43F-ED7B-93C6-73C3070D138B}"/>
          </ac:spMkLst>
        </pc:spChg>
      </pc:sldChg>
      <pc:sldChg chg="modSp">
        <pc:chgData name="Amanda Brassaroto Gimenes" userId="S::amanda.gimenes_hsl.org.br#ext#@sbibae.onmicrosoft.com::e0919b0d-790a-4be0-b39d-690507500847" providerId="AD" clId="Web-{EC310EC9-D627-A005-B3E2-80F270B7F849}" dt="2024-04-17T12:04:12.356" v="8" actId="20577"/>
        <pc:sldMkLst>
          <pc:docMk/>
          <pc:sldMk cId="2640701916" sldId="265"/>
        </pc:sldMkLst>
        <pc:spChg chg="mod">
          <ac:chgData name="Amanda Brassaroto Gimenes" userId="S::amanda.gimenes_hsl.org.br#ext#@sbibae.onmicrosoft.com::e0919b0d-790a-4be0-b39d-690507500847" providerId="AD" clId="Web-{EC310EC9-D627-A005-B3E2-80F270B7F849}" dt="2024-04-17T12:04:12.356" v="8" actId="20577"/>
          <ac:spMkLst>
            <pc:docMk/>
            <pc:sldMk cId="2640701916" sldId="265"/>
            <ac:spMk id="94" creationId="{E267F567-019F-4658-879B-3670BE128C7C}"/>
          </ac:spMkLst>
        </pc:spChg>
      </pc:sldChg>
    </pc:docChg>
  </pc:docChgLst>
  <pc:docChgLst>
    <pc:chgData name="campossamara@hotmail.com" userId="S::urn:spo:guest#campossamara@hotmail.com::" providerId="AD" clId="Web-{F6FBBC8E-0BCD-FBA6-5592-8AF984A88645}"/>
    <pc:docChg chg="modSld">
      <pc:chgData name="campossamara@hotmail.com" userId="S::urn:spo:guest#campossamara@hotmail.com::" providerId="AD" clId="Web-{F6FBBC8E-0BCD-FBA6-5592-8AF984A88645}" dt="2024-04-19T12:07:25.255" v="17" actId="20577"/>
      <pc:docMkLst>
        <pc:docMk/>
      </pc:docMkLst>
      <pc:sldChg chg="modSp">
        <pc:chgData name="campossamara@hotmail.com" userId="S::urn:spo:guest#campossamara@hotmail.com::" providerId="AD" clId="Web-{F6FBBC8E-0BCD-FBA6-5592-8AF984A88645}" dt="2024-04-19T12:07:25.255" v="17" actId="20577"/>
        <pc:sldMkLst>
          <pc:docMk/>
          <pc:sldMk cId="2977679847" sldId="258"/>
        </pc:sldMkLst>
        <pc:spChg chg="mod">
          <ac:chgData name="campossamara@hotmail.com" userId="S::urn:spo:guest#campossamara@hotmail.com::" providerId="AD" clId="Web-{F6FBBC8E-0BCD-FBA6-5592-8AF984A88645}" dt="2024-04-19T12:07:25.255" v="17" actId="20577"/>
          <ac:spMkLst>
            <pc:docMk/>
            <pc:sldMk cId="2977679847" sldId="258"/>
            <ac:spMk id="81" creationId="{245E39CB-5435-AC67-5ACE-719DF827C0A5}"/>
          </ac:spMkLst>
        </pc:spChg>
      </pc:sldChg>
    </pc:docChg>
  </pc:docChgLst>
  <pc:docChgLst>
    <pc:chgData name="patrickjacobsen1" userId="S::patrickjacobsen1_hotmail.com#ext#@sbibae.onmicrosoft.com::58f04d8d-bead-4f16-83f7-ba637de9dd55" providerId="AD" clId="Web-{8897D2F8-3BCC-19B6-EF04-B1F2403D8C0D}"/>
    <pc:docChg chg="modSld">
      <pc:chgData name="patrickjacobsen1" userId="S::patrickjacobsen1_hotmail.com#ext#@sbibae.onmicrosoft.com::58f04d8d-bead-4f16-83f7-ba637de9dd55" providerId="AD" clId="Web-{8897D2F8-3BCC-19B6-EF04-B1F2403D8C0D}" dt="2024-04-15T14:05:23.245" v="94" actId="20577"/>
      <pc:docMkLst>
        <pc:docMk/>
      </pc:docMkLst>
      <pc:sldChg chg="modSp">
        <pc:chgData name="patrickjacobsen1" userId="S::patrickjacobsen1_hotmail.com#ext#@sbibae.onmicrosoft.com::58f04d8d-bead-4f16-83f7-ba637de9dd55" providerId="AD" clId="Web-{8897D2F8-3BCC-19B6-EF04-B1F2403D8C0D}" dt="2024-04-15T14:00:41.987" v="33" actId="20577"/>
        <pc:sldMkLst>
          <pc:docMk/>
          <pc:sldMk cId="2977679847" sldId="258"/>
        </pc:sldMkLst>
        <pc:spChg chg="mod">
          <ac:chgData name="patrickjacobsen1" userId="S::patrickjacobsen1_hotmail.com#ext#@sbibae.onmicrosoft.com::58f04d8d-bead-4f16-83f7-ba637de9dd55" providerId="AD" clId="Web-{8897D2F8-3BCC-19B6-EF04-B1F2403D8C0D}" dt="2024-04-15T13:59:09.625" v="12" actId="20577"/>
          <ac:spMkLst>
            <pc:docMk/>
            <pc:sldMk cId="2977679847" sldId="258"/>
            <ac:spMk id="4" creationId="{D00ABD23-6E44-AF11-1D1C-4E55F55F74A5}"/>
          </ac:spMkLst>
        </pc:spChg>
        <pc:spChg chg="mod">
          <ac:chgData name="patrickjacobsen1" userId="S::patrickjacobsen1_hotmail.com#ext#@sbibae.onmicrosoft.com::58f04d8d-bead-4f16-83f7-ba637de9dd55" providerId="AD" clId="Web-{8897D2F8-3BCC-19B6-EF04-B1F2403D8C0D}" dt="2024-04-15T14:00:41.987" v="33" actId="20577"/>
          <ac:spMkLst>
            <pc:docMk/>
            <pc:sldMk cId="2977679847" sldId="258"/>
            <ac:spMk id="68" creationId="{488C596A-2910-9153-84A3-288A728831B1}"/>
          </ac:spMkLst>
        </pc:spChg>
        <pc:spChg chg="mod">
          <ac:chgData name="patrickjacobsen1" userId="S::patrickjacobsen1_hotmail.com#ext#@sbibae.onmicrosoft.com::58f04d8d-bead-4f16-83f7-ba637de9dd55" providerId="AD" clId="Web-{8897D2F8-3BCC-19B6-EF04-B1F2403D8C0D}" dt="2024-04-15T14:00:12.580" v="32" actId="20577"/>
          <ac:spMkLst>
            <pc:docMk/>
            <pc:sldMk cId="2977679847" sldId="258"/>
            <ac:spMk id="81" creationId="{245E39CB-5435-AC67-5ACE-719DF827C0A5}"/>
          </ac:spMkLst>
        </pc:spChg>
        <pc:grpChg chg="mod">
          <ac:chgData name="patrickjacobsen1" userId="S::patrickjacobsen1_hotmail.com#ext#@sbibae.onmicrosoft.com::58f04d8d-bead-4f16-83f7-ba637de9dd55" providerId="AD" clId="Web-{8897D2F8-3BCC-19B6-EF04-B1F2403D8C0D}" dt="2024-04-15T13:58:34.968" v="3" actId="1076"/>
          <ac:grpSpMkLst>
            <pc:docMk/>
            <pc:sldMk cId="2977679847" sldId="258"/>
            <ac:grpSpMk id="2" creationId="{9D4CBB74-F98F-D455-54D3-F009257FF7EF}"/>
          </ac:grpSpMkLst>
        </pc:grpChg>
      </pc:sldChg>
      <pc:sldChg chg="delSp modSp">
        <pc:chgData name="patrickjacobsen1" userId="S::patrickjacobsen1_hotmail.com#ext#@sbibae.onmicrosoft.com::58f04d8d-bead-4f16-83f7-ba637de9dd55" providerId="AD" clId="Web-{8897D2F8-3BCC-19B6-EF04-B1F2403D8C0D}" dt="2024-04-15T14:05:23.245" v="94" actId="20577"/>
        <pc:sldMkLst>
          <pc:docMk/>
          <pc:sldMk cId="2096669656" sldId="259"/>
        </pc:sldMkLst>
        <pc:spChg chg="mod">
          <ac:chgData name="patrickjacobsen1" userId="S::patrickjacobsen1_hotmail.com#ext#@sbibae.onmicrosoft.com::58f04d8d-bead-4f16-83f7-ba637de9dd55" providerId="AD" clId="Web-{8897D2F8-3BCC-19B6-EF04-B1F2403D8C0D}" dt="2024-04-15T14:02:36.287" v="44" actId="20577"/>
          <ac:spMkLst>
            <pc:docMk/>
            <pc:sldMk cId="2096669656" sldId="259"/>
            <ac:spMk id="4" creationId="{6982E08F-E8D4-C457-63F8-F8536E383C25}"/>
          </ac:spMkLst>
        </pc:spChg>
        <pc:spChg chg="mod">
          <ac:chgData name="patrickjacobsen1" userId="S::patrickjacobsen1_hotmail.com#ext#@sbibae.onmicrosoft.com::58f04d8d-bead-4f16-83f7-ba637de9dd55" providerId="AD" clId="Web-{8897D2F8-3BCC-19B6-EF04-B1F2403D8C0D}" dt="2024-04-15T14:04:38.916" v="88" actId="20577"/>
          <ac:spMkLst>
            <pc:docMk/>
            <pc:sldMk cId="2096669656" sldId="259"/>
            <ac:spMk id="11" creationId="{D08F3EF8-DEDE-6517-C1A0-4BC57BD6A5F2}"/>
          </ac:spMkLst>
        </pc:spChg>
        <pc:spChg chg="mod">
          <ac:chgData name="patrickjacobsen1" userId="S::patrickjacobsen1_hotmail.com#ext#@sbibae.onmicrosoft.com::58f04d8d-bead-4f16-83f7-ba637de9dd55" providerId="AD" clId="Web-{8897D2F8-3BCC-19B6-EF04-B1F2403D8C0D}" dt="2024-04-15T14:05:23.245" v="94" actId="20577"/>
          <ac:spMkLst>
            <pc:docMk/>
            <pc:sldMk cId="2096669656" sldId="259"/>
            <ac:spMk id="13" creationId="{BD4DB65F-924B-3989-A13F-C0E5BCFB8D74}"/>
          </ac:spMkLst>
        </pc:spChg>
        <pc:spChg chg="del mod">
          <ac:chgData name="patrickjacobsen1" userId="S::patrickjacobsen1_hotmail.com#ext#@sbibae.onmicrosoft.com::58f04d8d-bead-4f16-83f7-ba637de9dd55" providerId="AD" clId="Web-{8897D2F8-3BCC-19B6-EF04-B1F2403D8C0D}" dt="2024-04-15T14:03:45.773" v="71"/>
          <ac:spMkLst>
            <pc:docMk/>
            <pc:sldMk cId="2096669656" sldId="259"/>
            <ac:spMk id="126" creationId="{245E39CB-5435-AC67-5ACE-719DF827C0A5}"/>
          </ac:spMkLst>
        </pc:spChg>
      </pc:sldChg>
    </pc:docChg>
  </pc:docChgLst>
  <pc:docChgLst>
    <pc:chgData name="Natalia Souza de Melo" userId="S::nmelo_hcor.com.br#ext#@sbibae.onmicrosoft.com::82071444-c6f3-4558-b696-9255fde88f05" providerId="AD" clId="Web-{D512A2BD-A7CE-9386-ED65-F6FD9104F53D}"/>
    <pc:docChg chg="modSld">
      <pc:chgData name="Natalia Souza de Melo" userId="S::nmelo_hcor.com.br#ext#@sbibae.onmicrosoft.com::82071444-c6f3-4558-b696-9255fde88f05" providerId="AD" clId="Web-{D512A2BD-A7CE-9386-ED65-F6FD9104F53D}" dt="2024-04-10T17:25:57.064" v="104" actId="20577"/>
      <pc:docMkLst>
        <pc:docMk/>
      </pc:docMkLst>
      <pc:sldChg chg="modSp">
        <pc:chgData name="Natalia Souza de Melo" userId="S::nmelo_hcor.com.br#ext#@sbibae.onmicrosoft.com::82071444-c6f3-4558-b696-9255fde88f05" providerId="AD" clId="Web-{D512A2BD-A7CE-9386-ED65-F6FD9104F53D}" dt="2024-04-10T17:25:57.064" v="104" actId="20577"/>
        <pc:sldMkLst>
          <pc:docMk/>
          <pc:sldMk cId="2096669656" sldId="259"/>
        </pc:sldMkLst>
        <pc:spChg chg="mod">
          <ac:chgData name="Natalia Souza de Melo" userId="S::nmelo_hcor.com.br#ext#@sbibae.onmicrosoft.com::82071444-c6f3-4558-b696-9255fde88f05" providerId="AD" clId="Web-{D512A2BD-A7CE-9386-ED65-F6FD9104F53D}" dt="2024-04-10T17:08:27.950" v="97" actId="20577"/>
          <ac:spMkLst>
            <pc:docMk/>
            <pc:sldMk cId="2096669656" sldId="259"/>
            <ac:spMk id="15" creationId="{87FC7807-7B1F-D61E-E222-FA3D247D8309}"/>
          </ac:spMkLst>
        </pc:spChg>
        <pc:spChg chg="mod">
          <ac:chgData name="Natalia Souza de Melo" userId="S::nmelo_hcor.com.br#ext#@sbibae.onmicrosoft.com::82071444-c6f3-4558-b696-9255fde88f05" providerId="AD" clId="Web-{D512A2BD-A7CE-9386-ED65-F6FD9104F53D}" dt="2024-04-10T17:25:57.064" v="104" actId="20577"/>
          <ac:spMkLst>
            <pc:docMk/>
            <pc:sldMk cId="2096669656" sldId="259"/>
            <ac:spMk id="126" creationId="{245E39CB-5435-AC67-5ACE-719DF827C0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02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33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18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67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97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75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80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63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7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10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534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8E7B9-46DF-49F5-8188-60C95DFF39AB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087D-7D67-4F50-B576-C4B269840D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462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354674"/>
            <a:ext cx="10317708" cy="6186309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chemeClr val="accent1"/>
                </a:solidFill>
              </a:rPr>
              <a:t>PED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Versão 1/2024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56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Agrupar 78"/>
          <p:cNvGrpSpPr/>
          <p:nvPr/>
        </p:nvGrpSpPr>
        <p:grpSpPr>
          <a:xfrm>
            <a:off x="2865261" y="1530839"/>
            <a:ext cx="6262665" cy="4202815"/>
            <a:chOff x="2557823" y="1356591"/>
            <a:chExt cx="6262665" cy="4202815"/>
          </a:xfrm>
        </p:grpSpPr>
        <p:sp>
          <p:nvSpPr>
            <p:cNvPr id="80" name="Retângulo 79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</a:t>
              </a:r>
              <a:r>
                <a:rPr lang="pt-BR" sz="727" b="1" dirty="0" smtClean="0">
                  <a:latin typeface="Arial" panose="020B0604020202020204" pitchFamily="34" charset="0"/>
                </a:rPr>
                <a:t>PAV - PED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68402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 dirty="0">
                  <a:solidFill>
                    <a:srgbClr val="FF0000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8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57823" y="287270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 dirty="0">
                  <a:solidFill>
                    <a:srgbClr val="FF0000"/>
                  </a:solidFill>
                </a:rPr>
                <a:t>1. Há registro de avaliação da possibilidade de uso de Ventilação Mecânica Não Invasiva (VNI), como estratégia para evitar intubação ?</a:t>
              </a:r>
              <a:endParaRPr lang="pt-BR" dirty="0">
                <a:solidFill>
                  <a:srgbClr val="FF0000"/>
                </a:solidFill>
              </a:endParaRPr>
            </a:p>
            <a:p>
              <a:pPr algn="just"/>
              <a:endParaRPr lang="pt-BR" sz="1000" dirty="0">
                <a:solidFill>
                  <a:srgbClr val="FF0000"/>
                </a:solidFill>
                <a:cs typeface="Calibri"/>
              </a:endParaRPr>
            </a:p>
            <a:p>
              <a:pPr algn="just"/>
              <a:r>
                <a:rPr lang="pt-BR" sz="1000" dirty="0">
                  <a:solidFill>
                    <a:srgbClr val="FF0000"/>
                  </a:solidFill>
                  <a:cs typeface="Calibri"/>
                </a:rPr>
                <a:t>OBS.: Se paciente intubado em outra unidade ou outra instituição, eleger outro paciente para coleta.</a:t>
              </a:r>
              <a:endParaRPr lang="pt-BR" dirty="0">
                <a:solidFill>
                  <a:srgbClr val="FF0000"/>
                </a:solidFill>
              </a:endParaRPr>
            </a:p>
            <a:p>
              <a:endParaRPr lang="pt-BR" sz="1050" strike="sngStrike" dirty="0">
                <a:solidFill>
                  <a:srgbClr val="FF0000"/>
                </a:solidFill>
                <a:cs typeface="Calibri" panose="020F0502020204030204"/>
              </a:endParaRPr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618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989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887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846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94" name="Conector reto 93"/>
            <p:cNvCxnSpPr/>
            <p:nvPr/>
          </p:nvCxnSpPr>
          <p:spPr>
            <a:xfrm>
              <a:off x="2569524" y="37191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7" name="Retângulo 106"/>
            <p:cNvSpPr/>
            <p:nvPr/>
          </p:nvSpPr>
          <p:spPr>
            <a:xfrm>
              <a:off x="5707625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</a:t>
              </a:r>
              <a:r>
                <a:rPr lang="pt-BR" sz="727" b="1" dirty="0" smtClean="0">
                  <a:latin typeface="Arial" panose="020B0604020202020204" pitchFamily="34" charset="0"/>
                </a:rPr>
                <a:t>PAV - PED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10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4901" y="1754832"/>
              <a:ext cx="3105587" cy="66120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110" name="Retângulo Arredondado 10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9712" y="25618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1" name="Retângulo Arredondado 11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9712" y="27989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7130" y="25887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2535" y="2846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14" name="Retângulo 11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7625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21" name="Conector reto 120"/>
            <p:cNvCxnSpPr/>
            <p:nvPr/>
          </p:nvCxnSpPr>
          <p:spPr>
            <a:xfrm>
              <a:off x="5709522" y="37191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CaixaDeTexto 9">
            <a:extLst>
              <a:ext uri="{FF2B5EF4-FFF2-40B4-BE49-F238E27FC236}">
                <a16:creationId xmlns:a16="http://schemas.microsoft.com/office/drawing/2014/main" id="{6B638DA0-6464-61B7-F6E2-1715E792240D}"/>
              </a:ext>
            </a:extLst>
          </p:cNvPr>
          <p:cNvSpPr txBox="1"/>
          <p:nvPr/>
        </p:nvSpPr>
        <p:spPr>
          <a:xfrm>
            <a:off x="6097411" y="3051181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00"/>
              <a:t>1. Há registro de avaliação da possibilidade de uso de Ventilação Mecânica Não Invasiva (VNI), como estratégia para evitar intubação ?</a:t>
            </a:r>
            <a:endParaRPr lang="pt-BR"/>
          </a:p>
          <a:p>
            <a:pPr algn="just"/>
            <a:endParaRPr lang="pt-BR" sz="1000">
              <a:solidFill>
                <a:srgbClr val="000000"/>
              </a:solidFill>
              <a:cs typeface="Calibri"/>
            </a:endParaRPr>
          </a:p>
          <a:p>
            <a:pPr algn="just"/>
            <a:r>
              <a:rPr lang="pt-BR" sz="1000">
                <a:solidFill>
                  <a:srgbClr val="000000"/>
                </a:solidFill>
                <a:cs typeface="Calibri"/>
              </a:rPr>
              <a:t>OBS.: Se paciente intubado em outra unidade ou outra instituição, eleger outro paciente para coleta.</a:t>
            </a:r>
            <a:endParaRPr lang="pt-BR"/>
          </a:p>
          <a:p>
            <a:endParaRPr lang="pt-BR" sz="1050" strike="sngStrike">
              <a:solidFill>
                <a:srgbClr val="FF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0537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4078C65-6181-4F1E-9FB6-2959BE9B848A}"/>
              </a:ext>
            </a:extLst>
          </p:cNvPr>
          <p:cNvGrpSpPr/>
          <p:nvPr/>
        </p:nvGrpSpPr>
        <p:grpSpPr>
          <a:xfrm>
            <a:off x="2808420" y="1383066"/>
            <a:ext cx="6285076" cy="4372880"/>
            <a:chOff x="2808420" y="1383066"/>
            <a:chExt cx="6285076" cy="4372880"/>
          </a:xfrm>
        </p:grpSpPr>
        <p:sp>
          <p:nvSpPr>
            <p:cNvPr id="80" name="Retângulo 79"/>
            <p:cNvSpPr/>
            <p:nvPr/>
          </p:nvSpPr>
          <p:spPr>
            <a:xfrm>
              <a:off x="5983157" y="554933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</a:t>
              </a:r>
              <a:r>
                <a:rPr lang="pt-BR" sz="727" b="1" dirty="0" smtClean="0">
                  <a:latin typeface="Arial" panose="020B0604020202020204" pitchFamily="34" charset="0"/>
                </a:rPr>
                <a:t>PAV - PED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225507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/>
                <a:t>Foi realizada a higiene de mãos antes da higiene oral? </a:t>
              </a:r>
              <a:endParaRPr lang="pt-BR" sz="1000">
                <a:effectLst/>
              </a:endParaRP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7968" y="224256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7968" y="247968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5386" y="226947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0791" y="252692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2744054"/>
              <a:ext cx="2562700" cy="6613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00"/>
                <a:t>OBS.: Na ausência  de dentes NA (       )</a:t>
              </a:r>
            </a:p>
          </p:txBody>
        </p:sp>
        <p:cxnSp>
          <p:nvCxnSpPr>
            <p:cNvPr id="87" name="Conector reto 86"/>
            <p:cNvCxnSpPr/>
            <p:nvPr/>
          </p:nvCxnSpPr>
          <p:spPr>
            <a:xfrm>
              <a:off x="5983157" y="271698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347123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3. Realizou a limpeza das partes moles (palato, bochecha e língua) com espátula e gaze?</a:t>
              </a:r>
            </a:p>
          </p:txBody>
        </p:sp>
        <p:sp>
          <p:nvSpPr>
            <p:cNvPr id="8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4018057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/>
                <a:t>4. Realizou a limpeza do tubo e sondas após a higiene da cavidade oral?</a:t>
              </a:r>
            </a:p>
          </p:txBody>
        </p:sp>
        <p:sp>
          <p:nvSpPr>
            <p:cNvPr id="9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4528646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5. Realizou a aspiração da cavidade oral </a:t>
              </a:r>
              <a:r>
                <a:rPr lang="pt-BR" sz="1000" b="1" u="sng"/>
                <a:t>antes, durante e após</a:t>
              </a:r>
              <a:r>
                <a:rPr lang="pt-BR" sz="1000"/>
                <a:t> o procedimento?</a:t>
              </a:r>
            </a:p>
          </p:txBody>
        </p:sp>
        <p:sp>
          <p:nvSpPr>
            <p:cNvPr id="9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501890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6. Realizou a higiene oral 03 vezes ao dia.</a:t>
              </a:r>
            </a:p>
            <a:p>
              <a:pPr lvl="0">
                <a:defRPr/>
              </a:pPr>
              <a:r>
                <a:rPr lang="pt-BR" sz="1000" b="1"/>
                <a:t>OBS.: Verificar em registro ou prontuário</a:t>
              </a:r>
            </a:p>
          </p:txBody>
        </p:sp>
        <p:sp>
          <p:nvSpPr>
            <p:cNvPr id="92" name="Retângulo Arredondado 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7968" y="279683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3" name="Retângulo Arredondado 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7968" y="30339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5386" y="282374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0791" y="308119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6" name="Retângulo Arredondado 9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5258" y="348274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5258" y="371986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2676" y="350965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38081" y="376710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0" name="Retângulo Arredondado 9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5258" y="401597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1" name="Retângulo Arredondado 10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5258" y="425310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2676" y="404288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38081" y="43003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4" name="Retângulo Arredondado 10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5258" y="454849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5" name="Retângulo Arredondado 10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5258" y="478561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2676" y="457540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38081" y="483285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8" name="Retângulo Arredondado 10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2548" y="506505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9" name="Retângulo Arredondado 10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2548" y="530218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39966" y="509196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35371" y="534941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12" name="Conector reto 111"/>
            <p:cNvCxnSpPr/>
            <p:nvPr/>
          </p:nvCxnSpPr>
          <p:spPr>
            <a:xfrm>
              <a:off x="5994913" y="342093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3" name="Conector reto 112"/>
            <p:cNvCxnSpPr/>
            <p:nvPr/>
          </p:nvCxnSpPr>
          <p:spPr>
            <a:xfrm>
              <a:off x="5983157" y="399109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4" name="Conector reto 113"/>
            <p:cNvCxnSpPr/>
            <p:nvPr/>
          </p:nvCxnSpPr>
          <p:spPr>
            <a:xfrm>
              <a:off x="5983157" y="449534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5" name="Conector reto 114"/>
            <p:cNvCxnSpPr/>
            <p:nvPr/>
          </p:nvCxnSpPr>
          <p:spPr>
            <a:xfrm>
              <a:off x="5968605" y="502370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1" name="Retângulo 200"/>
            <p:cNvSpPr/>
            <p:nvPr/>
          </p:nvSpPr>
          <p:spPr>
            <a:xfrm>
              <a:off x="2849009" y="554933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</a:t>
              </a:r>
              <a:r>
                <a:rPr lang="pt-BR" sz="727" b="1" dirty="0" smtClean="0">
                  <a:latin typeface="Arial" panose="020B0604020202020204" pitchFamily="34" charset="0"/>
                </a:rPr>
                <a:t>PAV - PED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849009" y="1781305"/>
              <a:ext cx="3105587" cy="40948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2. Realizar a higiene oral diariamente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08420" y="2136685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/>
                <a:t>Foi realizada a higiene de mãos antes da higiene oral? </a:t>
              </a:r>
              <a:endParaRPr lang="pt-BR" sz="1000">
                <a:effectLst/>
              </a:endParaRP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3820" y="224256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3820" y="247968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11238" y="226947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6643" y="252692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841733" y="1383066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6" y="2744054"/>
              <a:ext cx="2562700" cy="6613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00"/>
                <a:t>OBS.: Na ausência de dentes NA (       )</a:t>
              </a:r>
            </a:p>
          </p:txBody>
        </p:sp>
        <p:cxnSp>
          <p:nvCxnSpPr>
            <p:cNvPr id="391" name="Conector reto 390"/>
            <p:cNvCxnSpPr/>
            <p:nvPr/>
          </p:nvCxnSpPr>
          <p:spPr>
            <a:xfrm>
              <a:off x="2849009" y="271698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6" y="347123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3. Realizou a limpeza das partes moles (palato</a:t>
              </a:r>
              <a:r>
                <a:rPr lang="pt-BR" sz="1000" dirty="0" smtClean="0"/>
                <a:t>, gengiva, </a:t>
              </a:r>
              <a:r>
                <a:rPr lang="pt-BR" sz="1000" dirty="0"/>
                <a:t>bochecha e língua) com espátula e </a:t>
              </a:r>
              <a:r>
                <a:rPr lang="pt-BR" sz="1000" dirty="0" smtClean="0"/>
                <a:t>gaze ou gaze?</a:t>
              </a:r>
              <a:endParaRPr lang="pt-BR" sz="1000" dirty="0"/>
            </a:p>
          </p:txBody>
        </p:sp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6" y="4018057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/>
                <a:t>4. Realizou a limpeza do tubo e sondas após a higiene da cavidade oral?</a:t>
              </a:r>
            </a:p>
          </p:txBody>
        </p:sp>
        <p:sp>
          <p:nvSpPr>
            <p:cNvPr id="40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5" y="4528646"/>
              <a:ext cx="2662951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5. </a:t>
              </a:r>
              <a:r>
                <a:rPr lang="pt-BR" sz="1000">
                  <a:solidFill>
                    <a:srgbClr val="FF0000"/>
                  </a:solidFill>
                </a:rPr>
                <a:t>Em caso de presença de secreção/sialorreia, </a:t>
              </a:r>
              <a:r>
                <a:rPr lang="pt-BR" sz="1000"/>
                <a:t>realizou a aspiração da cavidade oral antes, durante e após o procedimento?</a:t>
              </a:r>
            </a:p>
          </p:txBody>
        </p:sp>
        <p:sp>
          <p:nvSpPr>
            <p:cNvPr id="41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6" y="501890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6. Há registro em prontuário da higiene oral 3x ao dia?</a:t>
              </a:r>
            </a:p>
          </p:txBody>
        </p:sp>
        <p:sp>
          <p:nvSpPr>
            <p:cNvPr id="176" name="Retângulo Arredondado 1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3820" y="279683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3820" y="30339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11238" y="282374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6643" y="308119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1110" y="348274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1110" y="371986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08528" y="350965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3933" y="376710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4" name="Retângulo Arredondado 1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1110" y="401597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5" name="Retângulo Arredondado 1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1110" y="425310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08528" y="404288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3933" y="43003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8" name="Retângulo Arredondado 18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1110" y="454849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9" name="Retângulo Arredondado 18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1110" y="478561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08528" y="457540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3933" y="483285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92" name="Retângulo Arredondado 1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78400" y="506505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3" name="Retângulo Arredondado 1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78400" y="530218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05818" y="509196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1223" y="534941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860765" y="342093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9" name="Conector reto 278"/>
            <p:cNvCxnSpPr/>
            <p:nvPr/>
          </p:nvCxnSpPr>
          <p:spPr>
            <a:xfrm>
              <a:off x="2849009" y="399109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0" name="Conector reto 279"/>
            <p:cNvCxnSpPr/>
            <p:nvPr/>
          </p:nvCxnSpPr>
          <p:spPr>
            <a:xfrm>
              <a:off x="2849009" y="449534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1" name="Conector reto 280"/>
            <p:cNvCxnSpPr/>
            <p:nvPr/>
          </p:nvCxnSpPr>
          <p:spPr>
            <a:xfrm>
              <a:off x="2834457" y="502370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3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987909" y="1783697"/>
              <a:ext cx="3105587" cy="39118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Realizar a Higiene Oral diariamente</a:t>
              </a:r>
            </a:p>
          </p:txBody>
        </p:sp>
        <p:sp>
          <p:nvSpPr>
            <p:cNvPr id="209" name="Retângulo 208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80633" y="1385458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</p:spTree>
    <p:extLst>
      <p:ext uri="{BB962C8B-B14F-4D97-AF65-F5344CB8AC3E}">
        <p14:creationId xmlns:p14="http://schemas.microsoft.com/office/powerpoint/2010/main" val="358116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tângulo 61">
            <a:extLst>
              <a:ext uri="{FF2B5EF4-FFF2-40B4-BE49-F238E27FC236}">
                <a16:creationId xmlns:a16="http://schemas.microsoft.com/office/drawing/2014/main" id="{B06B72CD-69E3-47E8-98AE-C7F139166034}"/>
              </a:ext>
            </a:extLst>
          </p:cNvPr>
          <p:cNvSpPr/>
          <p:nvPr/>
        </p:nvSpPr>
        <p:spPr>
          <a:xfrm>
            <a:off x="2441611" y="597576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 - </a:t>
            </a:r>
            <a:r>
              <a:rPr lang="pt-BR" sz="727" b="1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C13D5B75-ECA7-4D02-981F-92BA28877BF3}"/>
              </a:ext>
            </a:extLst>
          </p:cNvPr>
          <p:cNvSpPr/>
          <p:nvPr/>
        </p:nvSpPr>
        <p:spPr>
          <a:xfrm>
            <a:off x="5580511" y="597816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 </a:t>
            </a:r>
            <a:r>
              <a:rPr lang="pt-BR" sz="727" b="1">
                <a:solidFill>
                  <a:srgbClr val="FF0000"/>
                </a:solidFill>
                <a:latin typeface="Arial" panose="020B0604020202020204" pitchFamily="34" charset="0"/>
              </a:rPr>
              <a:t>- PED</a:t>
            </a:r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40585" y="301222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40585" y="324934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68003" y="303913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63408" y="329658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398498" y="1524809"/>
            <a:ext cx="3105587" cy="46502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47640" y="381366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1" name="Retângulo Arredondado 18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46474" y="407290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66346" y="384461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65211" y="411000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2398498" y="349295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2393432" y="4739478"/>
            <a:ext cx="3128852" cy="755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Estrela de 5 Pontas 32"/>
          <p:cNvSpPr/>
          <p:nvPr/>
        </p:nvSpPr>
        <p:spPr>
          <a:xfrm>
            <a:off x="5227140" y="2412463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65" name="Conector reto 64"/>
          <p:cNvCxnSpPr/>
          <p:nvPr/>
        </p:nvCxnSpPr>
        <p:spPr>
          <a:xfrm>
            <a:off x="2367192" y="474527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9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581609" y="2941846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>
                <a:solidFill>
                  <a:srgbClr val="FFC000"/>
                </a:solidFill>
              </a:rPr>
              <a:t>Existe um sistema de angulação padronizado na UTI? </a:t>
            </a:r>
            <a:r>
              <a:rPr lang="pt-BR" sz="1050">
                <a:solidFill>
                  <a:srgbClr val="FF0000"/>
                </a:solidFill>
              </a:rPr>
              <a:t>( retirado)</a:t>
            </a:r>
          </a:p>
        </p:txBody>
      </p:sp>
      <p:sp>
        <p:nvSpPr>
          <p:cNvPr id="70" name="Retângulo Arredondado 6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280583" y="301222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1" name="Retângulo Arredondado 7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280583" y="324934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108001" y="303913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7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103406" y="329658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558592" y="1524810"/>
            <a:ext cx="3105587" cy="46502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5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581609" y="3620223"/>
            <a:ext cx="2562700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/>
              <a:t>O sistema para mensuração da angulação da cama está em um local de fácil visualização para todos?</a:t>
            </a:r>
          </a:p>
          <a:p>
            <a:pPr marL="228600" indent="-228600">
              <a:buFont typeface="+mj-lt"/>
              <a:buAutoNum type="arabicPeriod" startAt="2"/>
            </a:pPr>
            <a:endParaRPr lang="pt-BR" sz="1050"/>
          </a:p>
        </p:txBody>
      </p:sp>
      <p:sp>
        <p:nvSpPr>
          <p:cNvPr id="76" name="Retângulo Arredondado 7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277873" y="355815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7" name="Retângulo Arredondado 7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277873" y="380843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105291" y="365330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79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100696" y="385567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80" name="Conector reto 79"/>
          <p:cNvCxnSpPr/>
          <p:nvPr/>
        </p:nvCxnSpPr>
        <p:spPr>
          <a:xfrm>
            <a:off x="5538496" y="349295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1" name="Conector reto 80"/>
          <p:cNvCxnSpPr/>
          <p:nvPr/>
        </p:nvCxnSpPr>
        <p:spPr>
          <a:xfrm>
            <a:off x="5540393" y="407326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2" name="Estrela de 5 Pontas 81"/>
          <p:cNvSpPr/>
          <p:nvPr/>
        </p:nvSpPr>
        <p:spPr>
          <a:xfrm>
            <a:off x="8367138" y="2412463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4" name="Retângulo Arredondado 83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265562" y="412578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5" name="Retângulo Arredondado 8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265562" y="436291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6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092980" y="415269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7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088385" y="441014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087229" y="508388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cxnSp>
        <p:nvCxnSpPr>
          <p:cNvPr id="93" name="Conector reto 92"/>
          <p:cNvCxnSpPr/>
          <p:nvPr/>
        </p:nvCxnSpPr>
        <p:spPr>
          <a:xfrm>
            <a:off x="5496809" y="474527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DC2A9F78-0816-48B5-8F88-B44253227776}"/>
              </a:ext>
            </a:extLst>
          </p:cNvPr>
          <p:cNvCxnSpPr/>
          <p:nvPr/>
        </p:nvCxnSpPr>
        <p:spPr>
          <a:xfrm>
            <a:off x="2398498" y="597257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147252DD-A22C-4C49-8AE8-D3C433457868}"/>
              </a:ext>
            </a:extLst>
          </p:cNvPr>
          <p:cNvCxnSpPr/>
          <p:nvPr/>
        </p:nvCxnSpPr>
        <p:spPr>
          <a:xfrm>
            <a:off x="5568076" y="596315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547198" y="1740862"/>
            <a:ext cx="3105587" cy="101541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>
              <a:solidFill>
                <a:schemeClr val="bg1"/>
              </a:solidFill>
            </a:endParaRPr>
          </a:p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2"/>
            </a:pPr>
            <a:r>
              <a:rPr lang="pt-BR" sz="1200" b="1">
                <a:solidFill>
                  <a:schemeClr val="bg1"/>
                </a:solidFill>
              </a:rPr>
              <a:t>Manter a Cabeceira da cama </a:t>
            </a:r>
          </a:p>
          <a:p>
            <a:pPr algn="ctr"/>
            <a:r>
              <a:rPr lang="pt-BR" sz="1200" b="1">
                <a:solidFill>
                  <a:schemeClr val="bg1"/>
                </a:solidFill>
              </a:rPr>
              <a:t>elevada (30º - 45º)</a:t>
            </a:r>
            <a:endParaRPr lang="en-US" sz="1200">
              <a:solidFill>
                <a:schemeClr val="bg1"/>
              </a:solidFill>
              <a:ea typeface="+mn-lt"/>
              <a:cs typeface="+mn-lt"/>
            </a:endParaRPr>
          </a:p>
          <a:p>
            <a:pPr algn="ctr"/>
            <a:endParaRPr lang="pt-BR" sz="1200" b="1">
              <a:solidFill>
                <a:schemeClr val="bg1"/>
              </a:solidFill>
            </a:endParaRPr>
          </a:p>
        </p:txBody>
      </p:sp>
      <p:sp>
        <p:nvSpPr>
          <p:cNvPr id="50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409668" y="1738871"/>
            <a:ext cx="3105587" cy="101541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dirty="0">
                <a:solidFill>
                  <a:srgbClr val="FF0000"/>
                </a:solidFill>
              </a:rPr>
              <a:t>3</a:t>
            </a:r>
            <a:r>
              <a:rPr lang="pt-BR" sz="1200" b="1" dirty="0" smtClean="0">
                <a:solidFill>
                  <a:srgbClr val="FF0000"/>
                </a:solidFill>
              </a:rPr>
              <a:t>. </a:t>
            </a:r>
            <a:r>
              <a:rPr lang="pt-BR" sz="1200" b="1" dirty="0">
                <a:solidFill>
                  <a:srgbClr val="FF0000"/>
                </a:solidFill>
              </a:rPr>
              <a:t>Manter posicionamento adequado  conforme população atendida</a:t>
            </a:r>
          </a:p>
          <a:p>
            <a:pPr algn="ctr"/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5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566128" y="4175589"/>
            <a:ext cx="2629447" cy="6535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/>
              <a:t>A cabeceira está com o decúbito elevado de 30° a 45º? </a:t>
            </a:r>
          </a:p>
          <a:p>
            <a:r>
              <a:rPr lang="pt-BR" sz="1050"/>
              <a:t>(mesmo durante o banho ou higiene íntima)</a:t>
            </a:r>
          </a:p>
          <a:p>
            <a:pPr algn="ctr"/>
            <a:endParaRPr lang="pt-BR" sz="1050" u="sng"/>
          </a:p>
        </p:txBody>
      </p:sp>
      <p:sp>
        <p:nvSpPr>
          <p:cNvPr id="57" name="CaixaDeTexto 9">
            <a:extLst>
              <a:ext uri="{FF2B5EF4-FFF2-40B4-BE49-F238E27FC236}">
                <a16:creationId xmlns:a16="http://schemas.microsoft.com/office/drawing/2014/main" id="{25346FC1-6089-8145-3641-A52FE9E2BA55}"/>
              </a:ext>
            </a:extLst>
          </p:cNvPr>
          <p:cNvSpPr txBox="1"/>
          <p:nvPr/>
        </p:nvSpPr>
        <p:spPr>
          <a:xfrm>
            <a:off x="2374864" y="3913314"/>
            <a:ext cx="2629447" cy="6535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2</a:t>
            </a:r>
            <a:r>
              <a:rPr lang="pt-BR" sz="1050">
                <a:solidFill>
                  <a:srgbClr val="FF0000"/>
                </a:solidFill>
              </a:rPr>
              <a:t>. A cabeceira está com o decúbito elevado?             Considere adequado conforme população atendida.</a:t>
            </a:r>
          </a:p>
          <a:p>
            <a:r>
              <a:rPr lang="pt-BR" sz="1050">
                <a:solidFill>
                  <a:srgbClr val="FF0000"/>
                </a:solidFill>
              </a:rPr>
              <a:t>     a. se berço comum ou cama : 30° a 45º </a:t>
            </a:r>
          </a:p>
          <a:p>
            <a:r>
              <a:rPr lang="pt-BR" sz="1050">
                <a:solidFill>
                  <a:srgbClr val="FF0000"/>
                </a:solidFill>
              </a:rPr>
              <a:t>     b. se  incubadora ou berço aquecido: seu</a:t>
            </a:r>
          </a:p>
          <a:p>
            <a:r>
              <a:rPr lang="pt-BR" sz="1050">
                <a:solidFill>
                  <a:srgbClr val="FF0000"/>
                </a:solidFill>
              </a:rPr>
              <a:t>           limite máximo.                      </a:t>
            </a:r>
          </a:p>
          <a:p>
            <a:endParaRPr lang="pt-BR" sz="1050"/>
          </a:p>
          <a:p>
            <a:pPr algn="ctr"/>
            <a:endParaRPr lang="pt-BR" sz="1050" u="sng"/>
          </a:p>
        </p:txBody>
      </p:sp>
      <p:sp>
        <p:nvSpPr>
          <p:cNvPr id="5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402511" y="3015252"/>
            <a:ext cx="2562700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1</a:t>
            </a:r>
            <a:r>
              <a:rPr lang="pt-BR" sz="1050">
                <a:solidFill>
                  <a:srgbClr val="FF0000"/>
                </a:solidFill>
              </a:rPr>
              <a:t>. O sistema para mensuração da angulação da incubadora, berço aquecido ou cama está em um local de fácil visualização para todos?</a:t>
            </a:r>
          </a:p>
          <a:p>
            <a:pPr marL="228600" indent="-228600">
              <a:buFont typeface="+mj-lt"/>
              <a:buAutoNum type="arabicPeriod" startAt="2"/>
            </a:pPr>
            <a:endParaRPr lang="pt-BR" sz="1050">
              <a:solidFill>
                <a:srgbClr val="FF0000"/>
              </a:solidFill>
            </a:endParaRPr>
          </a:p>
        </p:txBody>
      </p:sp>
      <p:sp>
        <p:nvSpPr>
          <p:cNvPr id="2" name="Estrela de 5 Pontas 94">
            <a:extLst>
              <a:ext uri="{FF2B5EF4-FFF2-40B4-BE49-F238E27FC236}">
                <a16:creationId xmlns:a16="http://schemas.microsoft.com/office/drawing/2014/main" id="{D2774ABB-A43F-ED7B-93C6-73C3070D138B}"/>
              </a:ext>
            </a:extLst>
          </p:cNvPr>
          <p:cNvSpPr/>
          <p:nvPr/>
        </p:nvSpPr>
        <p:spPr>
          <a:xfrm>
            <a:off x="5176892" y="1871171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302012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tângulo 84">
            <a:extLst>
              <a:ext uri="{FF2B5EF4-FFF2-40B4-BE49-F238E27FC236}">
                <a16:creationId xmlns:a16="http://schemas.microsoft.com/office/drawing/2014/main" id="{EA3CD381-CE22-22FE-E213-FF25F332E3C5}"/>
              </a:ext>
            </a:extLst>
          </p:cNvPr>
          <p:cNvSpPr/>
          <p:nvPr/>
        </p:nvSpPr>
        <p:spPr>
          <a:xfrm>
            <a:off x="2442039" y="533157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 - PED</a:t>
            </a:r>
          </a:p>
        </p:txBody>
      </p:sp>
      <p:sp>
        <p:nvSpPr>
          <p:cNvPr id="86" name="Retângulo 85">
            <a:extLst>
              <a:ext uri="{FF2B5EF4-FFF2-40B4-BE49-F238E27FC236}">
                <a16:creationId xmlns:a16="http://schemas.microsoft.com/office/drawing/2014/main" id="{6DB88EE8-98BA-4602-D956-CC3DA4915AB0}"/>
              </a:ext>
            </a:extLst>
          </p:cNvPr>
          <p:cNvSpPr/>
          <p:nvPr/>
        </p:nvSpPr>
        <p:spPr>
          <a:xfrm>
            <a:off x="5580939" y="5326278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 - PED</a:t>
            </a:r>
          </a:p>
        </p:txBody>
      </p:sp>
      <p:sp>
        <p:nvSpPr>
          <p:cNvPr id="87" name="CaixaDeTexto 52">
            <a:extLst>
              <a:ext uri="{FF2B5EF4-FFF2-40B4-BE49-F238E27FC236}">
                <a16:creationId xmlns:a16="http://schemas.microsoft.com/office/drawing/2014/main" id="{595D8B99-02B1-F352-9244-DD9F95219AA7}"/>
              </a:ext>
            </a:extLst>
          </p:cNvPr>
          <p:cNvSpPr txBox="1"/>
          <p:nvPr/>
        </p:nvSpPr>
        <p:spPr>
          <a:xfrm>
            <a:off x="2451958" y="1564652"/>
            <a:ext cx="3105587" cy="5517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 smtClean="0">
                <a:solidFill>
                  <a:srgbClr val="FF0000"/>
                </a:solidFill>
              </a:rPr>
              <a:t>4.  Adequar </a:t>
            </a:r>
            <a:r>
              <a:rPr lang="pt-BR" sz="1200" b="1" dirty="0">
                <a:solidFill>
                  <a:srgbClr val="FF0000"/>
                </a:solidFill>
              </a:rPr>
              <a:t>nível de sedação</a:t>
            </a:r>
            <a:r>
              <a:rPr lang="pt-BR" sz="1200" b="1" dirty="0">
                <a:solidFill>
                  <a:schemeClr val="bg1"/>
                </a:solidFill>
              </a:rPr>
              <a:t>​ </a:t>
            </a:r>
          </a:p>
        </p:txBody>
      </p:sp>
      <p:sp>
        <p:nvSpPr>
          <p:cNvPr id="88" name="CaixaDeTexto 9">
            <a:extLst>
              <a:ext uri="{FF2B5EF4-FFF2-40B4-BE49-F238E27FC236}">
                <a16:creationId xmlns:a16="http://schemas.microsoft.com/office/drawing/2014/main" id="{033617AB-F3EB-5059-23F1-2652FD75B1B7}"/>
              </a:ext>
            </a:extLst>
          </p:cNvPr>
          <p:cNvSpPr txBox="1"/>
          <p:nvPr/>
        </p:nvSpPr>
        <p:spPr>
          <a:xfrm>
            <a:off x="2543358" y="3028475"/>
            <a:ext cx="2626200" cy="59776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>
                <a:solidFill>
                  <a:srgbClr val="FF0000"/>
                </a:solidFill>
                <a:ea typeface="+mn-lt"/>
                <a:cs typeface="+mn-lt"/>
              </a:rPr>
              <a:t>2. A sedação está dentro do alvo, conforme      escala utilizada ou fora do alvo com registro de justificativa em prontuário?</a:t>
            </a:r>
            <a:endParaRPr lang="pt-BR">
              <a:solidFill>
                <a:srgbClr val="FF0000"/>
              </a:solidFill>
              <a:ea typeface="+mn-lt"/>
              <a:cs typeface="+mn-lt"/>
            </a:endParaRPr>
          </a:p>
        </p:txBody>
      </p:sp>
      <p:sp>
        <p:nvSpPr>
          <p:cNvPr id="89" name="Retângulo Arredondado 217">
            <a:extLst>
              <a:ext uri="{FF2B5EF4-FFF2-40B4-BE49-F238E27FC236}">
                <a16:creationId xmlns:a16="http://schemas.microsoft.com/office/drawing/2014/main" id="{FB1082E9-B732-726E-9373-8770AB61D7B4}"/>
              </a:ext>
            </a:extLst>
          </p:cNvPr>
          <p:cNvSpPr/>
          <p:nvPr/>
        </p:nvSpPr>
        <p:spPr>
          <a:xfrm>
            <a:off x="5186769" y="231235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0" name="Retângulo Arredondado 218">
            <a:extLst>
              <a:ext uri="{FF2B5EF4-FFF2-40B4-BE49-F238E27FC236}">
                <a16:creationId xmlns:a16="http://schemas.microsoft.com/office/drawing/2014/main" id="{56FC5D5E-05A8-17E1-CE47-F9668A5D81C2}"/>
              </a:ext>
            </a:extLst>
          </p:cNvPr>
          <p:cNvSpPr/>
          <p:nvPr/>
        </p:nvSpPr>
        <p:spPr>
          <a:xfrm>
            <a:off x="5186769" y="254948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1" name="CaixaDeTexto 10">
            <a:extLst>
              <a:ext uri="{FF2B5EF4-FFF2-40B4-BE49-F238E27FC236}">
                <a16:creationId xmlns:a16="http://schemas.microsoft.com/office/drawing/2014/main" id="{46841E7A-7B1F-C85C-9183-65357C9DDB87}"/>
              </a:ext>
            </a:extLst>
          </p:cNvPr>
          <p:cNvSpPr txBox="1"/>
          <p:nvPr/>
        </p:nvSpPr>
        <p:spPr>
          <a:xfrm>
            <a:off x="5014187" y="233926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2" name="CaixaDeTexto 11">
            <a:extLst>
              <a:ext uri="{FF2B5EF4-FFF2-40B4-BE49-F238E27FC236}">
                <a16:creationId xmlns:a16="http://schemas.microsoft.com/office/drawing/2014/main" id="{8F7C3DC1-B90A-449A-E590-9002DA120EF1}"/>
              </a:ext>
            </a:extLst>
          </p:cNvPr>
          <p:cNvSpPr txBox="1"/>
          <p:nvPr/>
        </p:nvSpPr>
        <p:spPr>
          <a:xfrm>
            <a:off x="5009592" y="259671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3" name="Retângulo 92">
            <a:extLst>
              <a:ext uri="{FF2B5EF4-FFF2-40B4-BE49-F238E27FC236}">
                <a16:creationId xmlns:a16="http://schemas.microsoft.com/office/drawing/2014/main" id="{58A5BEA3-5A11-8973-3C2C-E3A10778F6C2}"/>
              </a:ext>
            </a:extLst>
          </p:cNvPr>
          <p:cNvSpPr/>
          <p:nvPr/>
        </p:nvSpPr>
        <p:spPr>
          <a:xfrm>
            <a:off x="2460556" y="1166411"/>
            <a:ext cx="3089713" cy="43780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4" name="CaixaDeTexto 52">
            <a:extLst>
              <a:ext uri="{FF2B5EF4-FFF2-40B4-BE49-F238E27FC236}">
                <a16:creationId xmlns:a16="http://schemas.microsoft.com/office/drawing/2014/main" id="{7066B6BC-E476-9ABC-0030-130322DDF11E}"/>
              </a:ext>
            </a:extLst>
          </p:cNvPr>
          <p:cNvSpPr txBox="1"/>
          <p:nvPr/>
        </p:nvSpPr>
        <p:spPr>
          <a:xfrm>
            <a:off x="5588215" y="1564652"/>
            <a:ext cx="3105587" cy="5517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3"/>
            </a:pPr>
            <a:r>
              <a:rPr lang="pt-BR" sz="1200" b="1">
                <a:solidFill>
                  <a:schemeClr val="bg1"/>
                </a:solidFill>
              </a:rPr>
              <a:t>Evitar sedação profunda​ </a:t>
            </a:r>
          </a:p>
        </p:txBody>
      </p:sp>
      <p:sp>
        <p:nvSpPr>
          <p:cNvPr id="95" name="Retângulo 94">
            <a:extLst>
              <a:ext uri="{FF2B5EF4-FFF2-40B4-BE49-F238E27FC236}">
                <a16:creationId xmlns:a16="http://schemas.microsoft.com/office/drawing/2014/main" id="{1CEBC4AF-3748-A4D2-6E35-9BAE156C6A4E}"/>
              </a:ext>
            </a:extLst>
          </p:cNvPr>
          <p:cNvSpPr/>
          <p:nvPr/>
        </p:nvSpPr>
        <p:spPr>
          <a:xfrm>
            <a:off x="5601035" y="1166411"/>
            <a:ext cx="3105587" cy="43780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6" name="CaixaDeTexto 9">
            <a:extLst>
              <a:ext uri="{FF2B5EF4-FFF2-40B4-BE49-F238E27FC236}">
                <a16:creationId xmlns:a16="http://schemas.microsoft.com/office/drawing/2014/main" id="{FDDA6752-6512-D9FF-4D0D-48A741E3B598}"/>
              </a:ext>
            </a:extLst>
          </p:cNvPr>
          <p:cNvSpPr txBox="1"/>
          <p:nvPr/>
        </p:nvSpPr>
        <p:spPr>
          <a:xfrm>
            <a:off x="5716219" y="3046128"/>
            <a:ext cx="2713512" cy="60570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2. A escala de sedação está dentro do alvo esperado (paciente apresenta alguma resposta quando estimulado) ou fora do alvo com justificativa?</a:t>
            </a:r>
            <a:endParaRPr lang="pt-BR" sz="1050">
              <a:ea typeface="+mn-lt"/>
              <a:cs typeface="+mn-lt"/>
            </a:endParaRPr>
          </a:p>
        </p:txBody>
      </p:sp>
      <p:sp>
        <p:nvSpPr>
          <p:cNvPr id="97" name="Retângulo Arredondado 39">
            <a:extLst>
              <a:ext uri="{FF2B5EF4-FFF2-40B4-BE49-F238E27FC236}">
                <a16:creationId xmlns:a16="http://schemas.microsoft.com/office/drawing/2014/main" id="{FC0F6063-4172-CEC3-4884-C707144A466B}"/>
              </a:ext>
            </a:extLst>
          </p:cNvPr>
          <p:cNvSpPr/>
          <p:nvPr/>
        </p:nvSpPr>
        <p:spPr>
          <a:xfrm>
            <a:off x="8359631" y="230687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8" name="Retângulo Arredondado 40">
            <a:extLst>
              <a:ext uri="{FF2B5EF4-FFF2-40B4-BE49-F238E27FC236}">
                <a16:creationId xmlns:a16="http://schemas.microsoft.com/office/drawing/2014/main" id="{7AD577A0-00C6-8C4A-1D81-BC1832B65A28}"/>
              </a:ext>
            </a:extLst>
          </p:cNvPr>
          <p:cNvSpPr/>
          <p:nvPr/>
        </p:nvSpPr>
        <p:spPr>
          <a:xfrm>
            <a:off x="8359631" y="254400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9" name="CaixaDeTexto 10">
            <a:extLst>
              <a:ext uri="{FF2B5EF4-FFF2-40B4-BE49-F238E27FC236}">
                <a16:creationId xmlns:a16="http://schemas.microsoft.com/office/drawing/2014/main" id="{86CBD346-5E85-809B-F657-8DD0ACB6D5C6}"/>
              </a:ext>
            </a:extLst>
          </p:cNvPr>
          <p:cNvSpPr txBox="1"/>
          <p:nvPr/>
        </p:nvSpPr>
        <p:spPr>
          <a:xfrm>
            <a:off x="8187049" y="233378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0" name="CaixaDeTexto 11">
            <a:extLst>
              <a:ext uri="{FF2B5EF4-FFF2-40B4-BE49-F238E27FC236}">
                <a16:creationId xmlns:a16="http://schemas.microsoft.com/office/drawing/2014/main" id="{D032A16A-1141-4151-F3EA-988A916599BA}"/>
              </a:ext>
            </a:extLst>
          </p:cNvPr>
          <p:cNvSpPr txBox="1"/>
          <p:nvPr/>
        </p:nvSpPr>
        <p:spPr>
          <a:xfrm>
            <a:off x="8182454" y="259124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01" name="Conector reto 100">
            <a:extLst>
              <a:ext uri="{FF2B5EF4-FFF2-40B4-BE49-F238E27FC236}">
                <a16:creationId xmlns:a16="http://schemas.microsoft.com/office/drawing/2014/main" id="{9A74A930-3485-1434-ABA7-88FB9DC63250}"/>
              </a:ext>
            </a:extLst>
          </p:cNvPr>
          <p:cNvCxnSpPr>
            <a:cxnSpLocks/>
          </p:cNvCxnSpPr>
          <p:nvPr/>
        </p:nvCxnSpPr>
        <p:spPr>
          <a:xfrm>
            <a:off x="2460558" y="295055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2" name="Conector reto 101">
            <a:extLst>
              <a:ext uri="{FF2B5EF4-FFF2-40B4-BE49-F238E27FC236}">
                <a16:creationId xmlns:a16="http://schemas.microsoft.com/office/drawing/2014/main" id="{D957C7EC-B1A8-68CF-14AB-52BC7DDA77D7}"/>
              </a:ext>
            </a:extLst>
          </p:cNvPr>
          <p:cNvCxnSpPr>
            <a:cxnSpLocks/>
          </p:cNvCxnSpPr>
          <p:nvPr/>
        </p:nvCxnSpPr>
        <p:spPr>
          <a:xfrm>
            <a:off x="5595870" y="295848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3" name="CaixaDeTexto 9">
            <a:extLst>
              <a:ext uri="{FF2B5EF4-FFF2-40B4-BE49-F238E27FC236}">
                <a16:creationId xmlns:a16="http://schemas.microsoft.com/office/drawing/2014/main" id="{9A4F99D1-A1FC-63A6-52B4-0F70F68BE13A}"/>
              </a:ext>
            </a:extLst>
          </p:cNvPr>
          <p:cNvSpPr txBox="1"/>
          <p:nvPr/>
        </p:nvSpPr>
        <p:spPr>
          <a:xfrm>
            <a:off x="2519546" y="2306162"/>
            <a:ext cx="2419825" cy="54220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>
                <a:solidFill>
                  <a:srgbClr val="FF0000"/>
                </a:solidFill>
                <a:ea typeface="+mn-lt"/>
                <a:cs typeface="+mn-lt"/>
              </a:rPr>
              <a:t>1. Há registro em prontuário do nível de sedação segundo escala padronizada conforme população atendida?</a:t>
            </a:r>
          </a:p>
        </p:txBody>
      </p:sp>
      <p:sp>
        <p:nvSpPr>
          <p:cNvPr id="104" name="CaixaDeTexto 9">
            <a:extLst>
              <a:ext uri="{FF2B5EF4-FFF2-40B4-BE49-F238E27FC236}">
                <a16:creationId xmlns:a16="http://schemas.microsoft.com/office/drawing/2014/main" id="{19FC67C7-FA41-4119-074D-E5C69DBCAE36}"/>
              </a:ext>
            </a:extLst>
          </p:cNvPr>
          <p:cNvSpPr txBox="1"/>
          <p:nvPr/>
        </p:nvSpPr>
        <p:spPr>
          <a:xfrm>
            <a:off x="5710421" y="2306162"/>
            <a:ext cx="2467450" cy="55013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AutoNum type="arabicPeriod"/>
            </a:pPr>
            <a:r>
              <a:rPr lang="pt-BR" sz="1050">
                <a:ea typeface="+mn-lt"/>
                <a:cs typeface="+mn-lt"/>
              </a:rPr>
              <a:t>O protocolo de sedação está seguindo alguma escala?</a:t>
            </a:r>
            <a:endParaRPr lang="pt-BR">
              <a:ea typeface="+mn-lt"/>
              <a:cs typeface="+mn-lt"/>
            </a:endParaRPr>
          </a:p>
        </p:txBody>
      </p:sp>
      <p:sp>
        <p:nvSpPr>
          <p:cNvPr id="105" name="Retângulo Arredondado 217">
            <a:extLst>
              <a:ext uri="{FF2B5EF4-FFF2-40B4-BE49-F238E27FC236}">
                <a16:creationId xmlns:a16="http://schemas.microsoft.com/office/drawing/2014/main" id="{39041065-ED1F-AB4D-26BE-35F704E1D1E1}"/>
              </a:ext>
            </a:extLst>
          </p:cNvPr>
          <p:cNvSpPr/>
          <p:nvPr/>
        </p:nvSpPr>
        <p:spPr>
          <a:xfrm>
            <a:off x="5186769" y="305054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6" name="Retângulo Arredondado 217">
            <a:extLst>
              <a:ext uri="{FF2B5EF4-FFF2-40B4-BE49-F238E27FC236}">
                <a16:creationId xmlns:a16="http://schemas.microsoft.com/office/drawing/2014/main" id="{F4C06A01-A1BE-B0A4-029E-7BF2046DEB53}"/>
              </a:ext>
            </a:extLst>
          </p:cNvPr>
          <p:cNvSpPr/>
          <p:nvPr/>
        </p:nvSpPr>
        <p:spPr>
          <a:xfrm>
            <a:off x="5186769" y="329660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7" name="Retângulo Arredondado 217">
            <a:extLst>
              <a:ext uri="{FF2B5EF4-FFF2-40B4-BE49-F238E27FC236}">
                <a16:creationId xmlns:a16="http://schemas.microsoft.com/office/drawing/2014/main" id="{1E2C7730-CAE3-BAF6-ACD9-494B7094644E}"/>
              </a:ext>
            </a:extLst>
          </p:cNvPr>
          <p:cNvSpPr/>
          <p:nvPr/>
        </p:nvSpPr>
        <p:spPr>
          <a:xfrm>
            <a:off x="8361769" y="305054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8" name="Retângulo Arredondado 217">
            <a:extLst>
              <a:ext uri="{FF2B5EF4-FFF2-40B4-BE49-F238E27FC236}">
                <a16:creationId xmlns:a16="http://schemas.microsoft.com/office/drawing/2014/main" id="{75E2B722-D6A8-B942-F310-980275ECC3E4}"/>
              </a:ext>
            </a:extLst>
          </p:cNvPr>
          <p:cNvSpPr/>
          <p:nvPr/>
        </p:nvSpPr>
        <p:spPr>
          <a:xfrm>
            <a:off x="8361769" y="329660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9" name="CaixaDeTexto 10">
            <a:extLst>
              <a:ext uri="{FF2B5EF4-FFF2-40B4-BE49-F238E27FC236}">
                <a16:creationId xmlns:a16="http://schemas.microsoft.com/office/drawing/2014/main" id="{0D1E36A6-48CD-17E1-7BDE-F2089D59C3D1}"/>
              </a:ext>
            </a:extLst>
          </p:cNvPr>
          <p:cNvSpPr txBox="1"/>
          <p:nvPr/>
        </p:nvSpPr>
        <p:spPr>
          <a:xfrm>
            <a:off x="5014186" y="308539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0" name="CaixaDeTexto 11">
            <a:extLst>
              <a:ext uri="{FF2B5EF4-FFF2-40B4-BE49-F238E27FC236}">
                <a16:creationId xmlns:a16="http://schemas.microsoft.com/office/drawing/2014/main" id="{16EBF830-FBD8-93A7-DCAC-1E132F5AE5E1}"/>
              </a:ext>
            </a:extLst>
          </p:cNvPr>
          <p:cNvSpPr txBox="1"/>
          <p:nvPr/>
        </p:nvSpPr>
        <p:spPr>
          <a:xfrm>
            <a:off x="5009591" y="335078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1" name="CaixaDeTexto 10">
            <a:extLst>
              <a:ext uri="{FF2B5EF4-FFF2-40B4-BE49-F238E27FC236}">
                <a16:creationId xmlns:a16="http://schemas.microsoft.com/office/drawing/2014/main" id="{54BA4BA5-FA1A-5664-AA70-5B15D03E7EAD}"/>
              </a:ext>
            </a:extLst>
          </p:cNvPr>
          <p:cNvSpPr txBox="1"/>
          <p:nvPr/>
        </p:nvSpPr>
        <p:spPr>
          <a:xfrm>
            <a:off x="8149499" y="308539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2" name="CaixaDeTexto 11">
            <a:extLst>
              <a:ext uri="{FF2B5EF4-FFF2-40B4-BE49-F238E27FC236}">
                <a16:creationId xmlns:a16="http://schemas.microsoft.com/office/drawing/2014/main" id="{56D49E35-3189-103C-4832-A0F67ED40B9C}"/>
              </a:ext>
            </a:extLst>
          </p:cNvPr>
          <p:cNvSpPr txBox="1"/>
          <p:nvPr/>
        </p:nvSpPr>
        <p:spPr>
          <a:xfrm>
            <a:off x="8184591" y="335078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13" name="Conector reto 112">
            <a:extLst>
              <a:ext uri="{FF2B5EF4-FFF2-40B4-BE49-F238E27FC236}">
                <a16:creationId xmlns:a16="http://schemas.microsoft.com/office/drawing/2014/main" id="{EE9EE59D-066E-C2C0-6E09-C1CEACD4378E}"/>
              </a:ext>
            </a:extLst>
          </p:cNvPr>
          <p:cNvCxnSpPr>
            <a:cxnSpLocks/>
          </p:cNvCxnSpPr>
          <p:nvPr/>
        </p:nvCxnSpPr>
        <p:spPr>
          <a:xfrm>
            <a:off x="2484370" y="372842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4" name="Conector reto 113">
            <a:extLst>
              <a:ext uri="{FF2B5EF4-FFF2-40B4-BE49-F238E27FC236}">
                <a16:creationId xmlns:a16="http://schemas.microsoft.com/office/drawing/2014/main" id="{EC3155E0-0FEE-B2B0-E581-2FA34E9DBEDB}"/>
              </a:ext>
            </a:extLst>
          </p:cNvPr>
          <p:cNvCxnSpPr>
            <a:cxnSpLocks/>
          </p:cNvCxnSpPr>
          <p:nvPr/>
        </p:nvCxnSpPr>
        <p:spPr>
          <a:xfrm>
            <a:off x="5572058" y="372842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5" name="CaixaDeTexto 9">
            <a:extLst>
              <a:ext uri="{FF2B5EF4-FFF2-40B4-BE49-F238E27FC236}">
                <a16:creationId xmlns:a16="http://schemas.microsoft.com/office/drawing/2014/main" id="{E1A379D8-2882-2F02-7AAD-9ADA6857E654}"/>
              </a:ext>
            </a:extLst>
          </p:cNvPr>
          <p:cNvSpPr txBox="1"/>
          <p:nvPr/>
        </p:nvSpPr>
        <p:spPr>
          <a:xfrm>
            <a:off x="2487796" y="3806349"/>
            <a:ext cx="2634137" cy="130420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>
                <a:ea typeface="+mn-lt"/>
                <a:cs typeface="+mn-lt"/>
              </a:rPr>
              <a:t>3</a:t>
            </a:r>
            <a:r>
              <a:rPr lang="pt-BR" sz="1050">
                <a:solidFill>
                  <a:schemeClr val="tx1"/>
                </a:solidFill>
                <a:ea typeface="+mn-lt"/>
                <a:cs typeface="+mn-lt"/>
              </a:rPr>
              <a:t>. </a:t>
            </a:r>
            <a:r>
              <a:rPr lang="pt-BR" sz="1050" b="1">
                <a:solidFill>
                  <a:schemeClr val="tx1"/>
                </a:solidFill>
                <a:ea typeface="+mn-lt"/>
                <a:cs typeface="+mn-lt"/>
              </a:rPr>
              <a:t>Justificativas para sedação fora do alvo:</a:t>
            </a:r>
          </a:p>
          <a:p>
            <a:r>
              <a:rPr lang="pt-BR" sz="1050">
                <a:solidFill>
                  <a:schemeClr val="tx1"/>
                </a:solidFill>
                <a:ea typeface="+mn-lt"/>
                <a:cs typeface="+mn-lt"/>
              </a:rPr>
              <a:t>-Patologias Cirúrgicas.</a:t>
            </a:r>
          </a:p>
          <a:p>
            <a:r>
              <a:rPr lang="pt-BR" sz="1050">
                <a:solidFill>
                  <a:schemeClr val="tx1"/>
                </a:solidFill>
                <a:ea typeface="+mn-lt"/>
                <a:cs typeface="+mn-lt"/>
              </a:rPr>
              <a:t>- Membrana extracorpórea (ECMO).</a:t>
            </a:r>
          </a:p>
          <a:p>
            <a:r>
              <a:rPr lang="pt-BR" sz="1050">
                <a:solidFill>
                  <a:schemeClr val="tx1"/>
                </a:solidFill>
                <a:ea typeface="+mn-lt"/>
                <a:cs typeface="+mn-lt"/>
              </a:rPr>
              <a:t>- Síndrome da Angústia Respiratória Aguda (SARA) - quadro pulmonares graves.</a:t>
            </a:r>
          </a:p>
          <a:p>
            <a:r>
              <a:rPr lang="pt-BR" sz="1050">
                <a:solidFill>
                  <a:schemeClr val="tx1"/>
                </a:solidFill>
                <a:ea typeface="+mn-lt"/>
                <a:cs typeface="+mn-lt"/>
              </a:rPr>
              <a:t>-Traumas </a:t>
            </a:r>
            <a:r>
              <a:rPr lang="pt-BR" sz="1050" err="1">
                <a:solidFill>
                  <a:schemeClr val="tx1"/>
                </a:solidFill>
                <a:ea typeface="+mn-lt"/>
                <a:cs typeface="+mn-lt"/>
              </a:rPr>
              <a:t>Cranioencefálicos</a:t>
            </a:r>
            <a:r>
              <a:rPr lang="pt-BR" sz="1050">
                <a:solidFill>
                  <a:schemeClr val="tx1"/>
                </a:solidFill>
                <a:ea typeface="+mn-lt"/>
                <a:cs typeface="+mn-lt"/>
              </a:rPr>
              <a:t> graves </a:t>
            </a:r>
            <a:endParaRPr lang="pt-BR" sz="1050">
              <a:solidFill>
                <a:srgbClr val="FF0000"/>
              </a:solidFill>
              <a:ea typeface="+mn-lt"/>
              <a:cs typeface="+mn-lt"/>
            </a:endParaRPr>
          </a:p>
          <a:p>
            <a:endParaRPr lang="pt-BR" sz="1050">
              <a:ea typeface="+mn-lt"/>
              <a:cs typeface="+mn-lt"/>
            </a:endParaRPr>
          </a:p>
        </p:txBody>
      </p:sp>
      <p:sp>
        <p:nvSpPr>
          <p:cNvPr id="116" name="CaixaDeTexto 9">
            <a:extLst>
              <a:ext uri="{FF2B5EF4-FFF2-40B4-BE49-F238E27FC236}">
                <a16:creationId xmlns:a16="http://schemas.microsoft.com/office/drawing/2014/main" id="{C8B33B6F-9F45-1506-C207-770DF4A565D0}"/>
              </a:ext>
            </a:extLst>
          </p:cNvPr>
          <p:cNvSpPr txBox="1"/>
          <p:nvPr/>
        </p:nvSpPr>
        <p:spPr>
          <a:xfrm>
            <a:off x="5599295" y="3766662"/>
            <a:ext cx="2634137" cy="130420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>
                <a:ea typeface="+mn-lt"/>
                <a:cs typeface="+mn-lt"/>
              </a:rPr>
              <a:t>3. </a:t>
            </a:r>
            <a:r>
              <a:rPr lang="pt-BR" sz="1050" b="1">
                <a:ea typeface="+mn-lt"/>
                <a:cs typeface="+mn-lt"/>
              </a:rPr>
              <a:t>Justificativas</a:t>
            </a:r>
            <a:r>
              <a:rPr lang="pt-BR" sz="1050">
                <a:ea typeface="+mn-lt"/>
                <a:cs typeface="+mn-lt"/>
              </a:rPr>
              <a:t> </a:t>
            </a:r>
            <a:r>
              <a:rPr lang="pt-BR" sz="1050" b="1">
                <a:ea typeface="+mn-lt"/>
                <a:cs typeface="+mn-lt"/>
              </a:rPr>
              <a:t>para sedação fora do alvo:</a:t>
            </a:r>
            <a:endParaRPr lang="pt-BR" sz="1050">
              <a:ea typeface="+mn-lt"/>
              <a:cs typeface="+mn-lt"/>
            </a:endParaRPr>
          </a:p>
          <a:p>
            <a:r>
              <a:rPr lang="pt-BR" sz="1050">
                <a:ea typeface="+mn-lt"/>
                <a:cs typeface="+mn-lt"/>
              </a:rPr>
              <a:t>-Patologias Cirúrgicas.</a:t>
            </a:r>
          </a:p>
          <a:p>
            <a:r>
              <a:rPr lang="pt-BR" sz="1050">
                <a:ea typeface="+mn-lt"/>
                <a:cs typeface="+mn-lt"/>
              </a:rPr>
              <a:t>- Membrana extracorpórea (ECMO).</a:t>
            </a:r>
          </a:p>
          <a:p>
            <a:r>
              <a:rPr lang="pt-BR" sz="1050">
                <a:ea typeface="+mn-lt"/>
                <a:cs typeface="+mn-lt"/>
              </a:rPr>
              <a:t>- Síndrome da Angústia Respiratória Aguda (SARA) - quadro pulmonares graves.</a:t>
            </a:r>
          </a:p>
          <a:p>
            <a:r>
              <a:rPr lang="pt-BR" sz="1050">
                <a:ea typeface="+mn-lt"/>
                <a:cs typeface="+mn-lt"/>
              </a:rPr>
              <a:t>-Traumas Cranioencefálicos graves</a:t>
            </a:r>
          </a:p>
          <a:p>
            <a:endParaRPr lang="pt-BR" sz="1050">
              <a:ea typeface="+mn-lt"/>
              <a:cs typeface="+mn-lt"/>
            </a:endParaRPr>
          </a:p>
        </p:txBody>
      </p:sp>
      <p:sp>
        <p:nvSpPr>
          <p:cNvPr id="119" name="Retângulo Arredondado 217">
            <a:extLst>
              <a:ext uri="{FF2B5EF4-FFF2-40B4-BE49-F238E27FC236}">
                <a16:creationId xmlns:a16="http://schemas.microsoft.com/office/drawing/2014/main" id="{5D22A5BC-7F4A-293D-1C67-6F07CD5EE812}"/>
              </a:ext>
            </a:extLst>
          </p:cNvPr>
          <p:cNvSpPr/>
          <p:nvPr/>
        </p:nvSpPr>
        <p:spPr>
          <a:xfrm>
            <a:off x="8322082" y="3923666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0" name="Retângulo Arredondado 217">
            <a:extLst>
              <a:ext uri="{FF2B5EF4-FFF2-40B4-BE49-F238E27FC236}">
                <a16:creationId xmlns:a16="http://schemas.microsoft.com/office/drawing/2014/main" id="{AD1EF283-EC76-AB08-7434-8F1C0AFCDFA7}"/>
              </a:ext>
            </a:extLst>
          </p:cNvPr>
          <p:cNvSpPr/>
          <p:nvPr/>
        </p:nvSpPr>
        <p:spPr>
          <a:xfrm>
            <a:off x="8322082" y="420941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2" name="CaixaDeTexto 10">
            <a:extLst>
              <a:ext uri="{FF2B5EF4-FFF2-40B4-BE49-F238E27FC236}">
                <a16:creationId xmlns:a16="http://schemas.microsoft.com/office/drawing/2014/main" id="{7B42DE50-CE3A-84D8-0A77-8FBB70567B00}"/>
              </a:ext>
            </a:extLst>
          </p:cNvPr>
          <p:cNvSpPr txBox="1"/>
          <p:nvPr/>
        </p:nvSpPr>
        <p:spPr>
          <a:xfrm>
            <a:off x="8125687" y="395851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4" name="CaixaDeTexto 11">
            <a:extLst>
              <a:ext uri="{FF2B5EF4-FFF2-40B4-BE49-F238E27FC236}">
                <a16:creationId xmlns:a16="http://schemas.microsoft.com/office/drawing/2014/main" id="{A4DBE71F-398F-8BB8-8590-7A785169B8E4}"/>
              </a:ext>
            </a:extLst>
          </p:cNvPr>
          <p:cNvSpPr txBox="1"/>
          <p:nvPr/>
        </p:nvSpPr>
        <p:spPr>
          <a:xfrm>
            <a:off x="8105216" y="428740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25" name="Conector reto 124">
            <a:extLst>
              <a:ext uri="{FF2B5EF4-FFF2-40B4-BE49-F238E27FC236}">
                <a16:creationId xmlns:a16="http://schemas.microsoft.com/office/drawing/2014/main" id="{77C54A7C-3048-71D4-3F03-EE3445B9C65B}"/>
              </a:ext>
            </a:extLst>
          </p:cNvPr>
          <p:cNvCxnSpPr/>
          <p:nvPr/>
        </p:nvCxnSpPr>
        <p:spPr>
          <a:xfrm>
            <a:off x="2438767" y="494788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8C49D380-5AE0-9F57-2069-69029A1C5522}"/>
              </a:ext>
            </a:extLst>
          </p:cNvPr>
          <p:cNvCxnSpPr/>
          <p:nvPr/>
        </p:nvCxnSpPr>
        <p:spPr>
          <a:xfrm>
            <a:off x="5563089" y="495198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CD10D656-B287-10FB-1B2B-D44FF76CE3E3}"/>
              </a:ext>
            </a:extLst>
          </p:cNvPr>
          <p:cNvCxnSpPr/>
          <p:nvPr/>
        </p:nvCxnSpPr>
        <p:spPr>
          <a:xfrm>
            <a:off x="2472054" y="533215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8" name="Conector reto 127">
            <a:extLst>
              <a:ext uri="{FF2B5EF4-FFF2-40B4-BE49-F238E27FC236}">
                <a16:creationId xmlns:a16="http://schemas.microsoft.com/office/drawing/2014/main" id="{CBAE7BFF-4FC0-7964-8252-7FFC29728036}"/>
              </a:ext>
            </a:extLst>
          </p:cNvPr>
          <p:cNvCxnSpPr/>
          <p:nvPr/>
        </p:nvCxnSpPr>
        <p:spPr>
          <a:xfrm>
            <a:off x="5617361" y="531883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49284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trela de 5 Pontas 32"/>
          <p:cNvSpPr/>
          <p:nvPr/>
        </p:nvSpPr>
        <p:spPr>
          <a:xfrm>
            <a:off x="5039175" y="1806056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4" name="Estrela de 5 Pontas 33"/>
          <p:cNvSpPr/>
          <p:nvPr/>
        </p:nvSpPr>
        <p:spPr>
          <a:xfrm>
            <a:off x="8163333" y="179397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44" name="Agrupar 43">
            <a:extLst>
              <a:ext uri="{FF2B5EF4-FFF2-40B4-BE49-F238E27FC236}">
                <a16:creationId xmlns:a16="http://schemas.microsoft.com/office/drawing/2014/main" id="{C14A7831-E8E2-4A2A-A58E-41E88B53E14F}"/>
              </a:ext>
            </a:extLst>
          </p:cNvPr>
          <p:cNvGrpSpPr/>
          <p:nvPr/>
        </p:nvGrpSpPr>
        <p:grpSpPr>
          <a:xfrm>
            <a:off x="2598457" y="1471121"/>
            <a:ext cx="6293689" cy="4179626"/>
            <a:chOff x="2559690" y="1356591"/>
            <a:chExt cx="6293689" cy="4179626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242B8EB6-4F72-4B4C-8180-5D3E7D6D8CF9}"/>
                </a:ext>
              </a:extLst>
            </p:cNvPr>
            <p:cNvSpPr/>
            <p:nvPr/>
          </p:nvSpPr>
          <p:spPr>
            <a:xfrm>
              <a:off x="2567374" y="5331371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</a:t>
              </a:r>
              <a:r>
                <a:rPr lang="pt-BR" sz="727" b="1" dirty="0" smtClean="0">
                  <a:latin typeface="Arial" panose="020B0604020202020204" pitchFamily="34" charset="0"/>
                </a:rPr>
                <a:t>PAV - PED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CaixaDeTexto 52">
              <a:extLst>
                <a:ext uri="{FF2B5EF4-FFF2-40B4-BE49-F238E27FC236}">
                  <a16:creationId xmlns:a16="http://schemas.microsoft.com/office/drawing/2014/main" id="{8052DC07-5EB6-4FDE-AA13-52190EAA8650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 smtClean="0">
                  <a:solidFill>
                    <a:schemeClr val="bg1"/>
                  </a:solidFill>
                </a:rPr>
                <a:t>5. Verificar </a:t>
              </a:r>
              <a:r>
                <a:rPr lang="pt-BR" sz="1200" b="1" dirty="0">
                  <a:solidFill>
                    <a:schemeClr val="bg1"/>
                  </a:solidFill>
                </a:rPr>
                <a:t>diariamente 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possibilidade de </a:t>
              </a:r>
              <a:r>
                <a:rPr lang="pt-BR" sz="1200" b="1" dirty="0" err="1">
                  <a:solidFill>
                    <a:schemeClr val="bg1"/>
                  </a:solidFill>
                </a:rPr>
                <a:t>extubação</a:t>
              </a:r>
              <a:endParaRPr lang="pt-BR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CaixaDeTexto 9">
              <a:extLst>
                <a:ext uri="{FF2B5EF4-FFF2-40B4-BE49-F238E27FC236}">
                  <a16:creationId xmlns:a16="http://schemas.microsoft.com/office/drawing/2014/main" id="{90A1ADC5-62FE-444D-9E02-6B9995CEC7E4}"/>
                </a:ext>
              </a:extLst>
            </p:cNvPr>
            <p:cNvSpPr txBox="1"/>
            <p:nvPr/>
          </p:nvSpPr>
          <p:spPr>
            <a:xfrm>
              <a:off x="2610740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63" name="Retângulo Arredondado 217">
              <a:extLst>
                <a:ext uri="{FF2B5EF4-FFF2-40B4-BE49-F238E27FC236}">
                  <a16:creationId xmlns:a16="http://schemas.microsoft.com/office/drawing/2014/main" id="{C5AAC4BA-A036-4845-8F9F-492B475868F8}"/>
                </a:ext>
              </a:extLst>
            </p:cNvPr>
            <p:cNvSpPr/>
            <p:nvPr/>
          </p:nvSpPr>
          <p:spPr>
            <a:xfrm>
              <a:off x="5309714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4" name="Retângulo Arredondado 218">
              <a:extLst>
                <a:ext uri="{FF2B5EF4-FFF2-40B4-BE49-F238E27FC236}">
                  <a16:creationId xmlns:a16="http://schemas.microsoft.com/office/drawing/2014/main" id="{6C1C7711-7064-46F2-A907-C5A263EEFD66}"/>
                </a:ext>
              </a:extLst>
            </p:cNvPr>
            <p:cNvSpPr/>
            <p:nvPr/>
          </p:nvSpPr>
          <p:spPr>
            <a:xfrm>
              <a:off x="5309714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5" name="CaixaDeTexto 10">
              <a:extLst>
                <a:ext uri="{FF2B5EF4-FFF2-40B4-BE49-F238E27FC236}">
                  <a16:creationId xmlns:a16="http://schemas.microsoft.com/office/drawing/2014/main" id="{B6587EB0-962C-448D-BF0C-F09CEFA669D7}"/>
                </a:ext>
              </a:extLst>
            </p:cNvPr>
            <p:cNvSpPr txBox="1"/>
            <p:nvPr/>
          </p:nvSpPr>
          <p:spPr>
            <a:xfrm>
              <a:off x="5137132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66" name="CaixaDeTexto 11">
              <a:extLst>
                <a:ext uri="{FF2B5EF4-FFF2-40B4-BE49-F238E27FC236}">
                  <a16:creationId xmlns:a16="http://schemas.microsoft.com/office/drawing/2014/main" id="{83431F1D-6B78-447F-9F4C-A6A73266BB39}"/>
                </a:ext>
              </a:extLst>
            </p:cNvPr>
            <p:cNvSpPr txBox="1"/>
            <p:nvPr/>
          </p:nvSpPr>
          <p:spPr>
            <a:xfrm>
              <a:off x="5132537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67" name="Retângulo 66">
              <a:extLst>
                <a:ext uri="{FF2B5EF4-FFF2-40B4-BE49-F238E27FC236}">
                  <a16:creationId xmlns:a16="http://schemas.microsoft.com/office/drawing/2014/main" id="{02F85772-F592-42E8-95C0-7C4637F04E3E}"/>
                </a:ext>
              </a:extLst>
            </p:cNvPr>
            <p:cNvSpPr/>
            <p:nvPr/>
          </p:nvSpPr>
          <p:spPr>
            <a:xfrm>
              <a:off x="2559690" y="1356591"/>
              <a:ext cx="3129398" cy="4179626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73" name="Conector reto 72">
              <a:extLst>
                <a:ext uri="{FF2B5EF4-FFF2-40B4-BE49-F238E27FC236}">
                  <a16:creationId xmlns:a16="http://schemas.microsoft.com/office/drawing/2014/main" id="{31A74F9F-3ED1-4E4E-B96C-37C16FE05192}"/>
                </a:ext>
              </a:extLst>
            </p:cNvPr>
            <p:cNvCxnSpPr>
              <a:cxnSpLocks/>
            </p:cNvCxnSpPr>
            <p:nvPr/>
          </p:nvCxnSpPr>
          <p:spPr>
            <a:xfrm>
              <a:off x="2567627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5" name="Retângulo 74">
              <a:extLst>
                <a:ext uri="{FF2B5EF4-FFF2-40B4-BE49-F238E27FC236}">
                  <a16:creationId xmlns:a16="http://schemas.microsoft.com/office/drawing/2014/main" id="{417859A6-1751-4B23-96B4-76D3269119CE}"/>
                </a:ext>
              </a:extLst>
            </p:cNvPr>
            <p:cNvSpPr/>
            <p:nvPr/>
          </p:nvSpPr>
          <p:spPr>
            <a:xfrm>
              <a:off x="5711822" y="5315242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</a:t>
              </a:r>
              <a:r>
                <a:rPr lang="pt-BR" sz="727" b="1" dirty="0" smtClean="0">
                  <a:latin typeface="Arial" panose="020B0604020202020204" pitchFamily="34" charset="0"/>
                </a:rPr>
                <a:t>PAV - PED</a:t>
              </a:r>
              <a:endParaRPr lang="pt-BR" sz="727" b="1" dirty="0">
                <a:latin typeface="Arial" panose="020B0604020202020204" pitchFamily="34" charset="0"/>
              </a:endParaRPr>
            </a:p>
          </p:txBody>
        </p:sp>
        <p:sp>
          <p:nvSpPr>
            <p:cNvPr id="76" name="CaixaDeTexto 52">
              <a:extLst>
                <a:ext uri="{FF2B5EF4-FFF2-40B4-BE49-F238E27FC236}">
                  <a16:creationId xmlns:a16="http://schemas.microsoft.com/office/drawing/2014/main" id="{3D7ECCC4-5754-404F-90C7-75D080934BED}"/>
                </a:ext>
              </a:extLst>
            </p:cNvPr>
            <p:cNvSpPr txBox="1"/>
            <p:nvPr/>
          </p:nvSpPr>
          <p:spPr>
            <a:xfrm>
              <a:off x="5711160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4"/>
              </a:pPr>
              <a:r>
                <a:rPr lang="pt-BR" sz="1200" b="1">
                  <a:solidFill>
                    <a:schemeClr val="bg1"/>
                  </a:solidFill>
                </a:rPr>
                <a:t>Verificar diariamente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77" name="CaixaDeTexto 9">
              <a:extLst>
                <a:ext uri="{FF2B5EF4-FFF2-40B4-BE49-F238E27FC236}">
                  <a16:creationId xmlns:a16="http://schemas.microsoft.com/office/drawing/2014/main" id="{CCD4B6CB-FEFA-46E7-B241-A8E33238724A}"/>
                </a:ext>
              </a:extLst>
            </p:cNvPr>
            <p:cNvSpPr txBox="1"/>
            <p:nvPr/>
          </p:nvSpPr>
          <p:spPr>
            <a:xfrm>
              <a:off x="5746997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78" name="Retângulo Arredondado 50">
              <a:extLst>
                <a:ext uri="{FF2B5EF4-FFF2-40B4-BE49-F238E27FC236}">
                  <a16:creationId xmlns:a16="http://schemas.microsoft.com/office/drawing/2014/main" id="{953ABF62-3096-4F55-AC8A-4E6AAD2CDAF8}"/>
                </a:ext>
              </a:extLst>
            </p:cNvPr>
            <p:cNvSpPr/>
            <p:nvPr/>
          </p:nvSpPr>
          <p:spPr>
            <a:xfrm>
              <a:off x="8445971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9" name="Retângulo Arredondado 51">
              <a:extLst>
                <a:ext uri="{FF2B5EF4-FFF2-40B4-BE49-F238E27FC236}">
                  <a16:creationId xmlns:a16="http://schemas.microsoft.com/office/drawing/2014/main" id="{C190EB5E-1B2B-402D-95AD-E085BCAD5960}"/>
                </a:ext>
              </a:extLst>
            </p:cNvPr>
            <p:cNvSpPr/>
            <p:nvPr/>
          </p:nvSpPr>
          <p:spPr>
            <a:xfrm>
              <a:off x="8445971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0" name="CaixaDeTexto 10">
              <a:extLst>
                <a:ext uri="{FF2B5EF4-FFF2-40B4-BE49-F238E27FC236}">
                  <a16:creationId xmlns:a16="http://schemas.microsoft.com/office/drawing/2014/main" id="{0294024B-149C-4196-A1C0-B57815C980B9}"/>
                </a:ext>
              </a:extLst>
            </p:cNvPr>
            <p:cNvSpPr txBox="1"/>
            <p:nvPr/>
          </p:nvSpPr>
          <p:spPr>
            <a:xfrm>
              <a:off x="8273389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1" name="CaixaDeTexto 11">
              <a:extLst>
                <a:ext uri="{FF2B5EF4-FFF2-40B4-BE49-F238E27FC236}">
                  <a16:creationId xmlns:a16="http://schemas.microsoft.com/office/drawing/2014/main" id="{2E5CE59B-E330-4CAF-BDEB-38200526537D}"/>
                </a:ext>
              </a:extLst>
            </p:cNvPr>
            <p:cNvSpPr txBox="1"/>
            <p:nvPr/>
          </p:nvSpPr>
          <p:spPr>
            <a:xfrm>
              <a:off x="8268794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2" name="Retângulo 81">
              <a:extLst>
                <a:ext uri="{FF2B5EF4-FFF2-40B4-BE49-F238E27FC236}">
                  <a16:creationId xmlns:a16="http://schemas.microsoft.com/office/drawing/2014/main" id="{B5A88ED3-67DD-43CB-A42E-76D9E2332977}"/>
                </a:ext>
              </a:extLst>
            </p:cNvPr>
            <p:cNvSpPr/>
            <p:nvPr/>
          </p:nvSpPr>
          <p:spPr>
            <a:xfrm>
              <a:off x="5708105" y="1356591"/>
              <a:ext cx="3145274" cy="4179625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6" name="CaixaDeTexto 10">
              <a:extLst>
                <a:ext uri="{FF2B5EF4-FFF2-40B4-BE49-F238E27FC236}">
                  <a16:creationId xmlns:a16="http://schemas.microsoft.com/office/drawing/2014/main" id="{EF95DE76-581C-4C26-BB66-990294E621BB}"/>
                </a:ext>
              </a:extLst>
            </p:cNvPr>
            <p:cNvSpPr txBox="1"/>
            <p:nvPr/>
          </p:nvSpPr>
          <p:spPr>
            <a:xfrm>
              <a:off x="8270679" y="331989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cxnSp>
          <p:nvCxnSpPr>
            <p:cNvPr id="88" name="Conector reto 87">
              <a:extLst>
                <a:ext uri="{FF2B5EF4-FFF2-40B4-BE49-F238E27FC236}">
                  <a16:creationId xmlns:a16="http://schemas.microsoft.com/office/drawing/2014/main" id="{6AFA2DBA-B594-43B9-8BFE-F62EBEDC9547}"/>
                </a:ext>
              </a:extLst>
            </p:cNvPr>
            <p:cNvCxnSpPr>
              <a:cxnSpLocks/>
            </p:cNvCxnSpPr>
            <p:nvPr/>
          </p:nvCxnSpPr>
          <p:spPr>
            <a:xfrm>
              <a:off x="5695947" y="309035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1" name="Estrela de 5 Pontas 102">
            <a:extLst>
              <a:ext uri="{FF2B5EF4-FFF2-40B4-BE49-F238E27FC236}">
                <a16:creationId xmlns:a16="http://schemas.microsoft.com/office/drawing/2014/main" id="{D245720E-42EA-4390-8913-5B1BBD68D107}"/>
              </a:ext>
            </a:extLst>
          </p:cNvPr>
          <p:cNvSpPr/>
          <p:nvPr/>
        </p:nvSpPr>
        <p:spPr>
          <a:xfrm>
            <a:off x="5451924" y="1917180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8" name="Estrela de 5 Pontas 102">
            <a:extLst>
              <a:ext uri="{FF2B5EF4-FFF2-40B4-BE49-F238E27FC236}">
                <a16:creationId xmlns:a16="http://schemas.microsoft.com/office/drawing/2014/main" id="{5A97252D-3159-47F5-9272-392496331738}"/>
              </a:ext>
            </a:extLst>
          </p:cNvPr>
          <p:cNvSpPr/>
          <p:nvPr/>
        </p:nvSpPr>
        <p:spPr>
          <a:xfrm>
            <a:off x="8603112" y="1885430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F40EF6A9-1E6F-4A17-9A2B-3EF0FCDD3094}"/>
              </a:ext>
            </a:extLst>
          </p:cNvPr>
          <p:cNvCxnSpPr/>
          <p:nvPr/>
        </p:nvCxnSpPr>
        <p:spPr>
          <a:xfrm>
            <a:off x="2620946" y="54262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43830DB3-3BB3-4393-9F27-05FB99EC12C2}"/>
              </a:ext>
            </a:extLst>
          </p:cNvPr>
          <p:cNvCxnSpPr/>
          <p:nvPr/>
        </p:nvCxnSpPr>
        <p:spPr>
          <a:xfrm>
            <a:off x="5757203" y="540950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166245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tângulo 92">
            <a:extLst>
              <a:ext uri="{FF2B5EF4-FFF2-40B4-BE49-F238E27FC236}">
                <a16:creationId xmlns:a16="http://schemas.microsoft.com/office/drawing/2014/main" id="{B06B72CD-69E3-47E8-98AE-C7F139166034}"/>
              </a:ext>
            </a:extLst>
          </p:cNvPr>
          <p:cNvSpPr/>
          <p:nvPr/>
        </p:nvSpPr>
        <p:spPr>
          <a:xfrm>
            <a:off x="3057433" y="5986696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 - PED</a:t>
            </a:r>
          </a:p>
        </p:txBody>
      </p:sp>
      <p:sp>
        <p:nvSpPr>
          <p:cNvPr id="118" name="Retângulo 117">
            <a:extLst>
              <a:ext uri="{FF2B5EF4-FFF2-40B4-BE49-F238E27FC236}">
                <a16:creationId xmlns:a16="http://schemas.microsoft.com/office/drawing/2014/main" id="{C13D5B75-ECA7-4D02-981F-92BA28877BF3}"/>
              </a:ext>
            </a:extLst>
          </p:cNvPr>
          <p:cNvSpPr/>
          <p:nvPr/>
        </p:nvSpPr>
        <p:spPr>
          <a:xfrm>
            <a:off x="6230261" y="597869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 - PED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054813" y="2566444"/>
            <a:ext cx="2663137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/>
              <a:t>Foi realizado a higiene de mãos e limpeza do </a:t>
            </a:r>
            <a:r>
              <a:rPr lang="pt-BR" sz="1050" err="1"/>
              <a:t>cufômetro</a:t>
            </a:r>
            <a:r>
              <a:rPr lang="pt-BR" sz="1050"/>
              <a:t> antes da mensuração?</a:t>
            </a:r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806796" y="267523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806796" y="291236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634214" y="270214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629619" y="29596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3064709" y="1239706"/>
            <a:ext cx="3105587" cy="495121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107822" y="3218157"/>
            <a:ext cx="2562700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>
                <a:solidFill>
                  <a:srgbClr val="FF0000"/>
                </a:solidFill>
              </a:rPr>
              <a:t>A cabeceira da cama está em  decúbito elevado, segundo população atendida?</a:t>
            </a:r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804086" y="321348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1" name="Retângulo Arredondado 18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804086" y="345608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631504" y="33009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626909" y="350332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3064709" y="317133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3066606" y="372859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" name="Retângulo Arredondado 40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791775" y="376575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2" name="Retângulo Arredondado 41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791775" y="400287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619193" y="379266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4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614598" y="405011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46" name="Retângulo Arredondado 4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806796" y="4992910"/>
            <a:ext cx="295753" cy="19043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7" name="Retângulo Arredondado 4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803020" y="522312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612494" y="4366697"/>
            <a:ext cx="216692" cy="1617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6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612494" y="460121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65" name="Conector reto 64"/>
          <p:cNvCxnSpPr/>
          <p:nvPr/>
        </p:nvCxnSpPr>
        <p:spPr>
          <a:xfrm>
            <a:off x="3049688" y="424777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7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6214500" y="1648916"/>
            <a:ext cx="3098311" cy="94052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>
              <a:solidFill>
                <a:schemeClr val="bg1"/>
              </a:solidFill>
            </a:endParaRPr>
          </a:p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  <a:endParaRPr lang="pt-BR" sz="120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t-BR" sz="1200" b="1">
                <a:solidFill>
                  <a:schemeClr val="bg1"/>
                </a:solidFill>
              </a:rPr>
              <a:t>5. Realizar os cuidados com a cânula </a:t>
            </a:r>
            <a:r>
              <a:rPr lang="pt-BR" sz="1200" b="1" err="1">
                <a:solidFill>
                  <a:schemeClr val="bg1"/>
                </a:solidFill>
              </a:rPr>
              <a:t>orotraqueal</a:t>
            </a:r>
            <a:r>
              <a:rPr lang="pt-BR" sz="1200" b="1">
                <a:solidFill>
                  <a:schemeClr val="bg1"/>
                </a:solidFill>
              </a:rPr>
              <a:t> e </a:t>
            </a:r>
            <a:r>
              <a:rPr lang="pt-BR" sz="1200" b="1" err="1">
                <a:solidFill>
                  <a:schemeClr val="bg1"/>
                </a:solidFill>
              </a:rPr>
              <a:t>balonete</a:t>
            </a:r>
            <a:r>
              <a:rPr lang="pt-BR" sz="1200" b="1">
                <a:solidFill>
                  <a:schemeClr val="bg1"/>
                </a:solidFill>
              </a:rPr>
              <a:t> se estiver em uso</a:t>
            </a:r>
            <a:endParaRPr lang="pt-BR" sz="1200" b="1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t-BR" sz="1000" b="1" u="sng">
                <a:solidFill>
                  <a:schemeClr val="bg1"/>
                </a:solidFill>
              </a:rPr>
              <a:t>Esse cartão NÃO se aplica a pacientes intubados com</a:t>
            </a:r>
            <a:endParaRPr lang="pt-BR" sz="1000" b="1" u="sng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t-BR" sz="1000" b="1" u="sng">
                <a:solidFill>
                  <a:schemeClr val="bg1"/>
                </a:solidFill>
              </a:rPr>
              <a:t> cânula SEM balonete</a:t>
            </a:r>
            <a:endParaRPr lang="pt-BR" sz="1000" b="1" u="sng">
              <a:solidFill>
                <a:schemeClr val="bg1"/>
              </a:solidFill>
              <a:cs typeface="Calibri"/>
            </a:endParaRPr>
          </a:p>
          <a:p>
            <a:pPr algn="ctr"/>
            <a:endParaRPr lang="pt-BR" sz="12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6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209490" y="2566444"/>
            <a:ext cx="2696264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/>
              <a:t>Foi realizado a higiene de mãos e limpeza do </a:t>
            </a:r>
            <a:r>
              <a:rPr lang="pt-BR" sz="1050" err="1"/>
              <a:t>cufômetro</a:t>
            </a:r>
            <a:r>
              <a:rPr lang="pt-BR" sz="1050"/>
              <a:t> antes da mensuração?</a:t>
            </a:r>
          </a:p>
        </p:txBody>
      </p:sp>
      <p:sp>
        <p:nvSpPr>
          <p:cNvPr id="69" name="Retângulo Arredondado 6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948220" y="267523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0" name="Retângulo Arredondado 69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948220" y="291236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775638" y="270214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7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771043" y="29596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6216181" y="1239705"/>
            <a:ext cx="3105587" cy="4947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249246" y="3218157"/>
            <a:ext cx="2562700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/>
              <a:t>A cabeceira da cama está elevada entre 30 a 45° para mensuração?</a:t>
            </a:r>
            <a:endParaRPr lang="pt-BR" sz="1050">
              <a:solidFill>
                <a:srgbClr val="FF0000"/>
              </a:solidFill>
            </a:endParaRPr>
          </a:p>
        </p:txBody>
      </p:sp>
      <p:sp>
        <p:nvSpPr>
          <p:cNvPr id="75" name="Retângulo Arredondado 7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945510" y="321348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6" name="Retângulo Arredondado 7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945510" y="345608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772928" y="33009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7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768333" y="350332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79" name="Conector reto 78"/>
          <p:cNvCxnSpPr/>
          <p:nvPr/>
        </p:nvCxnSpPr>
        <p:spPr>
          <a:xfrm>
            <a:off x="6206133" y="317133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0" name="Conector reto 79"/>
          <p:cNvCxnSpPr/>
          <p:nvPr/>
        </p:nvCxnSpPr>
        <p:spPr>
          <a:xfrm>
            <a:off x="6208030" y="372859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234225" y="3761699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>
                <a:solidFill>
                  <a:schemeClr val="tx1"/>
                </a:solidFill>
              </a:rPr>
              <a:t>A mensuração foi adequada dentro do valor de referência (10 a 20 cmH2O)?</a:t>
            </a:r>
          </a:p>
        </p:txBody>
      </p:sp>
      <p:sp>
        <p:nvSpPr>
          <p:cNvPr id="82" name="Retângulo Arredondado 8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933199" y="376575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3" name="Retângulo Arredondado 82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933199" y="400287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4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760617" y="379266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5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756022" y="405011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86" name="Retângulo Arredondado 8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964728" y="5072046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7" name="Retângulo Arredondado 8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972714" y="532581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781942" y="513051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9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793571" y="536432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90" name="Conector reto 89"/>
          <p:cNvCxnSpPr/>
          <p:nvPr/>
        </p:nvCxnSpPr>
        <p:spPr>
          <a:xfrm>
            <a:off x="6191112" y="424777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1" name="CaixaDeTexto 89">
            <a:extLst>
              <a:ext uri="{FF2B5EF4-FFF2-40B4-BE49-F238E27FC236}">
                <a16:creationId xmlns:a16="http://schemas.microsoft.com/office/drawing/2014/main" id="{00000000-0008-0000-0000-00005A000000}"/>
              </a:ext>
            </a:extLst>
          </p:cNvPr>
          <p:cNvSpPr txBox="1"/>
          <p:nvPr/>
        </p:nvSpPr>
        <p:spPr>
          <a:xfrm>
            <a:off x="6189291" y="4917012"/>
            <a:ext cx="2548723" cy="102571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>
                <a:solidFill>
                  <a:srgbClr val="FFC000"/>
                </a:solidFill>
                <a:effectLst/>
                <a:latin typeface="+mn-lt"/>
                <a:ea typeface="+mn-ea"/>
                <a:cs typeface="+mn-cs"/>
              </a:rPr>
              <a:t>Responder somente s</a:t>
            </a:r>
            <a:r>
              <a:rPr lang="pt-BR" sz="1050" b="1" baseline="0">
                <a:solidFill>
                  <a:srgbClr val="FFC000"/>
                </a:solidFill>
                <a:effectLst/>
                <a:latin typeface="+mn-lt"/>
                <a:ea typeface="+mn-ea"/>
                <a:cs typeface="+mn-cs"/>
              </a:rPr>
              <a:t>e paciente estiver durante o banho no leito,</a:t>
            </a:r>
            <a:r>
              <a:rPr lang="pt-BR" sz="1050" b="1">
                <a:solidFill>
                  <a:srgbClr val="FFC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050" b="1">
                <a:solidFill>
                  <a:srgbClr val="FFC000"/>
                </a:solidFill>
              </a:rPr>
              <a:t>higiene oral e fisioterapia: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pt-BR" sz="1050" baseline="0">
                <a:solidFill>
                  <a:srgbClr val="FFC000"/>
                </a:solidFill>
                <a:effectLst/>
                <a:latin typeface="+mn-lt"/>
                <a:ea typeface="+mn-ea"/>
                <a:cs typeface="+mn-cs"/>
              </a:rPr>
              <a:t>A pressão de </a:t>
            </a:r>
            <a:r>
              <a:rPr lang="pt-BR" sz="1050" baseline="0" err="1">
                <a:solidFill>
                  <a:srgbClr val="FFC000"/>
                </a:solidFill>
                <a:effectLst/>
                <a:latin typeface="+mn-lt"/>
                <a:ea typeface="+mn-ea"/>
                <a:cs typeface="+mn-cs"/>
              </a:rPr>
              <a:t>cuff</a:t>
            </a:r>
            <a:r>
              <a:rPr lang="pt-BR" sz="1050" baseline="0">
                <a:solidFill>
                  <a:srgbClr val="FFC000"/>
                </a:solidFill>
                <a:effectLst/>
                <a:latin typeface="+mn-lt"/>
                <a:ea typeface="+mn-ea"/>
                <a:cs typeface="+mn-cs"/>
              </a:rPr>
              <a:t> foi mensurada antes e após mobilização do paciente (banho e transporte) ? </a:t>
            </a:r>
            <a:endParaRPr lang="pt-BR" sz="1050" b="0" i="0" u="none" baseline="0">
              <a:solidFill>
                <a:srgbClr val="FFC000"/>
              </a:solidFill>
              <a:effectLst/>
              <a:latin typeface="+mn-lt"/>
              <a:ea typeface="+mn-ea"/>
              <a:cs typeface="+mn-cs"/>
            </a:endParaRPr>
          </a:p>
        </p:txBody>
      </p: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F44C4DF8-DC06-475B-9388-A988C5EDDA00}"/>
              </a:ext>
            </a:extLst>
          </p:cNvPr>
          <p:cNvCxnSpPr/>
          <p:nvPr/>
        </p:nvCxnSpPr>
        <p:spPr>
          <a:xfrm>
            <a:off x="3089903" y="596947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596D4586-5C8D-42A0-B0B4-47D89803DFEB}"/>
              </a:ext>
            </a:extLst>
          </p:cNvPr>
          <p:cNvCxnSpPr/>
          <p:nvPr/>
        </p:nvCxnSpPr>
        <p:spPr>
          <a:xfrm>
            <a:off x="3073076" y="488675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6" name="CaixaDeTexto 9">
            <a:extLst>
              <a:ext uri="{FF2B5EF4-FFF2-40B4-BE49-F238E27FC236}">
                <a16:creationId xmlns:a16="http://schemas.microsoft.com/office/drawing/2014/main" id="{846432A5-2B3A-4D66-9432-C86BC6CAD313}"/>
              </a:ext>
            </a:extLst>
          </p:cNvPr>
          <p:cNvSpPr txBox="1"/>
          <p:nvPr/>
        </p:nvSpPr>
        <p:spPr>
          <a:xfrm>
            <a:off x="3123054" y="5013594"/>
            <a:ext cx="242359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pt-BR" sz="1050">
                <a:solidFill>
                  <a:srgbClr val="FF0000"/>
                </a:solidFill>
              </a:rPr>
              <a:t>5.  A pressão do </a:t>
            </a:r>
            <a:r>
              <a:rPr lang="pt-BR" sz="1050" err="1">
                <a:solidFill>
                  <a:srgbClr val="FF0000"/>
                </a:solidFill>
              </a:rPr>
              <a:t>cuff</a:t>
            </a:r>
            <a:r>
              <a:rPr lang="pt-BR" sz="1050">
                <a:solidFill>
                  <a:srgbClr val="FF0000"/>
                </a:solidFill>
              </a:rPr>
              <a:t> foi mensurada  e registrada em prontuário 3x/dia? </a:t>
            </a:r>
            <a:endParaRPr lang="en-US" sz="1050">
              <a:solidFill>
                <a:srgbClr val="FF0000"/>
              </a:solidFill>
            </a:endParaRPr>
          </a:p>
        </p:txBody>
      </p:sp>
      <p:sp>
        <p:nvSpPr>
          <p:cNvPr id="57" name="Retângulo Arredondado 45">
            <a:extLst>
              <a:ext uri="{FF2B5EF4-FFF2-40B4-BE49-F238E27FC236}">
                <a16:creationId xmlns:a16="http://schemas.microsoft.com/office/drawing/2014/main" id="{A1835661-CC12-49D5-860F-FB31D6C3D7D1}"/>
              </a:ext>
            </a:extLst>
          </p:cNvPr>
          <p:cNvSpPr/>
          <p:nvPr/>
        </p:nvSpPr>
        <p:spPr>
          <a:xfrm>
            <a:off x="5800550" y="4356211"/>
            <a:ext cx="295753" cy="19043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8" name="Retângulo Arredondado 45">
            <a:extLst>
              <a:ext uri="{FF2B5EF4-FFF2-40B4-BE49-F238E27FC236}">
                <a16:creationId xmlns:a16="http://schemas.microsoft.com/office/drawing/2014/main" id="{C97A3396-BA6C-443E-9B9A-74838622D527}"/>
              </a:ext>
            </a:extLst>
          </p:cNvPr>
          <p:cNvSpPr/>
          <p:nvPr/>
        </p:nvSpPr>
        <p:spPr>
          <a:xfrm>
            <a:off x="5800551" y="4567882"/>
            <a:ext cx="295753" cy="19043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9" name="CaixaDeTexto 10">
            <a:extLst>
              <a:ext uri="{FF2B5EF4-FFF2-40B4-BE49-F238E27FC236}">
                <a16:creationId xmlns:a16="http://schemas.microsoft.com/office/drawing/2014/main" id="{3FBDA81E-C830-4072-97F4-946F2B5A0D98}"/>
              </a:ext>
            </a:extLst>
          </p:cNvPr>
          <p:cNvSpPr txBox="1"/>
          <p:nvPr/>
        </p:nvSpPr>
        <p:spPr>
          <a:xfrm>
            <a:off x="5622108" y="5039658"/>
            <a:ext cx="216692" cy="1617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61" name="CaixaDeTexto 10">
            <a:extLst>
              <a:ext uri="{FF2B5EF4-FFF2-40B4-BE49-F238E27FC236}">
                <a16:creationId xmlns:a16="http://schemas.microsoft.com/office/drawing/2014/main" id="{560EE71B-9F1B-4E04-9016-7A452C8773DB}"/>
              </a:ext>
            </a:extLst>
          </p:cNvPr>
          <p:cNvSpPr txBox="1"/>
          <p:nvPr/>
        </p:nvSpPr>
        <p:spPr>
          <a:xfrm>
            <a:off x="5604988" y="5255884"/>
            <a:ext cx="216692" cy="1617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1AA7A0BB-EAA2-4512-8534-F7FB22BB347A}"/>
              </a:ext>
            </a:extLst>
          </p:cNvPr>
          <p:cNvCxnSpPr/>
          <p:nvPr/>
        </p:nvCxnSpPr>
        <p:spPr>
          <a:xfrm>
            <a:off x="6213409" y="597021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4" name="Conector reto 123">
            <a:extLst>
              <a:ext uri="{FF2B5EF4-FFF2-40B4-BE49-F238E27FC236}">
                <a16:creationId xmlns:a16="http://schemas.microsoft.com/office/drawing/2014/main" id="{E711CDA0-E3CE-4B65-8533-9185AEEAF9B6}"/>
              </a:ext>
            </a:extLst>
          </p:cNvPr>
          <p:cNvCxnSpPr/>
          <p:nvPr/>
        </p:nvCxnSpPr>
        <p:spPr>
          <a:xfrm>
            <a:off x="6211305" y="489599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5" name="CaixaDeTexto 9">
            <a:extLst>
              <a:ext uri="{FF2B5EF4-FFF2-40B4-BE49-F238E27FC236}">
                <a16:creationId xmlns:a16="http://schemas.microsoft.com/office/drawing/2014/main" id="{500D62E0-BBB1-4CAC-88BC-70E22EFCE324}"/>
              </a:ext>
            </a:extLst>
          </p:cNvPr>
          <p:cNvSpPr txBox="1"/>
          <p:nvPr/>
        </p:nvSpPr>
        <p:spPr>
          <a:xfrm>
            <a:off x="6245888" y="4333444"/>
            <a:ext cx="242359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 fontAlgn="base">
              <a:buAutoNum type="arabicPeriod" startAt="4"/>
            </a:pPr>
            <a:r>
              <a:rPr lang="pt-BR" sz="1050"/>
              <a:t>A pressão de </a:t>
            </a:r>
            <a:r>
              <a:rPr lang="pt-BR" sz="1050" err="1"/>
              <a:t>cuff</a:t>
            </a:r>
            <a:r>
              <a:rPr lang="pt-BR" sz="1050"/>
              <a:t> foi mensurada pelo menos 1x a cada 06 horas  ?</a:t>
            </a:r>
            <a:r>
              <a:rPr lang="en-US" sz="1050"/>
              <a:t>​</a:t>
            </a:r>
          </a:p>
          <a:p>
            <a:pPr fontAlgn="base"/>
            <a:r>
              <a:rPr lang="pt-BR" sz="1050" b="1"/>
              <a:t>Verificar em registro ou prontuário</a:t>
            </a:r>
            <a:endParaRPr lang="en-US" sz="1050" b="1"/>
          </a:p>
        </p:txBody>
      </p:sp>
      <p:sp>
        <p:nvSpPr>
          <p:cNvPr id="126" name="Retângulo Arredondado 86">
            <a:extLst>
              <a:ext uri="{FF2B5EF4-FFF2-40B4-BE49-F238E27FC236}">
                <a16:creationId xmlns:a16="http://schemas.microsoft.com/office/drawing/2014/main" id="{9B0D9AC6-E65C-4C27-911E-6A710151D5C1}"/>
              </a:ext>
            </a:extLst>
          </p:cNvPr>
          <p:cNvSpPr/>
          <p:nvPr/>
        </p:nvSpPr>
        <p:spPr>
          <a:xfrm>
            <a:off x="8945509" y="431909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7" name="Retângulo Arredondado 86">
            <a:extLst>
              <a:ext uri="{FF2B5EF4-FFF2-40B4-BE49-F238E27FC236}">
                <a16:creationId xmlns:a16="http://schemas.microsoft.com/office/drawing/2014/main" id="{094BAE7C-3F8C-41BB-8774-914C10EEB0DD}"/>
              </a:ext>
            </a:extLst>
          </p:cNvPr>
          <p:cNvSpPr/>
          <p:nvPr/>
        </p:nvSpPr>
        <p:spPr>
          <a:xfrm>
            <a:off x="8945509" y="456298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CaixaDeTexto 11">
            <a:extLst>
              <a:ext uri="{FF2B5EF4-FFF2-40B4-BE49-F238E27FC236}">
                <a16:creationId xmlns:a16="http://schemas.microsoft.com/office/drawing/2014/main" id="{BCBFCDA1-0C34-4DBE-9D27-2C580501EF11}"/>
              </a:ext>
            </a:extLst>
          </p:cNvPr>
          <p:cNvSpPr txBox="1"/>
          <p:nvPr/>
        </p:nvSpPr>
        <p:spPr>
          <a:xfrm>
            <a:off x="8766705" y="460644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29" name="CaixaDeTexto 10">
            <a:extLst>
              <a:ext uri="{FF2B5EF4-FFF2-40B4-BE49-F238E27FC236}">
                <a16:creationId xmlns:a16="http://schemas.microsoft.com/office/drawing/2014/main" id="{C3F250B4-F425-451B-93DF-0329815BFA04}"/>
              </a:ext>
            </a:extLst>
          </p:cNvPr>
          <p:cNvSpPr txBox="1"/>
          <p:nvPr/>
        </p:nvSpPr>
        <p:spPr>
          <a:xfrm>
            <a:off x="8766705" y="434197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073391" y="3756739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>
                <a:solidFill>
                  <a:srgbClr val="FF0000"/>
                </a:solidFill>
              </a:rPr>
              <a:t>Foi realizada a limpeza do </a:t>
            </a:r>
            <a:r>
              <a:rPr lang="pt-BR" sz="1050" err="1">
                <a:solidFill>
                  <a:srgbClr val="FF0000"/>
                </a:solidFill>
              </a:rPr>
              <a:t>cufômetro</a:t>
            </a:r>
            <a:r>
              <a:rPr lang="pt-BR" sz="1050">
                <a:solidFill>
                  <a:srgbClr val="FF0000"/>
                </a:solidFill>
              </a:rPr>
              <a:t> antes da verificação?</a:t>
            </a:r>
          </a:p>
        </p:txBody>
      </p:sp>
      <p:sp>
        <p:nvSpPr>
          <p:cNvPr id="94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3073076" y="1648916"/>
            <a:ext cx="3098311" cy="94052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dirty="0">
                <a:solidFill>
                  <a:schemeClr val="bg1"/>
                </a:solidFill>
              </a:rPr>
              <a:t>Conceito de mudança:</a:t>
            </a:r>
            <a:endParaRPr lang="pt-BR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pt-BR" sz="1200" b="1" dirty="0">
                <a:solidFill>
                  <a:srgbClr val="FF0000"/>
                </a:solidFill>
              </a:rPr>
              <a:t>5.</a:t>
            </a:r>
            <a:r>
              <a:rPr lang="pt-BR" sz="1000" b="1" dirty="0">
                <a:solidFill>
                  <a:schemeClr val="bg1"/>
                </a:solidFill>
              </a:rPr>
              <a:t>Monitorar a pressão do </a:t>
            </a:r>
            <a:r>
              <a:rPr lang="pt-BR" sz="1000" b="1" dirty="0" err="1">
                <a:solidFill>
                  <a:schemeClr val="bg1"/>
                </a:solidFill>
              </a:rPr>
              <a:t>cuff</a:t>
            </a:r>
            <a:endParaRPr lang="pt-BR" sz="1000" dirty="0" err="1">
              <a:solidFill>
                <a:schemeClr val="bg1"/>
              </a:solidFill>
              <a:cs typeface="Calibri" panose="020F0502020204030204"/>
            </a:endParaRPr>
          </a:p>
          <a:p>
            <a:pPr algn="ctr"/>
            <a:r>
              <a:rPr lang="pt-BR" sz="1000" b="1" dirty="0">
                <a:solidFill>
                  <a:schemeClr val="bg1"/>
                </a:solidFill>
              </a:rPr>
              <a:t>entre </a:t>
            </a:r>
            <a:r>
              <a:rPr lang="pt-BR" sz="1000" b="1" dirty="0" smtClean="0">
                <a:solidFill>
                  <a:schemeClr val="bg1"/>
                </a:solidFill>
              </a:rPr>
              <a:t>15</a:t>
            </a:r>
            <a:r>
              <a:rPr lang="pt-BR" sz="1000" b="1" dirty="0" smtClean="0">
                <a:solidFill>
                  <a:schemeClr val="bg1"/>
                </a:solidFill>
              </a:rPr>
              <a:t> </a:t>
            </a:r>
            <a:r>
              <a:rPr lang="pt-BR" sz="1000" b="1" dirty="0">
                <a:solidFill>
                  <a:schemeClr val="bg1"/>
                </a:solidFill>
              </a:rPr>
              <a:t>a </a:t>
            </a:r>
            <a:r>
              <a:rPr lang="pt-BR" sz="1000" b="1" dirty="0" smtClean="0">
                <a:solidFill>
                  <a:schemeClr val="bg1"/>
                </a:solidFill>
              </a:rPr>
              <a:t>25</a:t>
            </a:r>
            <a:r>
              <a:rPr lang="pt-BR" sz="1000" b="1" dirty="0">
                <a:solidFill>
                  <a:schemeClr val="bg1"/>
                </a:solidFill>
              </a:rPr>
              <a:t> </a:t>
            </a:r>
            <a:r>
              <a:rPr lang="pt-BR" sz="1000" dirty="0">
                <a:solidFill>
                  <a:schemeClr val="bg1"/>
                </a:solidFill>
                <a:latin typeface="Arial"/>
                <a:cs typeface="Arial"/>
              </a:rPr>
              <a:t>cmH</a:t>
            </a:r>
            <a:r>
              <a:rPr lang="pt-BR" sz="700" baseline="-25000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  <a:r>
              <a:rPr lang="pt-BR" sz="1000" dirty="0">
                <a:solidFill>
                  <a:schemeClr val="bg1"/>
                </a:solidFill>
                <a:latin typeface="Arial"/>
                <a:cs typeface="Arial"/>
              </a:rPr>
              <a:t>O </a:t>
            </a:r>
            <a:r>
              <a:rPr lang="pt-BR" sz="1000" dirty="0">
                <a:solidFill>
                  <a:srgbClr val="FF0000"/>
                </a:solidFill>
                <a:latin typeface="Arial"/>
                <a:cs typeface="Arial"/>
              </a:rPr>
              <a:t>ou </a:t>
            </a:r>
            <a:r>
              <a:rPr lang="pt-BR" sz="1000" dirty="0" smtClean="0">
                <a:solidFill>
                  <a:srgbClr val="FF0000"/>
                </a:solidFill>
                <a:latin typeface="Arial"/>
                <a:cs typeface="Arial"/>
              </a:rPr>
              <a:t>10 </a:t>
            </a:r>
            <a:r>
              <a:rPr lang="pt-BR" sz="100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lang="pt-BR" sz="1000" dirty="0" smtClean="0">
                <a:solidFill>
                  <a:srgbClr val="FF0000"/>
                </a:solidFill>
                <a:latin typeface="Arial"/>
                <a:cs typeface="Arial"/>
              </a:rPr>
              <a:t>18mmHg</a:t>
            </a:r>
            <a:endParaRPr lang="pt-BR" dirty="0"/>
          </a:p>
          <a:p>
            <a:pPr algn="ctr"/>
            <a:r>
              <a:rPr lang="pt-BR" sz="1000" b="1" u="sng" dirty="0">
                <a:solidFill>
                  <a:schemeClr val="bg1"/>
                </a:solidFill>
              </a:rPr>
              <a:t>Esse cartão NÃO se aplica a pacientes intubados com</a:t>
            </a:r>
            <a:endParaRPr lang="pt-BR" sz="1000" b="1" u="sng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t-BR" sz="1000" b="1" u="sng" dirty="0">
                <a:solidFill>
                  <a:schemeClr val="bg1"/>
                </a:solidFill>
              </a:rPr>
              <a:t> cânula SEM </a:t>
            </a:r>
            <a:r>
              <a:rPr lang="pt-BR" sz="1000" b="1" u="sng" dirty="0" err="1">
                <a:solidFill>
                  <a:schemeClr val="bg1"/>
                </a:solidFill>
              </a:rPr>
              <a:t>cuff</a:t>
            </a:r>
            <a:endParaRPr lang="pt-BR" sz="1000" b="1" u="sng" dirty="0" err="1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endParaRPr lang="pt-BR" sz="1000" b="1" u="sng" dirty="0">
              <a:solidFill>
                <a:schemeClr val="bg1"/>
              </a:solidFill>
              <a:cs typeface="Calibri"/>
            </a:endParaRPr>
          </a:p>
          <a:p>
            <a:pPr algn="ctr"/>
            <a:endParaRPr lang="pt-BR" sz="1200" b="1" dirty="0">
              <a:solidFill>
                <a:srgbClr val="FF0000"/>
              </a:solidFill>
              <a:cs typeface="Calibri"/>
            </a:endParaRPr>
          </a:p>
          <a:p>
            <a:pPr algn="ctr"/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95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068903" y="4364697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>
                <a:solidFill>
                  <a:schemeClr val="tx1"/>
                </a:solidFill>
              </a:rPr>
              <a:t> 4.   </a:t>
            </a:r>
            <a:r>
              <a:rPr lang="pt-BR" sz="1050">
                <a:solidFill>
                  <a:srgbClr val="FF0000"/>
                </a:solidFill>
              </a:rPr>
              <a:t>Durante a monitorização, a pressão foi   ajustada para 15 -25 cmH2O ou 10-18 mmHg?</a:t>
            </a:r>
          </a:p>
        </p:txBody>
      </p:sp>
    </p:spTree>
    <p:extLst>
      <p:ext uri="{BB962C8B-B14F-4D97-AF65-F5344CB8AC3E}">
        <p14:creationId xmlns:p14="http://schemas.microsoft.com/office/powerpoint/2010/main" val="2640701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tângulo 104">
            <a:extLst>
              <a:ext uri="{FF2B5EF4-FFF2-40B4-BE49-F238E27FC236}">
                <a16:creationId xmlns:a16="http://schemas.microsoft.com/office/drawing/2014/main" id="{B06B72CD-69E3-47E8-98AE-C7F139166034}"/>
              </a:ext>
            </a:extLst>
          </p:cNvPr>
          <p:cNvSpPr/>
          <p:nvPr/>
        </p:nvSpPr>
        <p:spPr>
          <a:xfrm>
            <a:off x="2646038" y="6126636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 - PED</a:t>
            </a:r>
          </a:p>
        </p:txBody>
      </p:sp>
      <p:sp>
        <p:nvSpPr>
          <p:cNvPr id="106" name="Retângulo 105">
            <a:extLst>
              <a:ext uri="{FF2B5EF4-FFF2-40B4-BE49-F238E27FC236}">
                <a16:creationId xmlns:a16="http://schemas.microsoft.com/office/drawing/2014/main" id="{C13D5B75-ECA7-4D02-981F-92BA28877BF3}"/>
              </a:ext>
            </a:extLst>
          </p:cNvPr>
          <p:cNvSpPr/>
          <p:nvPr/>
        </p:nvSpPr>
        <p:spPr>
          <a:xfrm>
            <a:off x="5835143" y="6140118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 - PED</a:t>
            </a:r>
          </a:p>
        </p:txBody>
      </p:sp>
      <p:grpSp>
        <p:nvGrpSpPr>
          <p:cNvPr id="3" name="Agrupar 2"/>
          <p:cNvGrpSpPr/>
          <p:nvPr/>
        </p:nvGrpSpPr>
        <p:grpSpPr>
          <a:xfrm>
            <a:off x="2623882" y="1033996"/>
            <a:ext cx="6277518" cy="5310345"/>
            <a:chOff x="2557051" y="1356591"/>
            <a:chExt cx="6277518" cy="5310345"/>
          </a:xfrm>
        </p:grpSpPr>
        <p:grpSp>
          <p:nvGrpSpPr>
            <p:cNvPr id="2" name="Agrupar 1"/>
            <p:cNvGrpSpPr/>
            <p:nvPr/>
          </p:nvGrpSpPr>
          <p:grpSpPr>
            <a:xfrm>
              <a:off x="2557051" y="1356591"/>
              <a:ext cx="3138678" cy="5310345"/>
              <a:chOff x="2557051" y="1356591"/>
              <a:chExt cx="3138678" cy="5310345"/>
            </a:xfrm>
          </p:grpSpPr>
          <p:sp>
            <p:nvSpPr>
              <p:cNvPr id="225" name="CaixaDeTexto 52">
                <a:extLst>
                  <a:ext uri="{FF2B5EF4-FFF2-40B4-BE49-F238E27FC236}">
                    <a16:creationId xmlns:a16="http://schemas.microsoft.com/office/drawing/2014/main" id="{E267F567-019F-4658-879B-3670BE128C7C}"/>
                  </a:ext>
                </a:extLst>
              </p:cNvPr>
              <p:cNvSpPr txBox="1"/>
              <p:nvPr/>
            </p:nvSpPr>
            <p:spPr>
              <a:xfrm>
                <a:off x="2574903" y="1543637"/>
                <a:ext cx="3105587" cy="699067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0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6"/>
                </a:pPr>
                <a:r>
                  <a:rPr lang="pt-BR" sz="1200" b="1">
                    <a:solidFill>
                      <a:schemeClr val="bg1"/>
                    </a:solidFill>
                  </a:rPr>
                  <a:t>Manutenção do sistema de ventilação mecânica</a:t>
                </a:r>
              </a:p>
            </p:txBody>
          </p:sp>
          <p:sp>
            <p:nvSpPr>
              <p:cNvPr id="22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0" y="2279071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pt-BR" sz="1050"/>
                  <a:t>O circuito </a:t>
                </a:r>
                <a:r>
                  <a:rPr lang="pt-BR" sz="1050">
                    <a:solidFill>
                      <a:sysClr val="windowText" lastClr="000000"/>
                    </a:solidFill>
                  </a:rPr>
                  <a:t>de ventilação mecânica ou filtro está livre de sujidade aparente? (sangue ou secreção)</a:t>
                </a:r>
              </a:p>
            </p:txBody>
          </p:sp>
          <p:sp>
            <p:nvSpPr>
              <p:cNvPr id="218" name="Retângulo Arredondado 217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9714" y="226016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219" name="Retângulo Arredondado 218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9714" y="249728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221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7132" y="228707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222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2537" y="2544524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261" name="Retângulo 260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SpPr/>
              <p:nvPr/>
            </p:nvSpPr>
            <p:spPr>
              <a:xfrm>
                <a:off x="2567627" y="1356591"/>
                <a:ext cx="3105587" cy="5310345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386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0" y="2794690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2"/>
                </a:pPr>
                <a:r>
                  <a:rPr lang="pt-BR" sz="1050"/>
                  <a:t>O circuito de ventilação mecânica está </a:t>
                </a:r>
                <a:r>
                  <a:rPr lang="pt-BR" sz="1050">
                    <a:solidFill>
                      <a:srgbClr val="FF0000"/>
                    </a:solidFill>
                  </a:rPr>
                  <a:t>com o mínimo de condensado (gotículas/névoa)?</a:t>
                </a:r>
              </a:p>
            </p:txBody>
          </p:sp>
          <p:cxnSp>
            <p:nvCxnSpPr>
              <p:cNvPr id="391" name="Conector reto 390"/>
              <p:cNvCxnSpPr/>
              <p:nvPr/>
            </p:nvCxnSpPr>
            <p:spPr>
              <a:xfrm>
                <a:off x="2574903" y="274221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6" name="Retângulo Arredondado 175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9714" y="277982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77" name="Retângulo Arredondado 176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9714" y="30305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78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7132" y="280673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79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2537" y="305053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80" name="Retângulo Arredondado 179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7004" y="330234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1" name="Retângulo Arredondado 180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7004" y="3538980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2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4422" y="3397496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83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9827" y="358621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278" name="Conector reto 277"/>
              <p:cNvCxnSpPr/>
              <p:nvPr/>
            </p:nvCxnSpPr>
            <p:spPr>
              <a:xfrm>
                <a:off x="2578540" y="326114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9" name="Conector reto 278"/>
              <p:cNvCxnSpPr/>
              <p:nvPr/>
            </p:nvCxnSpPr>
            <p:spPr>
              <a:xfrm>
                <a:off x="2569524" y="376598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8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3853684"/>
                <a:ext cx="2562700" cy="37438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4"/>
                  <a:defRPr/>
                </a:pPr>
                <a:r>
                  <a:rPr lang="pt-BR" sz="1050">
                    <a:solidFill>
                      <a:sysClr val="windowText" lastClr="000000"/>
                    </a:solidFill>
                  </a:rPr>
                  <a:t>O</a:t>
                </a:r>
                <a:r>
                  <a:rPr lang="pt-BR" sz="1050"/>
                  <a:t> posicionamento do circuito de ventilação mecânica está correto?</a:t>
                </a:r>
              </a:p>
            </p:txBody>
          </p:sp>
          <p:sp>
            <p:nvSpPr>
              <p:cNvPr id="5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4372829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 </a:t>
                </a:r>
              </a:p>
              <a:p>
                <a:pPr marL="228600" indent="-228600">
                  <a:buFont typeface="+mj-lt"/>
                  <a:buAutoNum type="arabicPeriod" startAt="5"/>
                </a:pPr>
                <a:r>
                  <a:rPr lang="pt-BR" sz="1050"/>
                  <a:t>O filtro está dentro do  prazo de validade?</a:t>
                </a:r>
              </a:p>
            </p:txBody>
          </p:sp>
          <p:sp>
            <p:nvSpPr>
              <p:cNvPr id="51" name="Retângulo Arredondado 50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4076" y="379787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52" name="Retângulo Arredondado 51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4076" y="403499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53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1494" y="382478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54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6899" y="4054938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55" name="Retângulo Arredondado 54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15014" y="429310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56" name="Retângulo Arredondado 55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15014" y="452973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57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42432" y="438825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58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7837" y="457697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59" name="Conector reto 58"/>
              <p:cNvCxnSpPr/>
              <p:nvPr/>
            </p:nvCxnSpPr>
            <p:spPr>
              <a:xfrm>
                <a:off x="2572902" y="426554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0" name="Conector reto 59"/>
              <p:cNvCxnSpPr/>
              <p:nvPr/>
            </p:nvCxnSpPr>
            <p:spPr>
              <a:xfrm>
                <a:off x="2563886" y="478403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5" name="Estrela de 5 Pontas 94"/>
              <p:cNvSpPr/>
              <p:nvPr/>
            </p:nvSpPr>
            <p:spPr>
              <a:xfrm>
                <a:off x="5359124" y="1647160"/>
                <a:ext cx="180460" cy="158184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78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591636" y="4295037"/>
                <a:ext cx="2562700" cy="15891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filtro </a:t>
                </a:r>
                <a:r>
                  <a:rPr lang="pt-BR" sz="1050" b="1">
                    <a:solidFill>
                      <a:schemeClr val="tx1"/>
                    </a:solidFill>
                  </a:rPr>
                  <a:t>HME</a:t>
                </a:r>
                <a:r>
                  <a:rPr lang="pt-BR" sz="1050" b="1"/>
                  <a:t> e HMEF: </a:t>
                </a:r>
              </a:p>
            </p:txBody>
          </p:sp>
          <p:sp>
            <p:nvSpPr>
              <p:cNvPr id="8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4752000"/>
                <a:ext cx="2562700" cy="20062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de base aquecida:</a:t>
                </a:r>
              </a:p>
            </p:txBody>
          </p:sp>
          <p:sp>
            <p:nvSpPr>
              <p:cNvPr id="81" name="Retângulo Arredondado 80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2903" y="482727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82" name="Retângulo Arredondado 81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2903" y="506390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83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0321" y="492242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84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5726" y="511114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85" name="Conector reto 84"/>
              <p:cNvCxnSpPr/>
              <p:nvPr/>
            </p:nvCxnSpPr>
            <p:spPr>
              <a:xfrm flipV="1">
                <a:off x="2560249" y="4785724"/>
                <a:ext cx="3135480" cy="974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6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557051" y="5791471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7"/>
                </a:pPr>
                <a:r>
                  <a:rPr lang="pt-BR" sz="1050"/>
                  <a:t> O frasco de água destilada que está sendo utilizado para completar o copo está datado e no prazo de 24h para sistema aberto </a:t>
                </a:r>
                <a:r>
                  <a:rPr lang="pt-BR" sz="1050">
                    <a:solidFill>
                      <a:srgbClr val="FF0000"/>
                    </a:solidFill>
                  </a:rPr>
                  <a:t>e 48h </a:t>
                </a:r>
                <a:r>
                  <a:rPr lang="pt-BR" sz="1050"/>
                  <a:t>para sistema fechado?</a:t>
                </a:r>
              </a:p>
            </p:txBody>
          </p:sp>
          <p:sp>
            <p:nvSpPr>
              <p:cNvPr id="87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57204" y="5379537"/>
                <a:ext cx="2562700" cy="17300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de base aquecida:</a:t>
                </a:r>
              </a:p>
            </p:txBody>
          </p:sp>
          <p:sp>
            <p:nvSpPr>
              <p:cNvPr id="88" name="Retângulo Arredondado 87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20012" y="5660212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89" name="Retângulo Arredondado 88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25167" y="591032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90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21916" y="568670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91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74333" y="5927287"/>
                <a:ext cx="154990" cy="17105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</p:grpSp>
        <p:grpSp>
          <p:nvGrpSpPr>
            <p:cNvPr id="93" name="Agrupar 92"/>
            <p:cNvGrpSpPr/>
            <p:nvPr/>
          </p:nvGrpSpPr>
          <p:grpSpPr>
            <a:xfrm>
              <a:off x="5714022" y="1358148"/>
              <a:ext cx="3120547" cy="5291856"/>
              <a:chOff x="2559943" y="1364275"/>
              <a:chExt cx="3120547" cy="5291856"/>
            </a:xfrm>
          </p:grpSpPr>
          <p:sp>
            <p:nvSpPr>
              <p:cNvPr id="96" name="CaixaDeTexto 52">
                <a:extLst>
                  <a:ext uri="{FF2B5EF4-FFF2-40B4-BE49-F238E27FC236}">
                    <a16:creationId xmlns:a16="http://schemas.microsoft.com/office/drawing/2014/main" id="{E267F567-019F-4658-879B-3670BE128C7C}"/>
                  </a:ext>
                </a:extLst>
              </p:cNvPr>
              <p:cNvSpPr txBox="1"/>
              <p:nvPr/>
            </p:nvSpPr>
            <p:spPr>
              <a:xfrm>
                <a:off x="2574903" y="1543637"/>
                <a:ext cx="3105587" cy="699067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0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6"/>
                </a:pPr>
                <a:r>
                  <a:rPr lang="pt-BR" sz="1200" b="1">
                    <a:solidFill>
                      <a:schemeClr val="bg1"/>
                    </a:solidFill>
                  </a:rPr>
                  <a:t>  Manter o sistema de ventilação mecânica conforme as recomendações vigentes</a:t>
                </a:r>
              </a:p>
            </p:txBody>
          </p:sp>
          <p:sp>
            <p:nvSpPr>
              <p:cNvPr id="97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0" y="2279071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pt-BR" sz="1050"/>
                  <a:t>O circuito </a:t>
                </a:r>
                <a:r>
                  <a:rPr lang="pt-BR" sz="1050">
                    <a:solidFill>
                      <a:sysClr val="windowText" lastClr="000000"/>
                    </a:solidFill>
                  </a:rPr>
                  <a:t>de ventilação mecânica ou filtro está livre de sujidade aparente? (sangue ou secreção)</a:t>
                </a:r>
              </a:p>
            </p:txBody>
          </p:sp>
          <p:sp>
            <p:nvSpPr>
              <p:cNvPr id="98" name="Retângulo Arredondado 97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9714" y="226016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99" name="Retângulo Arredondado 98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9714" y="249728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00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7132" y="228707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01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2537" y="2544524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02" name="Retângulo 101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SpPr/>
              <p:nvPr/>
            </p:nvSpPr>
            <p:spPr>
              <a:xfrm>
                <a:off x="2559943" y="1364275"/>
                <a:ext cx="3113524" cy="5291856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7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0" y="2794690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2"/>
                </a:pPr>
                <a:r>
                  <a:rPr lang="pt-BR" sz="1050"/>
                  <a:t>O circuito de ventilação mecânica está livre de condensado?</a:t>
                </a:r>
              </a:p>
            </p:txBody>
          </p:sp>
          <p:cxnSp>
            <p:nvCxnSpPr>
              <p:cNvPr id="138" name="Conector reto 137"/>
              <p:cNvCxnSpPr/>
              <p:nvPr/>
            </p:nvCxnSpPr>
            <p:spPr>
              <a:xfrm>
                <a:off x="2574903" y="274221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39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0" y="3309329"/>
                <a:ext cx="2562700" cy="47356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defPPr>
                  <a:defRPr lang="pt-BR"/>
                </a:defPPr>
                <a:lvl1pPr marL="228600" lvl="0" indent="-228600">
                  <a:buFont typeface="+mj-lt"/>
                  <a:buAutoNum type="arabicPeriod" startAt="4"/>
                  <a:defRPr sz="1050">
                    <a:solidFill>
                      <a:sysClr val="windowText" lastClr="000000"/>
                    </a:solidFill>
                  </a:defRPr>
                </a:lvl1pPr>
                <a:lvl2pPr indent="0">
                  <a:defRPr sz="1100"/>
                </a:lvl2pPr>
                <a:lvl3pPr indent="0">
                  <a:defRPr sz="1100"/>
                </a:lvl3pPr>
                <a:lvl4pPr indent="0">
                  <a:defRPr sz="1100"/>
                </a:lvl4pPr>
                <a:lvl5pPr indent="0">
                  <a:defRPr sz="1100"/>
                </a:lvl5pPr>
                <a:lvl6pPr indent="0">
                  <a:defRPr sz="1100"/>
                </a:lvl6pPr>
                <a:lvl7pPr indent="0">
                  <a:defRPr sz="1100"/>
                </a:lvl7pPr>
                <a:lvl8pPr indent="0">
                  <a:defRPr sz="1100"/>
                </a:lvl8pPr>
                <a:lvl9pPr indent="0">
                  <a:defRPr sz="1100"/>
                </a:lvl9pPr>
              </a:lstStyle>
              <a:p>
                <a:pPr>
                  <a:buFont typeface="+mj-lt"/>
                  <a:buAutoNum type="arabicPeriod" startAt="3"/>
                </a:pPr>
                <a:r>
                  <a:rPr lang="pt-BR"/>
                  <a:t>O circuito apresenta: acotovelamento, ruptura OU vazamentos nas conexões?</a:t>
                </a:r>
              </a:p>
            </p:txBody>
          </p:sp>
          <p:sp>
            <p:nvSpPr>
              <p:cNvPr id="140" name="Retângulo Arredondado 139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9714" y="277982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41" name="Retângulo Arredondado 140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9714" y="30305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42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7132" y="280673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43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2537" y="305053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44" name="Retângulo Arredondado 143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7004" y="330234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45" name="Retângulo Arredondado 144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7004" y="3538980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46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4422" y="3397496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47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9827" y="358621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48" name="Conector reto 147"/>
              <p:cNvCxnSpPr/>
              <p:nvPr/>
            </p:nvCxnSpPr>
            <p:spPr>
              <a:xfrm>
                <a:off x="2578540" y="326114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9" name="Conector reto 148"/>
              <p:cNvCxnSpPr/>
              <p:nvPr/>
            </p:nvCxnSpPr>
            <p:spPr>
              <a:xfrm>
                <a:off x="2569524" y="376598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5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3853684"/>
                <a:ext cx="2562700" cy="37438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4"/>
                  <a:defRPr/>
                </a:pPr>
                <a:r>
                  <a:rPr lang="pt-BR" sz="1050">
                    <a:solidFill>
                      <a:sysClr val="windowText" lastClr="000000"/>
                    </a:solidFill>
                  </a:rPr>
                  <a:t>O</a:t>
                </a:r>
                <a:r>
                  <a:rPr lang="pt-BR" sz="1050"/>
                  <a:t> posicionamento do circuito de ventilação mecânica está correto?</a:t>
                </a:r>
              </a:p>
            </p:txBody>
          </p:sp>
          <p:sp>
            <p:nvSpPr>
              <p:cNvPr id="151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4372829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 </a:t>
                </a:r>
              </a:p>
              <a:p>
                <a:pPr marL="228600" indent="-228600">
                  <a:buFont typeface="+mj-lt"/>
                  <a:buAutoNum type="arabicPeriod" startAt="5"/>
                </a:pPr>
                <a:r>
                  <a:rPr lang="pt-BR" sz="1050"/>
                  <a:t>A troca do filtro HMEF está dentro do  prazo de validade?</a:t>
                </a:r>
              </a:p>
            </p:txBody>
          </p:sp>
          <p:sp>
            <p:nvSpPr>
              <p:cNvPr id="152" name="Retângulo Arredondado 151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4076" y="379787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53" name="Retângulo Arredondado 152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4076" y="403499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54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1494" y="382478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55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6899" y="4054938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56" name="Retângulo Arredondado 155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15014" y="429310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57" name="Retângulo Arredondado 156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15014" y="452973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58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42432" y="438825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59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7837" y="457697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60" name="Conector reto 159"/>
              <p:cNvCxnSpPr/>
              <p:nvPr/>
            </p:nvCxnSpPr>
            <p:spPr>
              <a:xfrm>
                <a:off x="2572902" y="426554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61" name="Conector reto 160"/>
              <p:cNvCxnSpPr/>
              <p:nvPr/>
            </p:nvCxnSpPr>
            <p:spPr>
              <a:xfrm>
                <a:off x="2563886" y="478403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62" name="Estrela de 5 Pontas 161"/>
              <p:cNvSpPr/>
              <p:nvPr/>
            </p:nvSpPr>
            <p:spPr>
              <a:xfrm>
                <a:off x="5396269" y="1662322"/>
                <a:ext cx="180460" cy="158184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63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591636" y="4295037"/>
                <a:ext cx="2562700" cy="15891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filtro </a:t>
                </a:r>
                <a:r>
                  <a:rPr lang="pt-BR" sz="1050" b="1">
                    <a:solidFill>
                      <a:schemeClr val="tx1"/>
                    </a:solidFill>
                  </a:rPr>
                  <a:t>HME</a:t>
                </a:r>
                <a:r>
                  <a:rPr lang="pt-BR" sz="1050" b="1"/>
                  <a:t> e HMEF: </a:t>
                </a:r>
              </a:p>
            </p:txBody>
          </p:sp>
          <p:sp>
            <p:nvSpPr>
              <p:cNvPr id="164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8568" y="4976364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6"/>
                </a:pPr>
                <a:r>
                  <a:rPr lang="pt-BR" sz="1050"/>
                  <a:t> O copo está com o nível completo de água destilada? </a:t>
                </a:r>
              </a:p>
            </p:txBody>
          </p:sp>
          <p:sp>
            <p:nvSpPr>
              <p:cNvPr id="165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4803036"/>
                <a:ext cx="2562700" cy="20062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de base aquecida:</a:t>
                </a:r>
              </a:p>
            </p:txBody>
          </p:sp>
          <p:sp>
            <p:nvSpPr>
              <p:cNvPr id="166" name="Retângulo Arredondado 165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2903" y="482727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67" name="Retângulo Arredondado 166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2903" y="506390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68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0321" y="492242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69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5726" y="511114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70" name="Conector reto 169"/>
              <p:cNvCxnSpPr/>
              <p:nvPr/>
            </p:nvCxnSpPr>
            <p:spPr>
              <a:xfrm>
                <a:off x="2567627" y="530558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1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579732" y="5819060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7"/>
                </a:pPr>
                <a:r>
                  <a:rPr lang="pt-BR" sz="1050"/>
                  <a:t> O frasco de água destilada que está sendo utilizado para completar o copo está datado e no prazo de 24h para sistema aberto e 96h para sistema fechado?</a:t>
                </a:r>
              </a:p>
            </p:txBody>
          </p:sp>
          <p:sp>
            <p:nvSpPr>
              <p:cNvPr id="172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78183" y="5365225"/>
                <a:ext cx="2562700" cy="17300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de base aquecida:</a:t>
                </a:r>
              </a:p>
            </p:txBody>
          </p:sp>
          <p:sp>
            <p:nvSpPr>
              <p:cNvPr id="173" name="Retângulo Arredondado 172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6644" y="5362462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74" name="Retângulo Arredondado 173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6644" y="55990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75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4062" y="5457612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84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9467" y="5646332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</p:grpSp>
      </p:grpSp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A106837F-11F5-4F1C-BF7D-A6A5BE1AB599}"/>
              </a:ext>
            </a:extLst>
          </p:cNvPr>
          <p:cNvCxnSpPr/>
          <p:nvPr/>
        </p:nvCxnSpPr>
        <p:spPr>
          <a:xfrm>
            <a:off x="2664330" y="611817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4" name="Conector reto 103">
            <a:extLst>
              <a:ext uri="{FF2B5EF4-FFF2-40B4-BE49-F238E27FC236}">
                <a16:creationId xmlns:a16="http://schemas.microsoft.com/office/drawing/2014/main" id="{351CC607-5034-45C5-A46D-C433FCCBF71A}"/>
              </a:ext>
            </a:extLst>
          </p:cNvPr>
          <p:cNvCxnSpPr/>
          <p:nvPr/>
        </p:nvCxnSpPr>
        <p:spPr>
          <a:xfrm>
            <a:off x="5807392" y="611641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7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663860" y="2932605"/>
            <a:ext cx="2562700" cy="57175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>
              <a:buFont typeface="+mj-lt"/>
              <a:buAutoNum type="arabicPeriod" startAt="4"/>
              <a:defRPr sz="1050">
                <a:solidFill>
                  <a:sysClr val="windowText" lastClr="000000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 algn="just">
              <a:buFont typeface="+mj-lt"/>
              <a:buAutoNum type="arabicPeriod" startAt="3"/>
            </a:pPr>
            <a:r>
              <a:rPr lang="pt-BR"/>
              <a:t>O circuito está </a:t>
            </a:r>
            <a:r>
              <a:rPr lang="pt-BR">
                <a:solidFill>
                  <a:srgbClr val="FF0000"/>
                </a:solidFill>
              </a:rPr>
              <a:t>integro</a:t>
            </a:r>
            <a:r>
              <a:rPr lang="pt-BR"/>
              <a:t>, sem acotovelamento, ruptura OU vazamentos nas conexões?</a:t>
            </a:r>
          </a:p>
        </p:txBody>
      </p:sp>
      <p:sp>
        <p:nvSpPr>
          <p:cNvPr id="108" name="CaixaDeTexto 9">
            <a:extLst>
              <a:ext uri="{FF2B5EF4-FFF2-40B4-BE49-F238E27FC236}">
                <a16:creationId xmlns:a16="http://schemas.microsoft.com/office/drawing/2014/main" id="{DD76CBF3-69BB-4BDD-BF09-99B98999730B}"/>
              </a:ext>
            </a:extLst>
          </p:cNvPr>
          <p:cNvSpPr txBox="1"/>
          <p:nvPr/>
        </p:nvSpPr>
        <p:spPr>
          <a:xfrm>
            <a:off x="2657052" y="4668133"/>
            <a:ext cx="2562700" cy="32167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>
                <a:solidFill>
                  <a:srgbClr val="FF0000"/>
                </a:solidFill>
              </a:rPr>
              <a:t>6.  O nível da água destilada no copo da base aquecida está entre o nível mínimo e máximo ?</a:t>
            </a:r>
          </a:p>
        </p:txBody>
      </p:sp>
    </p:spTree>
    <p:extLst>
      <p:ext uri="{BB962C8B-B14F-4D97-AF65-F5344CB8AC3E}">
        <p14:creationId xmlns:p14="http://schemas.microsoft.com/office/powerpoint/2010/main" val="50791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124020" y="5589784"/>
            <a:ext cx="3426363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</a:t>
            </a:r>
            <a:r>
              <a:rPr lang="pt-BR" sz="727" b="1" dirty="0" smtClean="0">
                <a:latin typeface="Arial" panose="020B0604020202020204" pitchFamily="34" charset="0"/>
              </a:rPr>
              <a:t>PAV - PED</a:t>
            </a:r>
            <a:endParaRPr lang="pt-BR" sz="727" b="1" dirty="0">
              <a:latin typeface="Arial" panose="020B0604020202020204" pitchFamily="34" charset="0"/>
            </a:endParaRPr>
          </a:p>
        </p:txBody>
      </p:sp>
      <p:sp>
        <p:nvSpPr>
          <p:cNvPr id="290" name="Retângulo 289"/>
          <p:cNvSpPr/>
          <p:nvPr/>
        </p:nvSpPr>
        <p:spPr>
          <a:xfrm>
            <a:off x="5525739" y="5589784"/>
            <a:ext cx="3426363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</a:t>
            </a:r>
            <a:r>
              <a:rPr lang="pt-BR" sz="727" b="1" dirty="0" smtClean="0">
                <a:latin typeface="Arial" panose="020B0604020202020204" pitchFamily="34" charset="0"/>
              </a:rPr>
              <a:t>PAV - PED</a:t>
            </a:r>
            <a:endParaRPr lang="pt-BR" sz="727" b="1" dirty="0">
              <a:latin typeface="Arial" panose="020B0604020202020204" pitchFamily="34" charset="0"/>
            </a:endParaRP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124020" y="1689762"/>
            <a:ext cx="3433639" cy="5463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dirty="0">
                <a:solidFill>
                  <a:srgbClr val="FF0000"/>
                </a:solidFill>
              </a:rPr>
              <a:t>8. Manter ou melhorar o condicionamento físico 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143479" y="2210561"/>
            <a:ext cx="2907130" cy="633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/>
            </a:pPr>
            <a:r>
              <a:rPr lang="pt-BR" sz="1050" dirty="0">
                <a:solidFill>
                  <a:srgbClr val="FF0000"/>
                </a:solidFill>
              </a:rPr>
              <a:t>Há registro que foi estabelecida meta diária para a mobilização precoce do paciente?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86883" y="2229636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86883" y="2487684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014301" y="2287674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009706" y="2596596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095265" y="1256384"/>
            <a:ext cx="3426364" cy="4557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140401" y="2757837"/>
            <a:ext cx="2907130" cy="5426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 startAt="2"/>
            </a:pPr>
            <a:r>
              <a:rPr lang="pt-BR" sz="1050" dirty="0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Há registro que a</a:t>
            </a:r>
            <a:r>
              <a:rPr lang="pt-BR" sz="1050" dirty="0">
                <a:solidFill>
                  <a:srgbClr val="FF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mobilidade do paciente foi avaliada através de aplicação de </a:t>
            </a:r>
            <a:r>
              <a:rPr lang="pt-BR" sz="1050" dirty="0" smtClean="0">
                <a:solidFill>
                  <a:srgbClr val="FF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escala, conforme população atendida?</a:t>
            </a:r>
            <a:endParaRPr lang="pt-BR" sz="105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84173" y="2789101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011591" y="2828638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006996" y="3112868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2076497" y="2740773"/>
            <a:ext cx="3406904" cy="26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 flipV="1">
            <a:off x="2064314" y="3329549"/>
            <a:ext cx="3420984" cy="375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7" name="Retângulo 29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525739" y="1256385"/>
            <a:ext cx="3426364" cy="4557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03" name="Conector reto 302"/>
          <p:cNvCxnSpPr/>
          <p:nvPr/>
        </p:nvCxnSpPr>
        <p:spPr>
          <a:xfrm>
            <a:off x="5548505" y="2747954"/>
            <a:ext cx="3406904" cy="26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4" name="Conector reto 303"/>
          <p:cNvCxnSpPr/>
          <p:nvPr/>
        </p:nvCxnSpPr>
        <p:spPr>
          <a:xfrm flipV="1">
            <a:off x="5483406" y="3336438"/>
            <a:ext cx="3420984" cy="375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400999" y="3514170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3" name="CaixaDeTexto 52">
            <a:extLst>
              <a:ext uri="{FF2B5EF4-FFF2-40B4-BE49-F238E27FC236}">
                <a16:creationId xmlns:a16="http://schemas.microsoft.com/office/drawing/2014/main" id="{468CB3EB-638F-490A-8F50-7546702A0A22}"/>
              </a:ext>
            </a:extLst>
          </p:cNvPr>
          <p:cNvSpPr txBox="1"/>
          <p:nvPr/>
        </p:nvSpPr>
        <p:spPr>
          <a:xfrm>
            <a:off x="5531853" y="1668595"/>
            <a:ext cx="3433639" cy="5463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>
                <a:solidFill>
                  <a:schemeClr val="bg1"/>
                </a:solidFill>
              </a:rPr>
              <a:t>8. Manter ou melhorar o condicionamento físico </a:t>
            </a:r>
          </a:p>
        </p:txBody>
      </p:sp>
      <p:sp>
        <p:nvSpPr>
          <p:cNvPr id="5" name="CaixaDeTexto 9">
            <a:extLst>
              <a:ext uri="{FF2B5EF4-FFF2-40B4-BE49-F238E27FC236}">
                <a16:creationId xmlns:a16="http://schemas.microsoft.com/office/drawing/2014/main" id="{D8C94613-FAA9-C0E3-8340-FF7DB9C3ED0C}"/>
              </a:ext>
            </a:extLst>
          </p:cNvPr>
          <p:cNvSpPr txBox="1"/>
          <p:nvPr/>
        </p:nvSpPr>
        <p:spPr>
          <a:xfrm>
            <a:off x="5540728" y="2189394"/>
            <a:ext cx="2907130" cy="633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/>
            </a:pPr>
            <a:r>
              <a:rPr lang="pt-BR" sz="1050"/>
              <a:t>Há registro que foi estabelecida meta diária para a mobilização precoce do paciente?</a:t>
            </a:r>
            <a:endParaRPr lang="pt-BR"/>
          </a:p>
        </p:txBody>
      </p:sp>
      <p:sp>
        <p:nvSpPr>
          <p:cNvPr id="6" name="CaixaDeTexto 9">
            <a:extLst>
              <a:ext uri="{FF2B5EF4-FFF2-40B4-BE49-F238E27FC236}">
                <a16:creationId xmlns:a16="http://schemas.microsoft.com/office/drawing/2014/main" id="{F604E980-F4A7-E3DD-E062-49EC3817EC50}"/>
              </a:ext>
            </a:extLst>
          </p:cNvPr>
          <p:cNvSpPr txBox="1"/>
          <p:nvPr/>
        </p:nvSpPr>
        <p:spPr>
          <a:xfrm>
            <a:off x="5527067" y="2800170"/>
            <a:ext cx="2907130" cy="5426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 startAt="2"/>
            </a:pPr>
            <a:r>
              <a:rPr lang="pt-BR" sz="1050">
                <a:latin typeface="Calibri"/>
                <a:ea typeface="Calibri" panose="020F0502020204030204" pitchFamily="34" charset="0"/>
                <a:cs typeface="Times New Roman"/>
              </a:rPr>
              <a:t>Há registro que a</a:t>
            </a:r>
            <a:r>
              <a:rPr lang="pt-BR" sz="1050">
                <a:effectLst/>
                <a:latin typeface="Calibri"/>
                <a:ea typeface="Calibri" panose="020F0502020204030204" pitchFamily="34" charset="0"/>
                <a:cs typeface="Times New Roman"/>
              </a:rPr>
              <a:t> mobilidade do paciente foi avaliada através de aplicação de escala?</a:t>
            </a:r>
            <a:endParaRPr lang="pt-BR" sz="105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tângulo Arredondado 217">
            <a:extLst>
              <a:ext uri="{FF2B5EF4-FFF2-40B4-BE49-F238E27FC236}">
                <a16:creationId xmlns:a16="http://schemas.microsoft.com/office/drawing/2014/main" id="{B7ACFA7F-2952-AAA0-26A8-0FCBCE936AF8}"/>
              </a:ext>
            </a:extLst>
          </p:cNvPr>
          <p:cNvSpPr/>
          <p:nvPr/>
        </p:nvSpPr>
        <p:spPr>
          <a:xfrm>
            <a:off x="8605299" y="2229635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" name="Retângulo Arredondado 217">
            <a:extLst>
              <a:ext uri="{FF2B5EF4-FFF2-40B4-BE49-F238E27FC236}">
                <a16:creationId xmlns:a16="http://schemas.microsoft.com/office/drawing/2014/main" id="{792B1701-D23C-7A5D-C1A1-0FD7B6AFB721}"/>
              </a:ext>
            </a:extLst>
          </p:cNvPr>
          <p:cNvSpPr/>
          <p:nvPr/>
        </p:nvSpPr>
        <p:spPr>
          <a:xfrm>
            <a:off x="8605299" y="2515386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" name="Retângulo Arredondado 217">
            <a:extLst>
              <a:ext uri="{FF2B5EF4-FFF2-40B4-BE49-F238E27FC236}">
                <a16:creationId xmlns:a16="http://schemas.microsoft.com/office/drawing/2014/main" id="{4E2D7B17-DFD1-4F29-30DE-E7CD16A52A54}"/>
              </a:ext>
            </a:extLst>
          </p:cNvPr>
          <p:cNvSpPr/>
          <p:nvPr/>
        </p:nvSpPr>
        <p:spPr>
          <a:xfrm>
            <a:off x="8605299" y="2801136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" name="Retângulo Arredondado 217">
            <a:extLst>
              <a:ext uri="{FF2B5EF4-FFF2-40B4-BE49-F238E27FC236}">
                <a16:creationId xmlns:a16="http://schemas.microsoft.com/office/drawing/2014/main" id="{FFC47A3E-40BE-7486-FBBE-0DA45EFFE0B8}"/>
              </a:ext>
            </a:extLst>
          </p:cNvPr>
          <p:cNvSpPr/>
          <p:nvPr/>
        </p:nvSpPr>
        <p:spPr>
          <a:xfrm>
            <a:off x="8605299" y="3076302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" name="CaixaDeTexto 11">
            <a:extLst>
              <a:ext uri="{FF2B5EF4-FFF2-40B4-BE49-F238E27FC236}">
                <a16:creationId xmlns:a16="http://schemas.microsoft.com/office/drawing/2014/main" id="{53222D46-73B3-3487-F87F-EE4AB192F79B}"/>
              </a:ext>
            </a:extLst>
          </p:cNvPr>
          <p:cNvSpPr txBox="1"/>
          <p:nvPr/>
        </p:nvSpPr>
        <p:spPr>
          <a:xfrm>
            <a:off x="8383079" y="3112867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4" name="CaixaDeTexto 11">
            <a:extLst>
              <a:ext uri="{FF2B5EF4-FFF2-40B4-BE49-F238E27FC236}">
                <a16:creationId xmlns:a16="http://schemas.microsoft.com/office/drawing/2014/main" id="{70E5AF8D-DAD8-8E2B-EAE2-A3638FC119D4}"/>
              </a:ext>
            </a:extLst>
          </p:cNvPr>
          <p:cNvSpPr txBox="1"/>
          <p:nvPr/>
        </p:nvSpPr>
        <p:spPr>
          <a:xfrm>
            <a:off x="8393662" y="2562534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7" name="Retângulo Arredondado 218">
            <a:extLst>
              <a:ext uri="{FF2B5EF4-FFF2-40B4-BE49-F238E27FC236}">
                <a16:creationId xmlns:a16="http://schemas.microsoft.com/office/drawing/2014/main" id="{506E5851-9BAC-6751-0BE4-135B748FE170}"/>
              </a:ext>
            </a:extLst>
          </p:cNvPr>
          <p:cNvSpPr/>
          <p:nvPr/>
        </p:nvSpPr>
        <p:spPr>
          <a:xfrm>
            <a:off x="5186882" y="3059183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" name="CaixaDeTexto 10">
            <a:extLst>
              <a:ext uri="{FF2B5EF4-FFF2-40B4-BE49-F238E27FC236}">
                <a16:creationId xmlns:a16="http://schemas.microsoft.com/office/drawing/2014/main" id="{ACC94728-67D2-4472-0113-623CAFAA9E9D}"/>
              </a:ext>
            </a:extLst>
          </p:cNvPr>
          <p:cNvSpPr txBox="1"/>
          <p:nvPr/>
        </p:nvSpPr>
        <p:spPr>
          <a:xfrm>
            <a:off x="8408840" y="2288887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9" name="CaixaDeTexto 10">
            <a:extLst>
              <a:ext uri="{FF2B5EF4-FFF2-40B4-BE49-F238E27FC236}">
                <a16:creationId xmlns:a16="http://schemas.microsoft.com/office/drawing/2014/main" id="{CC607FA7-0BCF-74CE-B490-4534C726703D}"/>
              </a:ext>
            </a:extLst>
          </p:cNvPr>
          <p:cNvSpPr txBox="1"/>
          <p:nvPr/>
        </p:nvSpPr>
        <p:spPr>
          <a:xfrm>
            <a:off x="8408841" y="2860388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75690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_ip_UnifiedCompliancePolicyProperties xmlns="http://schemas.microsoft.com/sharepoint/v3" xsi:nil="true"/>
    <TaxCatchAll xmlns="ba8db9e7-06ab-4fc3-8870-ae78930b596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7DCFC0-17A2-4874-8B8D-26E2C28B3E78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B598A4D-E94A-471F-AB93-F9B8D0820AA5}">
  <ds:schemaRefs>
    <ds:schemaRef ds:uri="ba8db9e7-06ab-4fc3-8870-ae78930b596c"/>
    <ds:schemaRef ds:uri="http://schemas.microsoft.com/office/2006/documentManagement/types"/>
    <ds:schemaRef ds:uri="http://schemas.microsoft.com/office/2006/metadata/properties"/>
    <ds:schemaRef ds:uri="7595665d-dcec-4a93-a94d-ada035ade8e0"/>
    <ds:schemaRef ds:uri="http://purl.org/dc/dcmitype/"/>
    <ds:schemaRef ds:uri="http://purl.org/dc/terms/"/>
    <ds:schemaRef ds:uri="http://schemas.openxmlformats.org/package/2006/metadata/core-properties"/>
    <ds:schemaRef ds:uri="http://schemas.microsoft.com/sharepoint/v3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A74AEA-17C9-4757-B90D-1AB4289E92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1560</Words>
  <Application>Microsoft Office PowerPoint</Application>
  <PresentationFormat>Widescreen</PresentationFormat>
  <Paragraphs>257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Samara de Campos Braga</dc:creator>
  <cp:lastModifiedBy>Samara de Campos Braga</cp:lastModifiedBy>
  <cp:revision>16</cp:revision>
  <dcterms:created xsi:type="dcterms:W3CDTF">2024-04-02T18:45:32Z</dcterms:created>
  <dcterms:modified xsi:type="dcterms:W3CDTF">2024-04-19T14:58:28Z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