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entation.xml" ContentType="application/vnd.openxmlformats-officedocument.presentationml.presentation.main+xml"/>
  <Override PartName="/ppt/slides/slide10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1.xml" ContentType="application/vnd.openxmlformats-officedocument.presentationml.slide+xml"/>
  <Override PartName="/ppt/slides/slide7.xml" ContentType="application/vnd.openxmlformats-officedocument.presentationml.slide+xml"/>
  <Override PartName="/ppt/slides/slide2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Slides/notesSlide6.xml" ContentType="application/vnd.openxmlformats-officedocument.presentationml.notesSlide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Masters/slideMaster1.xml" ContentType="application/vnd.openxmlformats-officedocument.presentationml.slideMaster+xml"/>
  <Override PartName="/ppt/notesSlides/notesSlide4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2.xml" ContentType="application/vnd.openxmlformats-officedocument.presentationml.notesSlide+xml"/>
  <Override PartName="/ppt/slideLayouts/slideLayout17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notesSlides/notesSlide3.xml" ContentType="application/vnd.openxmlformats-officedocument.presentationml.notesSlid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6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25.xml" ContentType="application/vnd.openxmlformats-officedocument.presentationml.slideLayout+xml"/>
  <Override PartName="/ppt/theme/theme4.xml" ContentType="application/vnd.openxmlformats-officedocument.theme+xml"/>
  <Override PartName="/ppt/commentAuthors.xml" ContentType="application/vnd.openxmlformats-officedocument.presentationml.commentAuthors+xml"/>
  <Override PartName="/ppt/theme/theme1.xml" ContentType="application/vnd.openxmlformats-officedocument.theme+xml"/>
  <Override PartName="/ppt/theme/theme3.xml" ContentType="application/vnd.openxmlformats-officedocument.theme+xml"/>
  <Override PartName="/ppt/theme/theme2.xml" ContentType="application/vnd.openxmlformats-officedocument.theme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3"/>
    <p:sldMasterId id="2147484914" r:id="rId4"/>
  </p:sldMasterIdLst>
  <p:notesMasterIdLst>
    <p:notesMasterId r:id="rId17"/>
  </p:notesMasterIdLst>
  <p:handoutMasterIdLst>
    <p:handoutMasterId r:id="rId18"/>
  </p:handoutMasterIdLst>
  <p:sldIdLst>
    <p:sldId id="599" r:id="rId5"/>
    <p:sldId id="600" r:id="rId6"/>
    <p:sldId id="601" r:id="rId7"/>
    <p:sldId id="602" r:id="rId8"/>
    <p:sldId id="603" r:id="rId9"/>
    <p:sldId id="604" r:id="rId10"/>
    <p:sldId id="605" r:id="rId11"/>
    <p:sldId id="606" r:id="rId12"/>
    <p:sldId id="607" r:id="rId13"/>
    <p:sldId id="608" r:id="rId14"/>
    <p:sldId id="609" r:id="rId15"/>
    <p:sldId id="610" r:id="rId16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anose="020B0604030504040204" pitchFamily="34" charset="0"/>
        <a:ea typeface="MS PGothic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anose="020B0604030504040204" pitchFamily="34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anose="020B0604030504040204" pitchFamily="34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anose="020B0604030504040204" pitchFamily="34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anose="020B060403050404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anose="020B060403050404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anose="020B060403050404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anose="020B060403050404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anose="020B060403050404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antiago Narino" initials="SN" lastIdx="1" clrIdx="0">
    <p:extLst>
      <p:ext uri="{19B8F6BF-5375-455C-9EA6-DF929625EA0E}">
        <p15:presenceInfo xmlns:p15="http://schemas.microsoft.com/office/powerpoint/2012/main" userId="S-1-5-21-1736596652-166536824-6498272-1183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57E8D"/>
    <a:srgbClr val="0000CC"/>
    <a:srgbClr val="080808"/>
    <a:srgbClr val="FFCC66"/>
    <a:srgbClr val="282828"/>
    <a:srgbClr val="666666"/>
    <a:srgbClr val="7F7F7F"/>
    <a:srgbClr val="465A50"/>
    <a:srgbClr val="414B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76393" autoAdjust="0"/>
  </p:normalViewPr>
  <p:slideViewPr>
    <p:cSldViewPr snapToGrid="0">
      <p:cViewPr varScale="1">
        <p:scale>
          <a:sx n="89" d="100"/>
          <a:sy n="89" d="100"/>
        </p:scale>
        <p:origin x="1420" y="60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handoutMaster" Target="handoutMasters/handoutMaster1.xml"/><Relationship Id="rId3" Type="http://schemas.openxmlformats.org/officeDocument/2006/relationships/slideMaster" Target="slideMasters/slideMaster1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customXml" Target="../customXml/item3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commentAuthors" Target="commentAuthors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179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179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179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DE1B6FE7-EABF-4851-A5A7-E124DC22A97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839517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4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7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034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4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394038A6-843A-4385-8E1D-3D3E46C5982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3284614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MS PGothic" panose="020B0600070205080204" pitchFamily="34" charset="-128"/>
        <a:cs typeface="MS PGothic" panose="020B0600070205080204" pitchFamily="34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err="1">
                <a:solidFill>
                  <a:schemeClr val="bg1"/>
                </a:solidFill>
              </a:rPr>
              <a:t>Walkrounds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6271CA-E9F5-4CB7-9B26-DD47FCBAB9AF}" type="slidenum">
              <a:rPr lang="pt-BR" smtClean="0"/>
              <a:t>1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892813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Conduct leadership </a:t>
            </a:r>
            <a:r>
              <a:rPr lang="en-US" dirty="0" err="1"/>
              <a:t>walkrounds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	leading by example</a:t>
            </a:r>
          </a:p>
          <a:p>
            <a:pPr marL="0" indent="0">
              <a:buNone/>
            </a:pPr>
            <a:r>
              <a:rPr lang="en-US" dirty="0"/>
              <a:t>	interested in frontline teams</a:t>
            </a:r>
          </a:p>
          <a:p>
            <a:pPr marL="0" indent="0">
              <a:buNone/>
            </a:pPr>
            <a:r>
              <a:rPr lang="en-US" dirty="0"/>
              <a:t>	helps to detect problems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Develop robust feedback mechanisms</a:t>
            </a:r>
          </a:p>
          <a:p>
            <a:endParaRPr lang="en-US" dirty="0"/>
          </a:p>
          <a:p>
            <a:r>
              <a:rPr lang="en-US" dirty="0"/>
              <a:t>Measures</a:t>
            </a:r>
          </a:p>
          <a:p>
            <a:pPr lvl="1"/>
            <a:r>
              <a:rPr lang="en-US" dirty="0"/>
              <a:t>Number of </a:t>
            </a:r>
            <a:r>
              <a:rPr lang="en-US" dirty="0" err="1"/>
              <a:t>walkrounds</a:t>
            </a:r>
            <a:r>
              <a:rPr lang="en-US" dirty="0"/>
              <a:t> completed</a:t>
            </a:r>
          </a:p>
          <a:p>
            <a:pPr lvl="1"/>
            <a:r>
              <a:rPr lang="en-US" dirty="0"/>
              <a:t>% of actionable items completed month on month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6271CA-E9F5-4CB7-9B26-DD47FCBAB9AF}" type="slidenum">
              <a:rPr lang="pt-BR" smtClean="0"/>
              <a:t>4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2202795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/>
              <a:buChar char="•"/>
            </a:pPr>
            <a:r>
              <a:rPr lang="en-US" dirty="0"/>
              <a:t>A </a:t>
            </a:r>
            <a:r>
              <a:rPr lang="en-US" dirty="0" err="1"/>
              <a:t>walkrounds</a:t>
            </a:r>
            <a:r>
              <a:rPr lang="en-US" dirty="0"/>
              <a:t> visiting team</a:t>
            </a:r>
          </a:p>
          <a:p>
            <a:pPr lvl="1">
              <a:buFont typeface="Wingdings" charset="2"/>
              <a:buChar char="§"/>
            </a:pPr>
            <a:r>
              <a:rPr lang="en-US" dirty="0"/>
              <a:t>Who will participate - executive, patient safety officer, scribe…  </a:t>
            </a:r>
          </a:p>
          <a:p>
            <a:pPr lvl="1">
              <a:buFont typeface="Wingdings" charset="2"/>
              <a:buChar char="§"/>
            </a:pPr>
            <a:r>
              <a:rPr lang="en-US" dirty="0"/>
              <a:t>Time commitment – at least 1 hour a week</a:t>
            </a:r>
          </a:p>
          <a:p>
            <a:pPr lvl="1">
              <a:buFont typeface="Wingdings" charset="2"/>
              <a:buChar char="§"/>
            </a:pPr>
            <a:r>
              <a:rPr lang="en-US" dirty="0"/>
              <a:t>Never cancel</a:t>
            </a:r>
          </a:p>
          <a:p>
            <a:pPr lvl="1">
              <a:buFont typeface="Wingdings" charset="2"/>
              <a:buChar char="§"/>
            </a:pPr>
            <a:r>
              <a:rPr lang="en-US" dirty="0"/>
              <a:t>Support from middle management</a:t>
            </a:r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r>
              <a:rPr lang="en-US" dirty="0"/>
              <a:t>Frontline staff – doctors, nurses, students pharmacists…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6271CA-E9F5-4CB7-9B26-DD47FCBAB9AF}" type="slidenum">
              <a:rPr lang="pt-BR" smtClean="0"/>
              <a:t>5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649685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/>
              <a:buChar char="•"/>
            </a:pPr>
            <a:r>
              <a:rPr lang="en-US" dirty="0"/>
              <a:t>When and where</a:t>
            </a:r>
          </a:p>
          <a:p>
            <a:pPr lvl="1">
              <a:buFont typeface="Arial"/>
              <a:buChar char="•"/>
            </a:pPr>
            <a:r>
              <a:rPr lang="en-US" dirty="0"/>
              <a:t>All units where clinical care is provided</a:t>
            </a:r>
          </a:p>
          <a:p>
            <a:pPr lvl="1">
              <a:buFont typeface="Arial"/>
              <a:buChar char="•"/>
            </a:pPr>
            <a:r>
              <a:rPr lang="en-US" dirty="0"/>
              <a:t>Time to suit unit</a:t>
            </a:r>
          </a:p>
          <a:p>
            <a:pPr>
              <a:buFont typeface="Arial"/>
              <a:buChar char="•"/>
            </a:pPr>
            <a:r>
              <a:rPr lang="en-US" dirty="0"/>
              <a:t>Schedule</a:t>
            </a:r>
          </a:p>
          <a:p>
            <a:pPr lvl="1">
              <a:buFont typeface="Arial"/>
              <a:buChar char="•"/>
            </a:pPr>
            <a:r>
              <a:rPr lang="en-US" dirty="0"/>
              <a:t>Weekly</a:t>
            </a:r>
          </a:p>
          <a:p>
            <a:pPr lvl="1">
              <a:buFont typeface="Arial"/>
              <a:buChar char="•"/>
            </a:pPr>
            <a:r>
              <a:rPr lang="en-US" dirty="0"/>
              <a:t>Up to one year in advance – at least 3 to 6 months</a:t>
            </a:r>
          </a:p>
          <a:p>
            <a:pPr lvl="1">
              <a:buFont typeface="Arial"/>
              <a:buChar char="•"/>
            </a:pPr>
            <a:r>
              <a:rPr lang="en-US" dirty="0"/>
              <a:t>Send reminders</a:t>
            </a:r>
          </a:p>
          <a:p>
            <a:pPr lvl="1">
              <a:buFont typeface="Arial"/>
              <a:buChar char="•"/>
            </a:pPr>
            <a:r>
              <a:rPr lang="en-US" dirty="0"/>
              <a:t>Develop plan to keep track of visits</a:t>
            </a:r>
          </a:p>
          <a:p>
            <a:pPr>
              <a:buFont typeface="Arial"/>
              <a:buChar char="•"/>
            </a:pPr>
            <a:r>
              <a:rPr lang="en-US" dirty="0"/>
              <a:t>Ward/unit preparation</a:t>
            </a:r>
          </a:p>
          <a:p>
            <a:pPr lvl="1">
              <a:buFont typeface="Arial"/>
              <a:buChar char="•"/>
            </a:pPr>
            <a:r>
              <a:rPr lang="en-US" dirty="0"/>
              <a:t>Notify ward manager at least two weeks before</a:t>
            </a:r>
          </a:p>
          <a:p>
            <a:pPr lvl="1">
              <a:buFont typeface="Arial"/>
              <a:buChar char="•"/>
            </a:pPr>
            <a:r>
              <a:rPr lang="en-US" dirty="0"/>
              <a:t>Leaflets, posters…</a:t>
            </a:r>
          </a:p>
          <a:p>
            <a:pPr lvl="1">
              <a:buFont typeface="Arial"/>
              <a:buChar char="•"/>
            </a:pPr>
            <a:r>
              <a:rPr lang="en-US" dirty="0"/>
              <a:t>Questions in advance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6271CA-E9F5-4CB7-9B26-DD47FCBAB9AF}" type="slidenum">
              <a:rPr lang="pt-BR" smtClean="0"/>
              <a:t>6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7558581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Script</a:t>
            </a:r>
          </a:p>
          <a:p>
            <a:pPr lvl="1"/>
            <a:r>
              <a:rPr lang="en-US" dirty="0"/>
              <a:t>Develop questions to ask, asking the right questions</a:t>
            </a:r>
          </a:p>
          <a:p>
            <a:pPr lvl="2"/>
            <a:r>
              <a:rPr lang="en-US" dirty="0"/>
              <a:t>‘how will the next patient be harmed?, where you able to care for your patient safely this week?’’</a:t>
            </a:r>
          </a:p>
          <a:p>
            <a:pPr lvl="1"/>
            <a:r>
              <a:rPr lang="en-US" dirty="0"/>
              <a:t>Discussion, not checklist</a:t>
            </a:r>
          </a:p>
          <a:p>
            <a:pPr lvl="1"/>
            <a:r>
              <a:rPr lang="en-US" dirty="0"/>
              <a:t>Prepare executives – buddy with non clinical</a:t>
            </a:r>
          </a:p>
          <a:p>
            <a:pPr lvl="1"/>
            <a:r>
              <a:rPr lang="en-US" dirty="0"/>
              <a:t>Ask open ended questions</a:t>
            </a:r>
          </a:p>
          <a:p>
            <a:pPr lvl="1"/>
            <a:r>
              <a:rPr lang="en-US" dirty="0"/>
              <a:t>Frontline teams should feel empowered</a:t>
            </a:r>
          </a:p>
          <a:p>
            <a:pPr lvl="1"/>
            <a:r>
              <a:rPr lang="en-US" dirty="0"/>
              <a:t>Some standardization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Start by explaining purpose &amp; what will happen afterwards</a:t>
            </a:r>
          </a:p>
          <a:p>
            <a:pPr lvl="1"/>
            <a:r>
              <a:rPr lang="en-US" dirty="0"/>
              <a:t>Agree actions – who and by when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6271CA-E9F5-4CB7-9B26-DD47FCBAB9AF}" type="slidenum">
              <a:rPr lang="pt-BR" smtClean="0"/>
              <a:t>7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711039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Send email immediately after round to everyone who participated – ‘this is what we heard today…you agreed to work on…. We will be working on….</a:t>
            </a:r>
          </a:p>
          <a:p>
            <a:r>
              <a:rPr lang="en-US" dirty="0"/>
              <a:t>Assign actual actions and track progress</a:t>
            </a:r>
          </a:p>
          <a:p>
            <a:r>
              <a:rPr lang="en-US" dirty="0"/>
              <a:t>Develop a database to record actions and when completed</a:t>
            </a:r>
          </a:p>
          <a:p>
            <a:r>
              <a:rPr lang="en-US" dirty="0"/>
              <a:t>Produce themed reports for executives</a:t>
            </a:r>
          </a:p>
          <a:p>
            <a:r>
              <a:rPr lang="en-US" dirty="0"/>
              <a:t>Feedback to ward team – show you mean it!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6271CA-E9F5-4CB7-9B26-DD47FCBAB9AF}" type="slidenum">
              <a:rPr lang="pt-BR" smtClean="0"/>
              <a:t>8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429434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51D9CA9-6DCE-4D6B-B455-4097026C7B93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87167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6542088"/>
            <a:ext cx="12192000" cy="315912"/>
          </a:xfrm>
          <a:prstGeom prst="rect">
            <a:avLst/>
          </a:prstGeom>
          <a:solidFill>
            <a:srgbClr val="7F7F7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defRPr/>
            </a:pPr>
            <a:endParaRPr lang="en-US" altLang="en-US" sz="2400"/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gray">
          <a:xfrm>
            <a:off x="6096000" y="6524625"/>
            <a:ext cx="6096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r>
              <a:rPr lang="en-US" altLang="en-US" sz="900" b="1">
                <a:solidFill>
                  <a:schemeClr val="bg1"/>
                </a:solidFill>
                <a:latin typeface="Verdana" panose="020B0604030504040204" pitchFamily="34" charset="0"/>
              </a:rPr>
              <a:t>Copyright </a:t>
            </a:r>
            <a:r>
              <a:rPr lang="en-US" altLang="en-US" sz="900" b="1">
                <a:solidFill>
                  <a:schemeClr val="bg1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© 2005 Institute for Healthcare Improvement</a:t>
            </a:r>
            <a:endParaRPr lang="en-US" altLang="en-US" sz="900" b="1">
              <a:solidFill>
                <a:schemeClr val="bg1"/>
              </a:solidFill>
              <a:latin typeface="Verdana" panose="020B0604030504040204" pitchFamily="34" charset="0"/>
            </a:endParaRPr>
          </a:p>
        </p:txBody>
      </p:sp>
      <p:pic>
        <p:nvPicPr>
          <p:cNvPr id="6" name="Picture 9" descr="IA_Title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2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7012" name="Rectangle 4"/>
          <p:cNvSpPr>
            <a:spLocks noGrp="1" noChangeArrowheads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ln w="57150" cmpd="thickThin" algn="ctr">
            <a:solidFill>
              <a:schemeClr val="bg2"/>
            </a:solidFill>
          </a:ln>
        </p:spPr>
        <p:txBody>
          <a:bodyPr anchorCtr="1"/>
          <a:lstStyle>
            <a:lvl1pPr algn="ctr">
              <a:lnSpc>
                <a:spcPct val="100000"/>
              </a:lnSpc>
              <a:spcBef>
                <a:spcPct val="25000"/>
              </a:spcBef>
              <a:buClr>
                <a:srgbClr val="2F4260"/>
              </a:buClr>
              <a:buFont typeface="Wingdings" pitchFamily="2" charset="2"/>
              <a:buNone/>
              <a:defRPr sz="3200">
                <a:solidFill>
                  <a:srgbClr val="29856F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27013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2600" b="1">
                <a:solidFill>
                  <a:srgbClr val="6666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Footer Placeholder 6"/>
          <p:cNvSpPr>
            <a:spLocks noGrp="1" noChangeArrowheads="1"/>
          </p:cNvSpPr>
          <p:nvPr>
            <p:ph type="ftr" sz="quarter" idx="10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970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638940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271934" y="19051"/>
            <a:ext cx="2696633" cy="61499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82034" y="19051"/>
            <a:ext cx="7886700" cy="61499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876746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- Long">
    <p:bg>
      <p:bgPr>
        <a:blipFill dpi="0" rotWithShape="1">
          <a:blip r:embed="rId2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5600" y="3423630"/>
            <a:ext cx="8026400" cy="634020"/>
          </a:xfrm>
          <a:noFill/>
          <a:ln>
            <a:noFill/>
          </a:ln>
        </p:spPr>
        <p:txBody>
          <a:bodyPr wrap="square" anchor="b" anchorCtr="0">
            <a:spAutoFit/>
          </a:bodyPr>
          <a:lstStyle>
            <a:lvl1pPr algn="l">
              <a:lnSpc>
                <a:spcPct val="80000"/>
              </a:lnSpc>
              <a:defRPr sz="4400"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4038600"/>
            <a:ext cx="8026400" cy="533400"/>
          </a:xfrm>
          <a:noFill/>
          <a:ln>
            <a:noFill/>
          </a:ln>
        </p:spPr>
        <p:txBody>
          <a:bodyPr>
            <a:noAutofit/>
          </a:bodyPr>
          <a:lstStyle>
            <a:lvl1pPr marL="0" indent="0" algn="l">
              <a:buNone/>
              <a:defRPr sz="2800" i="1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0"/>
          </p:nvPr>
        </p:nvSpPr>
        <p:spPr>
          <a:xfrm>
            <a:off x="8636000" y="409902"/>
            <a:ext cx="3048000" cy="304800"/>
          </a:xfrm>
        </p:spPr>
        <p:txBody>
          <a:bodyPr>
            <a:noAutofit/>
          </a:bodyPr>
          <a:lstStyle>
            <a:lvl1pPr marL="0" indent="0" algn="r">
              <a:spcBef>
                <a:spcPts val="0"/>
              </a:spcBef>
              <a:buNone/>
              <a:defRPr sz="1600" b="1">
                <a:solidFill>
                  <a:schemeClr val="accent4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14"/>
          <p:cNvSpPr>
            <a:spLocks noGrp="1"/>
          </p:cNvSpPr>
          <p:nvPr>
            <p:ph type="body" sz="quarter" idx="11"/>
          </p:nvPr>
        </p:nvSpPr>
        <p:spPr>
          <a:xfrm>
            <a:off x="8636000" y="774696"/>
            <a:ext cx="3048000" cy="457200"/>
          </a:xfrm>
        </p:spPr>
        <p:txBody>
          <a:bodyPr>
            <a:noAutofit/>
          </a:bodyPr>
          <a:lstStyle>
            <a:lvl1pPr marL="0" indent="0" algn="r">
              <a:spcBef>
                <a:spcPts val="0"/>
              </a:spcBef>
              <a:buNone/>
              <a:defRPr sz="12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Content Placeholder 18"/>
          <p:cNvSpPr>
            <a:spLocks noGrp="1"/>
          </p:cNvSpPr>
          <p:nvPr>
            <p:ph sz="quarter" idx="12"/>
          </p:nvPr>
        </p:nvSpPr>
        <p:spPr>
          <a:xfrm>
            <a:off x="8686800" y="4895850"/>
            <a:ext cx="2844800" cy="4572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600" b="1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 descr="IHI_Reverse_log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1201" y="381001"/>
            <a:ext cx="2859780" cy="782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3284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Graphic - whit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IHI_Symbol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988298" y="6224156"/>
            <a:ext cx="584869" cy="432955"/>
          </a:xfrm>
          <a:prstGeom prst="rect">
            <a:avLst/>
          </a:prstGeom>
        </p:spPr>
      </p:pic>
      <p:sp>
        <p:nvSpPr>
          <p:cNvPr id="3" name="Retângulo 2"/>
          <p:cNvSpPr/>
          <p:nvPr userDrawn="1"/>
        </p:nvSpPr>
        <p:spPr>
          <a:xfrm>
            <a:off x="494581" y="1035171"/>
            <a:ext cx="11214340" cy="2760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pt-BR" sz="18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1317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447801"/>
            <a:ext cx="10972800" cy="44196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02456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609600" y="1447800"/>
            <a:ext cx="4775200" cy="4419600"/>
          </a:xfrm>
        </p:spPr>
        <p:txBody>
          <a:bodyPr/>
          <a:lstStyle>
            <a:lvl1pPr marL="0" indent="0">
              <a:spcBef>
                <a:spcPts val="0"/>
              </a:spcBef>
              <a:buFont typeface="Arial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1"/>
          </p:nvPr>
        </p:nvSpPr>
        <p:spPr>
          <a:xfrm>
            <a:off x="5808869" y="1447801"/>
            <a:ext cx="5773531" cy="4419601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accent5"/>
                </a:solidFill>
              </a:defRPr>
            </a:lvl1pPr>
            <a:lvl2pPr>
              <a:defRPr sz="2400">
                <a:solidFill>
                  <a:schemeClr val="accent5"/>
                </a:solidFill>
              </a:defRPr>
            </a:lvl2pPr>
            <a:lvl3pPr>
              <a:defRPr sz="2000">
                <a:solidFill>
                  <a:schemeClr val="accent5"/>
                </a:solidFill>
              </a:defRPr>
            </a:lvl3pPr>
            <a:lvl4pPr>
              <a:defRPr sz="1800">
                <a:solidFill>
                  <a:schemeClr val="accent5"/>
                </a:solidFill>
              </a:defRPr>
            </a:lvl4pPr>
            <a:lvl5pPr>
              <a:defRPr sz="1800"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86938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6807200" y="1447800"/>
            <a:ext cx="4775200" cy="4419600"/>
          </a:xfrm>
        </p:spPr>
        <p:txBody>
          <a:bodyPr/>
          <a:lstStyle>
            <a:lvl1pPr marL="0" indent="0">
              <a:spcBef>
                <a:spcPts val="0"/>
              </a:spcBef>
              <a:buFont typeface="Arial" pitchFamily="34" charset="0"/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609600" y="1447801"/>
            <a:ext cx="5791200" cy="441960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95755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ight - 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609600" y="1447801"/>
            <a:ext cx="5242560" cy="441960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0"/>
          </p:nvPr>
        </p:nvSpPr>
        <p:spPr>
          <a:xfrm>
            <a:off x="6299200" y="1447801"/>
            <a:ext cx="5242560" cy="441960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82971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019800"/>
            <a:ext cx="12192000" cy="838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6" name="Picture 5" descr="IHI_Symbol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988298" y="6224156"/>
            <a:ext cx="584869" cy="432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8810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ith Picture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FFFFFF"/>
              </a:solidFill>
            </a:endParaRPr>
          </a:p>
        </p:txBody>
      </p:sp>
      <p:pic>
        <p:nvPicPr>
          <p:cNvPr id="6" name="Picture 5" descr="IHI_Symbol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988298" y="6224156"/>
            <a:ext cx="584869" cy="432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5114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614058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and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609600" y="1447800"/>
            <a:ext cx="4165600" cy="4419600"/>
          </a:xfrm>
        </p:spPr>
        <p:txBody>
          <a:bodyPr/>
          <a:lstStyle>
            <a:lvl1pPr marL="0" indent="0">
              <a:spcBef>
                <a:spcPts val="0"/>
              </a:spcBef>
              <a:buFont typeface="Arial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1"/>
          </p:nvPr>
        </p:nvSpPr>
        <p:spPr>
          <a:xfrm>
            <a:off x="5181600" y="1447801"/>
            <a:ext cx="6400800" cy="4419601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accent5"/>
                </a:solidFill>
              </a:defRPr>
            </a:lvl1pPr>
            <a:lvl2pPr>
              <a:defRPr sz="2000">
                <a:solidFill>
                  <a:schemeClr val="accent5"/>
                </a:solidFill>
              </a:defRPr>
            </a:lvl2pPr>
            <a:lvl3pPr>
              <a:defRPr sz="1800">
                <a:solidFill>
                  <a:schemeClr val="accent5"/>
                </a:solidFill>
              </a:defRPr>
            </a:lvl3pPr>
            <a:lvl4pPr>
              <a:defRPr sz="1600">
                <a:solidFill>
                  <a:schemeClr val="accent5"/>
                </a:solidFill>
              </a:defRPr>
            </a:lvl4pPr>
            <a:lvl5pPr>
              <a:defRPr sz="1600"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53588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ítulo e tabe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43467" y="228601"/>
            <a:ext cx="10363200" cy="752475"/>
          </a:xfrm>
        </p:spPr>
        <p:txBody>
          <a:bodyPr/>
          <a:lstStyle/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Tabela 2"/>
          <p:cNvSpPr>
            <a:spLocks noGrp="1"/>
          </p:cNvSpPr>
          <p:nvPr>
            <p:ph type="tbl" idx="1"/>
          </p:nvPr>
        </p:nvSpPr>
        <p:spPr>
          <a:xfrm>
            <a:off x="916517" y="1341438"/>
            <a:ext cx="10363200" cy="4876800"/>
          </a:xfrm>
        </p:spPr>
        <p:txBody>
          <a:bodyPr/>
          <a:lstStyle/>
          <a:p>
            <a:pPr lvl="0"/>
            <a:endParaRPr lang="pt-BR" noProof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711200" y="63246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altLang="pt-BR" sz="1800">
              <a:solidFill>
                <a:srgbClr val="455660"/>
              </a:solidFill>
              <a:latin typeface="Arial"/>
              <a:ea typeface="+mn-ea"/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962400" y="63246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altLang="pt-BR" sz="1800">
              <a:solidFill>
                <a:srgbClr val="455660"/>
              </a:solidFill>
              <a:latin typeface="Arial"/>
              <a:ea typeface="+mn-ea"/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8534400" y="63246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892FDCB1-2388-46DC-A1C1-2E4824DED0D1}" type="slidenum">
              <a:rPr lang="pt-BR" altLang="pt-BR" sz="1800" smtClean="0">
                <a:solidFill>
                  <a:srgbClr val="455660"/>
                </a:solidFill>
                <a:latin typeface="Arial"/>
                <a:ea typeface="+mn-ea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pt-BR" altLang="pt-BR" sz="1800">
              <a:solidFill>
                <a:srgbClr val="455660"/>
              </a:solidFill>
              <a:latin typeface="Arial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1740229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E404E-C1B1-0844-9A11-F305263E29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9D39D-D025-2941-9C00-B47076CBEA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67599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 - Short">
    <p:bg>
      <p:bgPr>
        <a:blipFill dpi="0" rotWithShape="1">
          <a:blip r:embed="rId2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IHI_Reverse_logo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711201" y="381001"/>
            <a:ext cx="2859780" cy="78213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43200" y="2635723"/>
            <a:ext cx="6299200" cy="1421928"/>
          </a:xfrm>
          <a:noFill/>
          <a:ln>
            <a:noFill/>
          </a:ln>
        </p:spPr>
        <p:txBody>
          <a:bodyPr anchor="b" anchorCtr="0">
            <a:spAutoFit/>
          </a:bodyPr>
          <a:lstStyle>
            <a:lvl1pPr algn="l">
              <a:lnSpc>
                <a:spcPct val="80000"/>
              </a:lnSpc>
              <a:defRPr sz="5400"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4038600"/>
            <a:ext cx="6299200" cy="533400"/>
          </a:xfrm>
          <a:noFill/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800" i="1">
                <a:solidFill>
                  <a:schemeClr val="bg1"/>
                </a:solidFill>
                <a:latin typeface="Cambria" pitchFamily="18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0"/>
          </p:nvPr>
        </p:nvSpPr>
        <p:spPr>
          <a:xfrm>
            <a:off x="8636000" y="409902"/>
            <a:ext cx="3048000" cy="304800"/>
          </a:xfrm>
        </p:spPr>
        <p:txBody>
          <a:bodyPr>
            <a:noAutofit/>
          </a:bodyPr>
          <a:lstStyle>
            <a:lvl1pPr marL="0" indent="0" algn="r">
              <a:spcBef>
                <a:spcPts val="0"/>
              </a:spcBef>
              <a:buNone/>
              <a:defRPr sz="1600" b="1">
                <a:solidFill>
                  <a:srgbClr val="009EC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14"/>
          <p:cNvSpPr>
            <a:spLocks noGrp="1"/>
          </p:cNvSpPr>
          <p:nvPr>
            <p:ph type="body" sz="quarter" idx="11"/>
          </p:nvPr>
        </p:nvSpPr>
        <p:spPr>
          <a:xfrm>
            <a:off x="8636000" y="774696"/>
            <a:ext cx="3048000" cy="457200"/>
          </a:xfrm>
        </p:spPr>
        <p:txBody>
          <a:bodyPr>
            <a:noAutofit/>
          </a:bodyPr>
          <a:lstStyle>
            <a:lvl1pPr marL="0" indent="0" algn="r">
              <a:spcBef>
                <a:spcPts val="0"/>
              </a:spcBef>
              <a:buNone/>
              <a:defRPr sz="12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Content Placeholder 18"/>
          <p:cNvSpPr>
            <a:spLocks noGrp="1"/>
          </p:cNvSpPr>
          <p:nvPr>
            <p:ph sz="quarter" idx="12"/>
          </p:nvPr>
        </p:nvSpPr>
        <p:spPr>
          <a:xfrm>
            <a:off x="8686800" y="4895850"/>
            <a:ext cx="2844800" cy="4572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600" b="1">
                <a:solidFill>
                  <a:schemeClr val="bg1"/>
                </a:solidFill>
                <a:latin typeface="Cambria" pitchFamily="18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936189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609600" y="247421"/>
            <a:ext cx="109728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17482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9C8B3-BCE7-4789-A21F-041ADB2D1368}" type="datetimeFigureOut">
              <a:rPr lang="pt-BR" smtClean="0"/>
              <a:t>06/08/2018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17968-C7EE-4921-A2D8-0E95A5FC15F5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6511490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9C8B3-BCE7-4789-A21F-041ADB2D1368}" type="datetimeFigureOut">
              <a:rPr lang="pt-BR" smtClean="0"/>
              <a:t>06/08/2018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17968-C7EE-4921-A2D8-0E95A5FC15F5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61011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866220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17084" y="912813"/>
            <a:ext cx="4773083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3367" y="912813"/>
            <a:ext cx="4775200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537646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708720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150770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11955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973179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362100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4.jpeg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034" descr="IA_Inner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2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1027"/>
          <p:cNvSpPr>
            <a:spLocks noChangeArrowheads="1"/>
          </p:cNvSpPr>
          <p:nvPr/>
        </p:nvSpPr>
        <p:spPr bwMode="auto">
          <a:xfrm>
            <a:off x="0" y="6542088"/>
            <a:ext cx="12192000" cy="315912"/>
          </a:xfrm>
          <a:prstGeom prst="rect">
            <a:avLst/>
          </a:prstGeom>
          <a:solidFill>
            <a:srgbClr val="7F7F7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defRPr/>
            </a:pPr>
            <a:endParaRPr lang="en-US" altLang="en-US" sz="2400"/>
          </a:p>
        </p:txBody>
      </p:sp>
      <p:sp>
        <p:nvSpPr>
          <p:cNvPr id="1028" name="Rectangle 1028"/>
          <p:cNvSpPr>
            <a:spLocks noGrp="1" noChangeArrowheads="1"/>
          </p:cNvSpPr>
          <p:nvPr>
            <p:ph type="title"/>
          </p:nvPr>
        </p:nvSpPr>
        <p:spPr bwMode="auto">
          <a:xfrm>
            <a:off x="182034" y="19051"/>
            <a:ext cx="9853084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9" name="Rectangle 1029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17084" y="912813"/>
            <a:ext cx="9751483" cy="525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47462" name="Text Box 1030"/>
          <p:cNvSpPr txBox="1">
            <a:spLocks noChangeArrowheads="1"/>
          </p:cNvSpPr>
          <p:nvPr/>
        </p:nvSpPr>
        <p:spPr bwMode="gray">
          <a:xfrm>
            <a:off x="6096000" y="6524625"/>
            <a:ext cx="6096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r>
              <a:rPr lang="en-US" altLang="en-US" sz="900" b="1">
                <a:solidFill>
                  <a:schemeClr val="bg1"/>
                </a:solidFill>
                <a:latin typeface="Verdana" panose="020B0604030504040204" pitchFamily="34" charset="0"/>
              </a:rPr>
              <a:t>Copyright </a:t>
            </a:r>
            <a:r>
              <a:rPr lang="en-US" altLang="en-US" sz="900" b="1">
                <a:solidFill>
                  <a:schemeClr val="bg1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© 2005 Institute for Healthcare Improvement</a:t>
            </a:r>
            <a:endParaRPr lang="en-US" altLang="en-US" sz="900" b="1">
              <a:solidFill>
                <a:schemeClr val="bg1"/>
              </a:solidFill>
              <a:latin typeface="Verdana" panose="020B0604030504040204" pitchFamily="34" charset="0"/>
            </a:endParaRPr>
          </a:p>
        </p:txBody>
      </p:sp>
      <p:sp>
        <p:nvSpPr>
          <p:cNvPr id="147464" name="Text Box 1032"/>
          <p:cNvSpPr txBox="1">
            <a:spLocks noChangeArrowheads="1"/>
          </p:cNvSpPr>
          <p:nvPr/>
        </p:nvSpPr>
        <p:spPr bwMode="gray">
          <a:xfrm>
            <a:off x="38101" y="6524625"/>
            <a:ext cx="12065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en-US" sz="900" b="1">
                <a:solidFill>
                  <a:schemeClr val="bg1"/>
                </a:solidFill>
                <a:latin typeface="Verdana" panose="020B0604030504040204" pitchFamily="34" charset="0"/>
              </a:rPr>
              <a:t>Slide </a:t>
            </a:r>
            <a:fld id="{B665154E-FB92-4D39-BD91-11F95ABF58ED}" type="slidenum">
              <a:rPr lang="en-US" altLang="en-US" sz="900" b="1" smtClean="0">
                <a:solidFill>
                  <a:schemeClr val="bg1"/>
                </a:solidFill>
                <a:latin typeface="Verdana" panose="020B0604030504040204" pitchFamily="34" charset="0"/>
              </a:rPr>
              <a:pPr eaLnBrk="1" hangingPunct="1">
                <a:spcBef>
                  <a:spcPct val="50000"/>
                </a:spcBef>
                <a:defRPr/>
              </a:pPr>
              <a:t>‹#›</a:t>
            </a:fld>
            <a:endParaRPr lang="en-US" altLang="en-US" sz="900" b="1">
              <a:solidFill>
                <a:schemeClr val="bg1"/>
              </a:solidFill>
              <a:latin typeface="Verdana" panose="020B060403050404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67" r:id="rId1"/>
    <p:sldLayoutId id="2147484851" r:id="rId2"/>
    <p:sldLayoutId id="2147484852" r:id="rId3"/>
    <p:sldLayoutId id="2147484853" r:id="rId4"/>
    <p:sldLayoutId id="2147484854" r:id="rId5"/>
    <p:sldLayoutId id="2147484855" r:id="rId6"/>
    <p:sldLayoutId id="2147484856" r:id="rId7"/>
    <p:sldLayoutId id="2147484857" r:id="rId8"/>
    <p:sldLayoutId id="2147484858" r:id="rId9"/>
    <p:sldLayoutId id="2147484859" r:id="rId10"/>
    <p:sldLayoutId id="2147484860" r:id="rId11"/>
  </p:sldLayoutIdLst>
  <p:txStyles>
    <p:titleStyle>
      <a:lvl1pPr algn="l" rtl="0" eaLnBrk="0" fontAlgn="base" hangingPunct="0">
        <a:lnSpc>
          <a:spcPct val="75000"/>
        </a:lnSpc>
        <a:spcBef>
          <a:spcPct val="0"/>
        </a:spcBef>
        <a:spcAft>
          <a:spcPct val="0"/>
        </a:spcAft>
        <a:defRPr sz="2600" b="1">
          <a:solidFill>
            <a:srgbClr val="FFCC66"/>
          </a:solidFill>
          <a:latin typeface="+mj-lt"/>
          <a:ea typeface="MS PGothic" panose="020B0600070205080204" pitchFamily="34" charset="-128"/>
          <a:cs typeface="MS PGothic" panose="020B0600070205080204" pitchFamily="34" charset="-128"/>
        </a:defRPr>
      </a:lvl1pPr>
      <a:lvl2pPr algn="l" rtl="0" eaLnBrk="0" fontAlgn="base" hangingPunct="0">
        <a:lnSpc>
          <a:spcPct val="75000"/>
        </a:lnSpc>
        <a:spcBef>
          <a:spcPct val="0"/>
        </a:spcBef>
        <a:spcAft>
          <a:spcPct val="0"/>
        </a:spcAft>
        <a:defRPr sz="2600" b="1">
          <a:solidFill>
            <a:srgbClr val="FFCC66"/>
          </a:solidFill>
          <a:latin typeface="Tahoma" pitchFamily="34" charset="0"/>
          <a:ea typeface="MS PGothic" panose="020B0600070205080204" pitchFamily="34" charset="-128"/>
          <a:cs typeface="MS PGothic" panose="020B0600070205080204" pitchFamily="34" charset="-128"/>
        </a:defRPr>
      </a:lvl2pPr>
      <a:lvl3pPr algn="l" rtl="0" eaLnBrk="0" fontAlgn="base" hangingPunct="0">
        <a:lnSpc>
          <a:spcPct val="75000"/>
        </a:lnSpc>
        <a:spcBef>
          <a:spcPct val="0"/>
        </a:spcBef>
        <a:spcAft>
          <a:spcPct val="0"/>
        </a:spcAft>
        <a:defRPr sz="2600" b="1">
          <a:solidFill>
            <a:srgbClr val="FFCC66"/>
          </a:solidFill>
          <a:latin typeface="Tahoma" pitchFamily="34" charset="0"/>
          <a:ea typeface="MS PGothic" panose="020B0600070205080204" pitchFamily="34" charset="-128"/>
          <a:cs typeface="MS PGothic" panose="020B0600070205080204" pitchFamily="34" charset="-128"/>
        </a:defRPr>
      </a:lvl3pPr>
      <a:lvl4pPr algn="l" rtl="0" eaLnBrk="0" fontAlgn="base" hangingPunct="0">
        <a:lnSpc>
          <a:spcPct val="75000"/>
        </a:lnSpc>
        <a:spcBef>
          <a:spcPct val="0"/>
        </a:spcBef>
        <a:spcAft>
          <a:spcPct val="0"/>
        </a:spcAft>
        <a:defRPr sz="2600" b="1">
          <a:solidFill>
            <a:srgbClr val="FFCC66"/>
          </a:solidFill>
          <a:latin typeface="Tahoma" pitchFamily="34" charset="0"/>
          <a:ea typeface="MS PGothic" panose="020B0600070205080204" pitchFamily="34" charset="-128"/>
          <a:cs typeface="MS PGothic" panose="020B0600070205080204" pitchFamily="34" charset="-128"/>
        </a:defRPr>
      </a:lvl4pPr>
      <a:lvl5pPr algn="l" rtl="0" eaLnBrk="0" fontAlgn="base" hangingPunct="0">
        <a:lnSpc>
          <a:spcPct val="75000"/>
        </a:lnSpc>
        <a:spcBef>
          <a:spcPct val="0"/>
        </a:spcBef>
        <a:spcAft>
          <a:spcPct val="0"/>
        </a:spcAft>
        <a:defRPr sz="2600" b="1">
          <a:solidFill>
            <a:srgbClr val="FFCC66"/>
          </a:solidFill>
          <a:latin typeface="Tahoma" pitchFamily="34" charset="0"/>
          <a:ea typeface="MS PGothic" panose="020B0600070205080204" pitchFamily="34" charset="-128"/>
          <a:cs typeface="MS PGothic" panose="020B0600070205080204" pitchFamily="34" charset="-128"/>
        </a:defRPr>
      </a:lvl5pPr>
      <a:lvl6pPr marL="457200" algn="l" rtl="0" fontAlgn="base">
        <a:lnSpc>
          <a:spcPct val="75000"/>
        </a:lnSpc>
        <a:spcBef>
          <a:spcPct val="0"/>
        </a:spcBef>
        <a:spcAft>
          <a:spcPct val="0"/>
        </a:spcAft>
        <a:defRPr sz="2600" b="1">
          <a:solidFill>
            <a:srgbClr val="FFCC66"/>
          </a:solidFill>
          <a:latin typeface="Tahoma" pitchFamily="34" charset="0"/>
        </a:defRPr>
      </a:lvl6pPr>
      <a:lvl7pPr marL="914400" algn="l" rtl="0" fontAlgn="base">
        <a:lnSpc>
          <a:spcPct val="75000"/>
        </a:lnSpc>
        <a:spcBef>
          <a:spcPct val="0"/>
        </a:spcBef>
        <a:spcAft>
          <a:spcPct val="0"/>
        </a:spcAft>
        <a:defRPr sz="2600" b="1">
          <a:solidFill>
            <a:srgbClr val="FFCC66"/>
          </a:solidFill>
          <a:latin typeface="Tahoma" pitchFamily="34" charset="0"/>
        </a:defRPr>
      </a:lvl7pPr>
      <a:lvl8pPr marL="1371600" algn="l" rtl="0" fontAlgn="base">
        <a:lnSpc>
          <a:spcPct val="75000"/>
        </a:lnSpc>
        <a:spcBef>
          <a:spcPct val="0"/>
        </a:spcBef>
        <a:spcAft>
          <a:spcPct val="0"/>
        </a:spcAft>
        <a:defRPr sz="2600" b="1">
          <a:solidFill>
            <a:srgbClr val="FFCC66"/>
          </a:solidFill>
          <a:latin typeface="Tahoma" pitchFamily="34" charset="0"/>
        </a:defRPr>
      </a:lvl8pPr>
      <a:lvl9pPr marL="1828800" algn="l" rtl="0" fontAlgn="base">
        <a:lnSpc>
          <a:spcPct val="75000"/>
        </a:lnSpc>
        <a:spcBef>
          <a:spcPct val="0"/>
        </a:spcBef>
        <a:spcAft>
          <a:spcPct val="0"/>
        </a:spcAft>
        <a:defRPr sz="2600" b="1">
          <a:solidFill>
            <a:srgbClr val="FFCC66"/>
          </a:solidFill>
          <a:latin typeface="Tahoma" pitchFamily="34" charset="0"/>
        </a:defRPr>
      </a:lvl9pPr>
    </p:titleStyle>
    <p:bodyStyle>
      <a:lvl1pPr marL="347663" indent="-347663" algn="l" rtl="0" eaLnBrk="0" fontAlgn="base" hangingPunct="0">
        <a:spcBef>
          <a:spcPct val="25000"/>
        </a:spcBef>
        <a:spcAft>
          <a:spcPct val="0"/>
        </a:spcAft>
        <a:buClr>
          <a:srgbClr val="29856F"/>
        </a:buClr>
        <a:buFont typeface="Wingdings" panose="05000000000000000000" pitchFamily="2" charset="2"/>
        <a:buChar char="§"/>
        <a:defRPr sz="2800">
          <a:solidFill>
            <a:schemeClr val="tx1"/>
          </a:solidFill>
          <a:latin typeface="+mn-lt"/>
          <a:ea typeface="MS PGothic" panose="020B0600070205080204" pitchFamily="34" charset="-128"/>
          <a:cs typeface="MS PGothic" panose="020B0600070205080204" pitchFamily="34" charset="-128"/>
        </a:defRPr>
      </a:lvl1pPr>
      <a:lvl2pPr marL="862013" indent="-285750" algn="l" rtl="0" eaLnBrk="0" fontAlgn="base" hangingPunct="0">
        <a:spcBef>
          <a:spcPct val="10000"/>
        </a:spcBef>
        <a:spcAft>
          <a:spcPct val="0"/>
        </a:spcAft>
        <a:buClr>
          <a:srgbClr val="465A50"/>
        </a:buClr>
        <a:buFont typeface="Wingdings" panose="05000000000000000000" pitchFamily="2" charset="2"/>
        <a:buChar char="§"/>
        <a:defRPr sz="2600">
          <a:solidFill>
            <a:srgbClr val="282828"/>
          </a:solidFill>
          <a:latin typeface="+mn-lt"/>
          <a:ea typeface="MS PGothic" panose="020B0600070205080204" pitchFamily="34" charset="-128"/>
        </a:defRPr>
      </a:lvl2pPr>
      <a:lvl3pPr marL="1314450" indent="-228600" algn="l" rtl="0" eaLnBrk="0" fontAlgn="base" hangingPunct="0">
        <a:spcBef>
          <a:spcPct val="10000"/>
        </a:spcBef>
        <a:spcAft>
          <a:spcPct val="0"/>
        </a:spcAft>
        <a:buClr>
          <a:srgbClr val="7F7F7F"/>
        </a:buClr>
        <a:buFont typeface="Arial" panose="020B0604020202020204" pitchFamily="34" charset="0"/>
        <a:buChar char="−"/>
        <a:defRPr sz="2400">
          <a:solidFill>
            <a:srgbClr val="484848"/>
          </a:solidFill>
          <a:latin typeface="+mn-lt"/>
          <a:ea typeface="MS PGothic" panose="020B0600070205080204" pitchFamily="34" charset="-128"/>
        </a:defRPr>
      </a:lvl3pPr>
      <a:lvl4pPr marL="1719263" indent="-228600" algn="l" rtl="0" eaLnBrk="0" fontAlgn="base" hangingPunct="0">
        <a:spcBef>
          <a:spcPct val="10000"/>
        </a:spcBef>
        <a:spcAft>
          <a:spcPct val="0"/>
        </a:spcAft>
        <a:buClr>
          <a:srgbClr val="7F7F7F"/>
        </a:buClr>
        <a:buFont typeface="Arial" panose="020B0604020202020204" pitchFamily="34" charset="0"/>
        <a:buChar char="•"/>
        <a:defRPr sz="2200">
          <a:solidFill>
            <a:srgbClr val="666666"/>
          </a:solidFill>
          <a:latin typeface="+mn-lt"/>
          <a:ea typeface="MS PGothic" panose="020B0600070205080204" pitchFamily="34" charset="-128"/>
        </a:defRPr>
      </a:lvl4pPr>
      <a:lvl5pPr marL="2163763" indent="-228600" algn="l" rtl="0" eaLnBrk="0" fontAlgn="base" hangingPunct="0">
        <a:spcBef>
          <a:spcPct val="10000"/>
        </a:spcBef>
        <a:spcAft>
          <a:spcPct val="0"/>
        </a:spcAft>
        <a:buClr>
          <a:srgbClr val="7F7F7F"/>
        </a:buClr>
        <a:buFont typeface="Arial" panose="020B0604020202020204" pitchFamily="34" charset="0"/>
        <a:buChar char="◦"/>
        <a:defRPr sz="2000">
          <a:solidFill>
            <a:srgbClr val="666666"/>
          </a:solidFill>
          <a:latin typeface="+mn-lt"/>
          <a:ea typeface="MS PGothic" panose="020B0600070205080204" pitchFamily="34" charset="-128"/>
        </a:defRPr>
      </a:lvl5pPr>
      <a:lvl6pPr marL="2620963" indent="-228600" algn="l" rtl="0" fontAlgn="base">
        <a:spcBef>
          <a:spcPct val="10000"/>
        </a:spcBef>
        <a:spcAft>
          <a:spcPct val="0"/>
        </a:spcAft>
        <a:buClr>
          <a:srgbClr val="7F7F7F"/>
        </a:buClr>
        <a:buFont typeface="Arial" charset="0"/>
        <a:buChar char="◦"/>
        <a:defRPr sz="2000">
          <a:solidFill>
            <a:srgbClr val="666666"/>
          </a:solidFill>
          <a:latin typeface="+mn-lt"/>
        </a:defRPr>
      </a:lvl6pPr>
      <a:lvl7pPr marL="3078163" indent="-228600" algn="l" rtl="0" fontAlgn="base">
        <a:spcBef>
          <a:spcPct val="10000"/>
        </a:spcBef>
        <a:spcAft>
          <a:spcPct val="0"/>
        </a:spcAft>
        <a:buClr>
          <a:srgbClr val="7F7F7F"/>
        </a:buClr>
        <a:buFont typeface="Arial" charset="0"/>
        <a:buChar char="◦"/>
        <a:defRPr sz="2000">
          <a:solidFill>
            <a:srgbClr val="666666"/>
          </a:solidFill>
          <a:latin typeface="+mn-lt"/>
        </a:defRPr>
      </a:lvl7pPr>
      <a:lvl8pPr marL="3535363" indent="-228600" algn="l" rtl="0" fontAlgn="base">
        <a:spcBef>
          <a:spcPct val="10000"/>
        </a:spcBef>
        <a:spcAft>
          <a:spcPct val="0"/>
        </a:spcAft>
        <a:buClr>
          <a:srgbClr val="7F7F7F"/>
        </a:buClr>
        <a:buFont typeface="Arial" charset="0"/>
        <a:buChar char="◦"/>
        <a:defRPr sz="2000">
          <a:solidFill>
            <a:srgbClr val="666666"/>
          </a:solidFill>
          <a:latin typeface="+mn-lt"/>
        </a:defRPr>
      </a:lvl8pPr>
      <a:lvl9pPr marL="3992563" indent="-228600" algn="l" rtl="0" fontAlgn="base">
        <a:spcBef>
          <a:spcPct val="10000"/>
        </a:spcBef>
        <a:spcAft>
          <a:spcPct val="0"/>
        </a:spcAft>
        <a:buClr>
          <a:srgbClr val="7F7F7F"/>
        </a:buClr>
        <a:buFont typeface="Arial" charset="0"/>
        <a:buChar char="◦"/>
        <a:defRPr sz="2000">
          <a:solidFill>
            <a:srgbClr val="666666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86245"/>
            <a:ext cx="109728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447800"/>
            <a:ext cx="10972800" cy="426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8" name="Picture 7" descr="IHI_Symbol.png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10988298" y="6224156"/>
            <a:ext cx="584869" cy="432955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609600" y="1219200"/>
            <a:ext cx="10972800" cy="0"/>
          </a:xfrm>
          <a:prstGeom prst="line">
            <a:avLst/>
          </a:prstGeom>
          <a:ln w="57150">
            <a:solidFill>
              <a:srgbClr val="455660">
                <a:alpha val="63922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aixaDeTexto 3"/>
          <p:cNvSpPr txBox="1"/>
          <p:nvPr userDrawn="1"/>
        </p:nvSpPr>
        <p:spPr>
          <a:xfrm>
            <a:off x="11294854" y="86265"/>
            <a:ext cx="7936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576"/>
              </a:spcBef>
              <a:spcAft>
                <a:spcPts val="0"/>
              </a:spcAft>
            </a:pPr>
            <a:fld id="{D70EF4DC-10F9-4262-BC2B-87EDCD5F0927}" type="slidenum">
              <a:rPr lang="pt-BR" sz="1200" smtClean="0">
                <a:solidFill>
                  <a:srgbClr val="455660"/>
                </a:solidFill>
                <a:latin typeface="Arial"/>
                <a:ea typeface="+mn-ea"/>
              </a:rPr>
              <a:pPr eaLnBrk="1" fontAlgn="auto" hangingPunct="1">
                <a:spcBef>
                  <a:spcPts val="576"/>
                </a:spcBef>
                <a:spcAft>
                  <a:spcPts val="0"/>
                </a:spcAft>
              </a:pPr>
              <a:t>‹#›</a:t>
            </a:fld>
            <a:endParaRPr lang="pt-BR" sz="1600" dirty="0" err="1">
              <a:solidFill>
                <a:srgbClr val="455660"/>
              </a:solidFill>
              <a:latin typeface="Arial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534688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15" r:id="rId1"/>
    <p:sldLayoutId id="2147484916" r:id="rId2"/>
    <p:sldLayoutId id="2147484917" r:id="rId3"/>
    <p:sldLayoutId id="2147484918" r:id="rId4"/>
    <p:sldLayoutId id="2147484919" r:id="rId5"/>
    <p:sldLayoutId id="2147484920" r:id="rId6"/>
    <p:sldLayoutId id="2147484921" r:id="rId7"/>
    <p:sldLayoutId id="2147484922" r:id="rId8"/>
    <p:sldLayoutId id="2147484923" r:id="rId9"/>
    <p:sldLayoutId id="2147484925" r:id="rId10"/>
    <p:sldLayoutId id="2147484927" r:id="rId11"/>
    <p:sldLayoutId id="2147484928" r:id="rId12"/>
    <p:sldLayoutId id="2147484929" r:id="rId13"/>
    <p:sldLayoutId id="2147484930" r:id="rId14"/>
    <p:sldLayoutId id="2147484931" r:id="rId15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3600" b="0" kern="1200">
          <a:solidFill>
            <a:schemeClr val="tx2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rgbClr val="357E8D"/>
        </a:buClr>
        <a:buSzPct val="110000"/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Clr>
          <a:srgbClr val="357E8D"/>
        </a:buClr>
        <a:buSzPct val="85000"/>
        <a:buFont typeface="Arial" pitchFamily="34" charset="0"/>
        <a:buChar char="–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Clr>
          <a:srgbClr val="357E8D"/>
        </a:buClr>
        <a:buSzPct val="85000"/>
        <a:buFont typeface="Arial" pitchFamily="34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Clr>
          <a:srgbClr val="357E8D"/>
        </a:buClr>
        <a:buSzPct val="85000"/>
        <a:buFont typeface="Arial" pitchFamily="34" charset="0"/>
        <a:buChar char="–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Clr>
          <a:srgbClr val="357E8D"/>
        </a:buClr>
        <a:buSzPct val="85000"/>
        <a:buFont typeface="Arial" pitchFamily="34" charset="0"/>
        <a:buChar char="–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11611" y="2367939"/>
            <a:ext cx="4924425" cy="1737720"/>
          </a:xfrm>
        </p:spPr>
        <p:txBody>
          <a:bodyPr/>
          <a:lstStyle/>
          <a:p>
            <a:pPr algn="r"/>
            <a:r>
              <a:rPr lang="en-US" sz="66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Rondas</a:t>
            </a:r>
            <a:r>
              <a:rPr lang="en-US" sz="6600" b="1" dirty="0">
                <a:solidFill>
                  <a:schemeClr val="bg1"/>
                </a:solidFill>
                <a:latin typeface="Calibri" panose="020F0502020204030204" pitchFamily="34" charset="0"/>
              </a:rPr>
              <a:t> de </a:t>
            </a:r>
            <a:r>
              <a:rPr lang="en-US" sz="66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Equipe</a:t>
            </a:r>
            <a:endParaRPr lang="en-US" sz="66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8FD20F8D-DBDB-47E1-AE84-3CB06A965C9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r"/>
            <a:r>
              <a:rPr lang="en-US" dirty="0" err="1"/>
              <a:t>Maio</a:t>
            </a:r>
            <a:r>
              <a:rPr lang="en-US" dirty="0"/>
              <a:t> 30, 2018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3460703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1">
            <a:extLst>
              <a:ext uri="{FF2B5EF4-FFF2-40B4-BE49-F238E27FC236}">
                <a16:creationId xmlns:a16="http://schemas.microsoft.com/office/drawing/2014/main" id="{00000000-0008-0000-0000-0000020000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0291" y="2584657"/>
            <a:ext cx="4289123" cy="3204980"/>
          </a:xfrm>
          <a:prstGeom prst="rect">
            <a:avLst/>
          </a:prstGeom>
        </p:spPr>
      </p:pic>
      <p:pic>
        <p:nvPicPr>
          <p:cNvPr id="4" name="Imagem 2">
            <a:extLst>
              <a:ext uri="{FF2B5EF4-FFF2-40B4-BE49-F238E27FC236}">
                <a16:creationId xmlns:a16="http://schemas.microsoft.com/office/drawing/2014/main" id="{00000000-0008-0000-0000-0000030000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9352" y="1085270"/>
            <a:ext cx="4446645" cy="3359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3629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35163" y="1104920"/>
            <a:ext cx="8318500" cy="1190847"/>
          </a:xfrm>
          <a:prstGeom prst="rect">
            <a:avLst/>
          </a:prstGeom>
          <a:noFill/>
        </p:spPr>
        <p:txBody>
          <a:bodyPr lIns="82048" tIns="41025" rIns="82048" bIns="41025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pt-BR" dirty="0"/>
              <a:t>Em cada sessão de ronda com a equipe sugere-se que a liderança deveria usar sempre  as seguintes perguntas. 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cs typeface="Helvetica"/>
            </a:endParaRPr>
          </a:p>
        </p:txBody>
      </p:sp>
      <p:sp>
        <p:nvSpPr>
          <p:cNvPr id="11" name="Título 10"/>
          <p:cNvSpPr>
            <a:spLocks noGrp="1"/>
          </p:cNvSpPr>
          <p:nvPr>
            <p:ph type="title" idx="4294967295"/>
          </p:nvPr>
        </p:nvSpPr>
        <p:spPr>
          <a:xfrm>
            <a:off x="593918" y="379433"/>
            <a:ext cx="8229600" cy="725487"/>
          </a:xfrm>
        </p:spPr>
        <p:txBody>
          <a:bodyPr>
            <a:normAutofit fontScale="90000"/>
          </a:bodyPr>
          <a:lstStyle/>
          <a:p>
            <a:r>
              <a:rPr lang="pt-BR" b="1" dirty="0"/>
              <a:t>Modelo de Coaching para a Liderança</a:t>
            </a:r>
            <a:br>
              <a:rPr lang="pt-BR" b="1" dirty="0"/>
            </a:br>
            <a:r>
              <a:rPr lang="pt-BR" b="1" dirty="0"/>
              <a:t>Rondas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8BC29A9F-5B97-405C-A519-215A5E89435D}"/>
              </a:ext>
            </a:extLst>
          </p:cNvPr>
          <p:cNvSpPr txBox="1"/>
          <p:nvPr/>
        </p:nvSpPr>
        <p:spPr>
          <a:xfrm>
            <a:off x="1836323" y="2312061"/>
            <a:ext cx="8216142" cy="424731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pt-BR" sz="1800" b="1" dirty="0"/>
              <a:t>Início da ronda</a:t>
            </a:r>
            <a:endParaRPr lang="pt-BR" sz="1800" dirty="0"/>
          </a:p>
          <a:p>
            <a:pPr marL="342900" indent="-342900">
              <a:buFont typeface="+mj-lt"/>
              <a:buAutoNum type="arabicPeriod"/>
            </a:pPr>
            <a:r>
              <a:rPr lang="pt-BR" sz="1800" dirty="0"/>
              <a:t>Qual é o objetivo do projeto?</a:t>
            </a:r>
          </a:p>
          <a:p>
            <a:pPr marL="342900" indent="-342900">
              <a:buFont typeface="+mj-lt"/>
              <a:buAutoNum type="arabicPeriod"/>
            </a:pPr>
            <a:r>
              <a:rPr lang="pt-BR" sz="1800" dirty="0"/>
              <a:t>Qual é a situação atual dos indicadores de resultado?</a:t>
            </a:r>
          </a:p>
          <a:p>
            <a:endParaRPr lang="pt-BR" sz="1800" b="1" dirty="0"/>
          </a:p>
          <a:p>
            <a:r>
              <a:rPr lang="pt-BR" sz="1800" b="1" dirty="0"/>
              <a:t>Reflexão sobre o último teste de mudança</a:t>
            </a:r>
            <a:endParaRPr lang="pt-BR" sz="1800" dirty="0"/>
          </a:p>
          <a:p>
            <a:pPr marL="342900" indent="-342900">
              <a:buFont typeface="+mj-lt"/>
              <a:buAutoNum type="arabicPeriod"/>
            </a:pPr>
            <a:r>
              <a:rPr lang="pt-BR" sz="1800" dirty="0"/>
              <a:t>Qual o ultimo teste de mudança vocês planejaram rodar um PDSA?</a:t>
            </a:r>
          </a:p>
          <a:p>
            <a:pPr marL="342900" indent="-342900">
              <a:buFont typeface="+mj-lt"/>
              <a:buAutoNum type="arabicPeriod"/>
            </a:pPr>
            <a:r>
              <a:rPr lang="pt-BR" sz="1800" dirty="0"/>
              <a:t>O que vocês esperavam que acontecesse?</a:t>
            </a:r>
          </a:p>
          <a:p>
            <a:pPr marL="342900" indent="-342900">
              <a:buFont typeface="+mj-lt"/>
              <a:buAutoNum type="arabicPeriod"/>
            </a:pPr>
            <a:r>
              <a:rPr lang="pt-BR" sz="1800" dirty="0"/>
              <a:t>O que realmente aconteceu?</a:t>
            </a:r>
          </a:p>
          <a:p>
            <a:pPr marL="342900" indent="-342900">
              <a:buFont typeface="+mj-lt"/>
              <a:buAutoNum type="arabicPeriod"/>
            </a:pPr>
            <a:r>
              <a:rPr lang="pt-BR" sz="1800" dirty="0"/>
              <a:t>O que vocês aprenderam com o teste de mudança?</a:t>
            </a:r>
          </a:p>
          <a:p>
            <a:pPr marL="342900" indent="-342900">
              <a:buFont typeface="+mj-lt"/>
              <a:buAutoNum type="arabicPeriod"/>
            </a:pPr>
            <a:r>
              <a:rPr lang="pt-BR" sz="1800" dirty="0"/>
              <a:t>Que obstáculos vocês acham que estão impedindo alcançar o objetivo? Em qual deles vocês estão trabalhando agora?</a:t>
            </a:r>
          </a:p>
          <a:p>
            <a:pPr marL="342900" indent="-342900">
              <a:buFont typeface="+mj-lt"/>
              <a:buAutoNum type="arabicPeriod"/>
            </a:pPr>
            <a:r>
              <a:rPr lang="pt-BR" sz="1800" dirty="0"/>
              <a:t>Qual é o próximo teste de mudança utilizando PDSA vocês irão realizar? O que vocês esperam que aconteça?</a:t>
            </a:r>
          </a:p>
          <a:p>
            <a:pPr marL="342900" indent="-342900">
              <a:buFont typeface="+mj-lt"/>
              <a:buAutoNum type="arabicPeriod"/>
            </a:pPr>
            <a:r>
              <a:rPr lang="pt-BR" sz="1800" dirty="0"/>
              <a:t>Quando podemos ver o que vocês aprenderam executando esse teste (PDSA)?</a:t>
            </a:r>
          </a:p>
        </p:txBody>
      </p:sp>
    </p:spTree>
    <p:extLst>
      <p:ext uri="{BB962C8B-B14F-4D97-AF65-F5344CB8AC3E}">
        <p14:creationId xmlns:p14="http://schemas.microsoft.com/office/powerpoint/2010/main" val="35194729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7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365405"/>
            <a:ext cx="8229600" cy="762000"/>
          </a:xfrm>
        </p:spPr>
        <p:txBody>
          <a:bodyPr/>
          <a:lstStyle/>
          <a:p>
            <a:r>
              <a:rPr lang="pt-BR" b="1" dirty="0"/>
              <a:t>Pulsação: Manter o Projeto</a:t>
            </a:r>
          </a:p>
        </p:txBody>
      </p:sp>
      <p:sp>
        <p:nvSpPr>
          <p:cNvPr id="47108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pt-PT" b="1" dirty="0"/>
              <a:t>Todos os dias</a:t>
            </a:r>
            <a:r>
              <a:rPr lang="pt-PT" dirty="0"/>
              <a:t>: assuntos diversos, 5 min, em pe, status diário de PDSA  e próximos passos. Pensar em wahtsapp</a:t>
            </a:r>
            <a:br>
              <a:rPr lang="pt-PT" dirty="0"/>
            </a:br>
            <a:br>
              <a:rPr lang="pt-PT" dirty="0"/>
            </a:br>
            <a:r>
              <a:rPr lang="pt-PT" b="1" dirty="0"/>
              <a:t>Semanal</a:t>
            </a:r>
            <a:r>
              <a:rPr lang="pt-PT" dirty="0"/>
              <a:t>: reunião de equipe – Começar SEMPRE COM DD E TCP. Revisar os resultados e cronograma, planejar ciclos de mudança.</a:t>
            </a:r>
            <a:br>
              <a:rPr lang="pt-PT" dirty="0"/>
            </a:br>
            <a:br>
              <a:rPr lang="pt-PT" dirty="0"/>
            </a:br>
            <a:r>
              <a:rPr lang="pt-PT" b="1" dirty="0"/>
              <a:t>Mensal</a:t>
            </a:r>
            <a:r>
              <a:rPr lang="pt-PT" dirty="0"/>
              <a:t>: com Patrocinador - rever o progresso e os planos no nível de resultado.</a:t>
            </a:r>
            <a:br>
              <a:rPr lang="pt-PT" dirty="0"/>
            </a:br>
            <a:br>
              <a:rPr lang="pt-PT" dirty="0"/>
            </a:br>
            <a:r>
              <a:rPr lang="pt-PT" b="1" dirty="0"/>
              <a:t>Intensa colaboração</a:t>
            </a:r>
            <a:r>
              <a:rPr lang="pt-PT" dirty="0"/>
              <a:t>: corpo docente, colegas do curso, clinicos, experts, etc.</a:t>
            </a:r>
          </a:p>
        </p:txBody>
      </p:sp>
    </p:spTree>
    <p:extLst>
      <p:ext uri="{BB962C8B-B14F-4D97-AF65-F5344CB8AC3E}">
        <p14:creationId xmlns:p14="http://schemas.microsoft.com/office/powerpoint/2010/main" val="12934499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36750" y="1214977"/>
            <a:ext cx="8318500" cy="3960836"/>
          </a:xfrm>
          <a:prstGeom prst="rect">
            <a:avLst/>
          </a:prstGeom>
          <a:noFill/>
        </p:spPr>
        <p:txBody>
          <a:bodyPr lIns="82048" tIns="41025" rIns="82048" bIns="41025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pt-BR" sz="2800" i="1" dirty="0">
                <a:latin typeface="Arial" panose="020B0604020202020204" pitchFamily="34" charset="0"/>
                <a:cs typeface="Arial" panose="020B0604020202020204" pitchFamily="34" charset="0"/>
              </a:rPr>
              <a:t>Sempre perguntar: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  <a:defRPr/>
            </a:pP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A equipe tem um objetivo bem definido?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  <a:defRPr/>
            </a:pP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Tem um método estruturado para alcançar o objetivo?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  <a:defRPr/>
            </a:pP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Esta utilizando o modelo de melhoria para realizar mudanças?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ítulo 10"/>
          <p:cNvSpPr>
            <a:spLocks noGrp="1"/>
          </p:cNvSpPr>
          <p:nvPr>
            <p:ph type="title"/>
          </p:nvPr>
        </p:nvSpPr>
        <p:spPr>
          <a:xfrm>
            <a:off x="572530" y="488951"/>
            <a:ext cx="8229600" cy="726026"/>
          </a:xfrm>
        </p:spPr>
        <p:txBody>
          <a:bodyPr/>
          <a:lstStyle/>
          <a:p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r>
              <a:rPr lang="pt-BR" b="1" dirty="0">
                <a:solidFill>
                  <a:srgbClr val="357E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Papel</a:t>
            </a:r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 da Liderança</a:t>
            </a:r>
          </a:p>
        </p:txBody>
      </p:sp>
    </p:spTree>
    <p:extLst>
      <p:ext uri="{BB962C8B-B14F-4D97-AF65-F5344CB8AC3E}">
        <p14:creationId xmlns:p14="http://schemas.microsoft.com/office/powerpoint/2010/main" val="28993450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emba _ Explicação Rápida _ Renato Moura (youtubemp4.to)">
            <a:hlinkClick r:id="" action="ppaction://media"/>
            <a:extLst>
              <a:ext uri="{FF2B5EF4-FFF2-40B4-BE49-F238E27FC236}">
                <a16:creationId xmlns:a16="http://schemas.microsoft.com/office/drawing/2014/main" id="{BA8A0134-6E9A-4D8A-81BD-AD39DECD4C6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58978" y="857251"/>
            <a:ext cx="8280400" cy="4657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853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3456" y="448621"/>
            <a:ext cx="8229600" cy="762000"/>
          </a:xfrm>
        </p:spPr>
        <p:txBody>
          <a:bodyPr>
            <a:normAutofit fontScale="90000"/>
          </a:bodyPr>
          <a:lstStyle/>
          <a:p>
            <a:r>
              <a:rPr lang="pt-BR" b="1" dirty="0">
                <a:solidFill>
                  <a:srgbClr val="357E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Construindo uma Cultura de Segurança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pt-BR" dirty="0">
              <a:solidFill>
                <a:srgbClr val="8C9BA3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2188369" y="1383508"/>
            <a:ext cx="8229600" cy="4419600"/>
          </a:xfrm>
        </p:spPr>
        <p:txBody>
          <a:bodyPr>
            <a:normAutofit lnSpcReduction="10000"/>
          </a:bodyPr>
          <a:lstStyle/>
          <a:p>
            <a:r>
              <a:rPr lang="pt-BR" sz="2600" dirty="0">
                <a:latin typeface="Calibri" panose="020F0502020204030204" pitchFamily="34" charset="0"/>
              </a:rPr>
              <a:t>Conduzir </a:t>
            </a:r>
            <a:r>
              <a:rPr lang="pt-BR" sz="2600" b="1" dirty="0">
                <a:latin typeface="Calibri" panose="020F0502020204030204" pitchFamily="34" charset="0"/>
              </a:rPr>
              <a:t>rondas pela liderança (dirigente/líder de projeto)</a:t>
            </a:r>
            <a:r>
              <a:rPr lang="pt-BR" sz="2600" dirty="0">
                <a:latin typeface="Calibri" panose="020F0502020204030204" pitchFamily="34" charset="0"/>
              </a:rPr>
              <a:t>	</a:t>
            </a:r>
          </a:p>
          <a:p>
            <a:pPr marL="0" indent="0">
              <a:buNone/>
            </a:pPr>
            <a:r>
              <a:rPr lang="pt-BR" sz="2600" dirty="0">
                <a:latin typeface="Calibri" panose="020F0502020204030204" pitchFamily="34" charset="0"/>
              </a:rPr>
              <a:t>	Liderando pelo exemplo</a:t>
            </a:r>
          </a:p>
          <a:p>
            <a:pPr marL="0" indent="0">
              <a:buNone/>
            </a:pPr>
            <a:r>
              <a:rPr lang="pt-BR" sz="2600" dirty="0">
                <a:latin typeface="Calibri" panose="020F0502020204030204" pitchFamily="34" charset="0"/>
              </a:rPr>
              <a:t>	Interessados no trabalho da linha de frente	Ajuda a detectar problemas</a:t>
            </a:r>
          </a:p>
          <a:p>
            <a:pPr marL="0" indent="0">
              <a:buNone/>
            </a:pPr>
            <a:endParaRPr lang="pt-BR" sz="2600" dirty="0">
              <a:latin typeface="Calibri" panose="020F0502020204030204" pitchFamily="34" charset="0"/>
            </a:endParaRPr>
          </a:p>
          <a:p>
            <a:r>
              <a:rPr lang="pt-BR" sz="2600" dirty="0">
                <a:latin typeface="Calibri" panose="020F0502020204030204" pitchFamily="34" charset="0"/>
              </a:rPr>
              <a:t>Desenvolver mecanismos de </a:t>
            </a:r>
            <a:r>
              <a:rPr lang="pt-BR" sz="2600" b="1" dirty="0">
                <a:latin typeface="Calibri" panose="020F0502020204030204" pitchFamily="34" charset="0"/>
              </a:rPr>
              <a:t>feedback</a:t>
            </a:r>
            <a:r>
              <a:rPr lang="pt-BR" sz="2600" dirty="0">
                <a:latin typeface="Calibri" panose="020F0502020204030204" pitchFamily="34" charset="0"/>
              </a:rPr>
              <a:t> robustos</a:t>
            </a:r>
          </a:p>
          <a:p>
            <a:r>
              <a:rPr lang="pt-BR" sz="2600" b="1" dirty="0">
                <a:latin typeface="Calibri" panose="020F0502020204030204" pitchFamily="34" charset="0"/>
              </a:rPr>
              <a:t>Indicadores</a:t>
            </a:r>
          </a:p>
          <a:p>
            <a:pPr lvl="1"/>
            <a:r>
              <a:rPr lang="pt-BR" dirty="0">
                <a:latin typeface="Calibri" panose="020F0502020204030204" pitchFamily="34" charset="0"/>
              </a:rPr>
              <a:t>Número de rondas concluídas</a:t>
            </a:r>
          </a:p>
          <a:p>
            <a:pPr lvl="1"/>
            <a:r>
              <a:rPr lang="pt-BR" dirty="0">
                <a:latin typeface="Calibri" panose="020F0502020204030204" pitchFamily="34" charset="0"/>
              </a:rPr>
              <a:t>Adesão a bundle e densidade de infecções</a:t>
            </a:r>
          </a:p>
        </p:txBody>
      </p:sp>
    </p:spTree>
    <p:extLst>
      <p:ext uri="{BB962C8B-B14F-4D97-AF65-F5344CB8AC3E}">
        <p14:creationId xmlns:p14="http://schemas.microsoft.com/office/powerpoint/2010/main" val="11674174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31050"/>
            <a:ext cx="8229600" cy="762000"/>
          </a:xfrm>
        </p:spPr>
        <p:txBody>
          <a:bodyPr/>
          <a:lstStyle/>
          <a:p>
            <a:r>
              <a:rPr lang="pt-BR" b="1" dirty="0"/>
              <a:t>Planejamento das rondas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/>
              <a:buChar char="•"/>
            </a:pPr>
            <a:r>
              <a:rPr lang="pt-BR" sz="2600" dirty="0">
                <a:latin typeface="Calibri" panose="020F0502020204030204" pitchFamily="34" charset="0"/>
              </a:rPr>
              <a:t>A </a:t>
            </a:r>
            <a:r>
              <a:rPr lang="pt-BR" sz="2600" b="1" dirty="0">
                <a:latin typeface="Calibri" panose="020F0502020204030204" pitchFamily="34" charset="0"/>
              </a:rPr>
              <a:t>Equipe de Rondas</a:t>
            </a:r>
          </a:p>
          <a:p>
            <a:pPr lvl="1">
              <a:buFont typeface="Arial"/>
              <a:buChar char="•"/>
            </a:pPr>
            <a:r>
              <a:rPr lang="pt-BR" sz="2600" dirty="0">
                <a:latin typeface="Calibri" panose="020F0502020204030204" pitchFamily="34" charset="0"/>
              </a:rPr>
              <a:t>Participantes - Dirigente, líder do projeto, gerentes, responsável pela segurança do paciente, pacientes ...</a:t>
            </a:r>
          </a:p>
          <a:p>
            <a:pPr lvl="1">
              <a:buFont typeface="Arial"/>
              <a:buChar char="•"/>
            </a:pPr>
            <a:r>
              <a:rPr lang="pt-BR" sz="2600" dirty="0">
                <a:latin typeface="Calibri" panose="020F0502020204030204" pitchFamily="34" charset="0"/>
              </a:rPr>
              <a:t>Compromisso de tempo - uma hora por semana/mês?</a:t>
            </a:r>
          </a:p>
          <a:p>
            <a:pPr lvl="1">
              <a:buFont typeface="Arial"/>
              <a:buChar char="•"/>
            </a:pPr>
            <a:r>
              <a:rPr lang="pt-BR" sz="2600" dirty="0">
                <a:latin typeface="Calibri" panose="020F0502020204030204" pitchFamily="34" charset="0"/>
              </a:rPr>
              <a:t>Nunca cancelar</a:t>
            </a:r>
          </a:p>
          <a:p>
            <a:pPr marL="457200" lvl="1" indent="0">
              <a:buNone/>
            </a:pPr>
            <a:endParaRPr lang="pt-BR" dirty="0">
              <a:latin typeface="Calibri" panose="020F0502020204030204" pitchFamily="34" charset="0"/>
            </a:endParaRPr>
          </a:p>
          <a:p>
            <a:pPr marL="457200" lvl="1" indent="0">
              <a:buNone/>
            </a:pPr>
            <a:r>
              <a:rPr lang="pt-BR" dirty="0">
                <a:latin typeface="Calibri" panose="020F0502020204030204" pitchFamily="34" charset="0"/>
              </a:rPr>
              <a:t>Pessoal da linha de frente - médicos, enfermeiros, farmacêuticos estudantes ..</a:t>
            </a:r>
          </a:p>
          <a:p>
            <a:pPr marL="0" indent="0">
              <a:buNone/>
            </a:pPr>
            <a:endParaRPr lang="pt-BR" dirty="0"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pt-BR" dirty="0">
              <a:latin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endParaRPr lang="pt-BR" dirty="0">
              <a:solidFill>
                <a:srgbClr val="8C9BA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6283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3103" y="199683"/>
            <a:ext cx="7886700" cy="1325563"/>
          </a:xfrm>
        </p:spPr>
        <p:txBody>
          <a:bodyPr/>
          <a:lstStyle/>
          <a:p>
            <a:r>
              <a:rPr lang="pt-BR" b="1" dirty="0"/>
              <a:t>Modelo de Ronda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199445"/>
            <a:ext cx="8229600" cy="4667957"/>
          </a:xfrm>
        </p:spPr>
        <p:txBody>
          <a:bodyPr>
            <a:normAutofit fontScale="92500" lnSpcReduction="10000"/>
          </a:bodyPr>
          <a:lstStyle/>
          <a:p>
            <a:pPr>
              <a:buFont typeface="Arial"/>
              <a:buChar char="•"/>
            </a:pPr>
            <a:r>
              <a:rPr lang="pt-BR" b="1" dirty="0">
                <a:latin typeface="Calibri" panose="020F0502020204030204" pitchFamily="34" charset="0"/>
              </a:rPr>
              <a:t>Onde e Quando</a:t>
            </a:r>
          </a:p>
          <a:p>
            <a:pPr lvl="1">
              <a:buFont typeface="Arial"/>
              <a:buChar char="•"/>
            </a:pPr>
            <a:r>
              <a:rPr lang="pt-BR" dirty="0">
                <a:latin typeface="Calibri" panose="020F0502020204030204" pitchFamily="34" charset="0"/>
              </a:rPr>
              <a:t>Todas as unidades onde cuidados clínicos são prestados</a:t>
            </a:r>
          </a:p>
          <a:p>
            <a:pPr lvl="1">
              <a:buFont typeface="Arial"/>
              <a:buChar char="•"/>
            </a:pPr>
            <a:r>
              <a:rPr lang="pt-BR" dirty="0">
                <a:latin typeface="Calibri" panose="020F0502020204030204" pitchFamily="34" charset="0"/>
              </a:rPr>
              <a:t>Horário a ser combinado entre todos</a:t>
            </a:r>
          </a:p>
          <a:p>
            <a:pPr>
              <a:buFont typeface="Arial"/>
              <a:buChar char="•"/>
            </a:pPr>
            <a:r>
              <a:rPr lang="pt-BR" b="1" dirty="0">
                <a:latin typeface="Calibri" panose="020F0502020204030204" pitchFamily="34" charset="0"/>
              </a:rPr>
              <a:t>Cronograma</a:t>
            </a:r>
          </a:p>
          <a:p>
            <a:pPr lvl="1">
              <a:buFont typeface="Arial"/>
              <a:buChar char="•"/>
            </a:pPr>
            <a:r>
              <a:rPr lang="pt-BR" dirty="0">
                <a:latin typeface="Calibri" panose="020F0502020204030204" pitchFamily="34" charset="0"/>
              </a:rPr>
              <a:t>Semanal/mensal?</a:t>
            </a:r>
          </a:p>
          <a:p>
            <a:pPr lvl="1">
              <a:buFont typeface="Arial"/>
              <a:buChar char="•"/>
            </a:pPr>
            <a:r>
              <a:rPr lang="pt-BR" dirty="0">
                <a:latin typeface="Calibri" panose="020F0502020204030204" pitchFamily="34" charset="0"/>
              </a:rPr>
              <a:t>Agendar até com um ano de antecedência</a:t>
            </a:r>
          </a:p>
          <a:p>
            <a:pPr lvl="1">
              <a:buFont typeface="Arial"/>
              <a:buChar char="•"/>
            </a:pPr>
            <a:r>
              <a:rPr lang="pt-BR" dirty="0">
                <a:latin typeface="Calibri" panose="020F0502020204030204" pitchFamily="34" charset="0"/>
              </a:rPr>
              <a:t>Enviar lembretes</a:t>
            </a:r>
          </a:p>
          <a:p>
            <a:pPr lvl="1">
              <a:buFont typeface="Arial"/>
              <a:buChar char="•"/>
            </a:pPr>
            <a:r>
              <a:rPr lang="pt-BR" dirty="0">
                <a:latin typeface="Calibri" panose="020F0502020204030204" pitchFamily="34" charset="0"/>
              </a:rPr>
              <a:t>Desenvolver um plano para acompanhar as visitas</a:t>
            </a:r>
          </a:p>
          <a:p>
            <a:pPr>
              <a:buFont typeface="Arial"/>
              <a:buChar char="•"/>
            </a:pPr>
            <a:r>
              <a:rPr lang="pt-BR" b="1" dirty="0">
                <a:latin typeface="Calibri" panose="020F0502020204030204" pitchFamily="34" charset="0"/>
              </a:rPr>
              <a:t>Preparação do QAO/unidade</a:t>
            </a:r>
          </a:p>
          <a:p>
            <a:pPr lvl="1">
              <a:buFont typeface="Arial"/>
              <a:buChar char="•"/>
            </a:pPr>
            <a:r>
              <a:rPr lang="pt-BR" dirty="0">
                <a:latin typeface="Calibri" panose="020F0502020204030204" pitchFamily="34" charset="0"/>
              </a:rPr>
              <a:t>Notificar o responsável da ala pelo menos duas semanas antes</a:t>
            </a:r>
          </a:p>
          <a:p>
            <a:pPr lvl="1">
              <a:buFont typeface="Arial"/>
              <a:buChar char="•"/>
            </a:pPr>
            <a:r>
              <a:rPr lang="pt-BR" dirty="0">
                <a:latin typeface="Calibri" panose="020F0502020204030204" pitchFamily="34" charset="0"/>
              </a:rPr>
              <a:t>Em frente ao quadro de aprendizagem organizacional</a:t>
            </a:r>
          </a:p>
          <a:p>
            <a:pPr lvl="1">
              <a:buFont typeface="Arial"/>
              <a:buChar char="•"/>
            </a:pPr>
            <a:r>
              <a:rPr lang="pt-BR" dirty="0">
                <a:latin typeface="Calibri" panose="020F0502020204030204" pitchFamily="34" charset="0"/>
              </a:rPr>
              <a:t>Perguntas antecipadas</a:t>
            </a:r>
          </a:p>
          <a:p>
            <a:pPr>
              <a:buFont typeface="Arial"/>
              <a:buChar char="•"/>
            </a:pPr>
            <a:endParaRPr lang="pt-BR" dirty="0">
              <a:latin typeface="Calibri" panose="020F0502020204030204" pitchFamily="34" charset="0"/>
            </a:endParaRPr>
          </a:p>
          <a:p>
            <a:endParaRPr lang="pt-BR" dirty="0">
              <a:latin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endParaRPr lang="en-US" dirty="0">
              <a:solidFill>
                <a:srgbClr val="8C9BA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09150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0173" y="332970"/>
            <a:ext cx="8229600" cy="762000"/>
          </a:xfrm>
        </p:spPr>
        <p:txBody>
          <a:bodyPr>
            <a:normAutofit/>
          </a:bodyPr>
          <a:lstStyle/>
          <a:p>
            <a:r>
              <a:rPr lang="pt-BR" b="1" dirty="0">
                <a:latin typeface="Calibri" panose="020F0502020204030204" pitchFamily="34" charset="0"/>
              </a:rPr>
              <a:t>Roteiro</a:t>
            </a:r>
            <a:endParaRPr lang="pt-B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93682" y="1690690"/>
            <a:ext cx="8517118" cy="4419601"/>
          </a:xfrm>
        </p:spPr>
        <p:txBody>
          <a:bodyPr>
            <a:normAutofit/>
          </a:bodyPr>
          <a:lstStyle/>
          <a:p>
            <a:pPr lvl="1"/>
            <a:r>
              <a:rPr lang="pt-BR" dirty="0">
                <a:latin typeface="Calibri" panose="020F0502020204030204" pitchFamily="34" charset="0"/>
              </a:rPr>
              <a:t>Comece explicando o </a:t>
            </a:r>
            <a:r>
              <a:rPr lang="pt-BR" b="1" dirty="0">
                <a:latin typeface="Calibri" panose="020F0502020204030204" pitchFamily="34" charset="0"/>
              </a:rPr>
              <a:t>propósito</a:t>
            </a:r>
            <a:r>
              <a:rPr lang="pt-BR" dirty="0">
                <a:latin typeface="Calibri" panose="020F0502020204030204" pitchFamily="34" charset="0"/>
              </a:rPr>
              <a:t> e o que acontecerá </a:t>
            </a:r>
            <a:r>
              <a:rPr lang="pt-BR" b="1" dirty="0">
                <a:latin typeface="Calibri" panose="020F0502020204030204" pitchFamily="34" charset="0"/>
              </a:rPr>
              <a:t>depois</a:t>
            </a:r>
            <a:endParaRPr lang="pt-BR" dirty="0">
              <a:latin typeface="Calibri" panose="020F0502020204030204" pitchFamily="34" charset="0"/>
            </a:endParaRPr>
          </a:p>
          <a:p>
            <a:pPr lvl="1"/>
            <a:r>
              <a:rPr lang="pt-BR" dirty="0">
                <a:latin typeface="Calibri" panose="020F0502020204030204" pitchFamily="34" charset="0"/>
              </a:rPr>
              <a:t>Desenvolva </a:t>
            </a:r>
            <a:r>
              <a:rPr lang="pt-BR" b="1" dirty="0">
                <a:latin typeface="Calibri" panose="020F0502020204030204" pitchFamily="34" charset="0"/>
              </a:rPr>
              <a:t>perguntas</a:t>
            </a:r>
            <a:r>
              <a:rPr lang="pt-BR" dirty="0">
                <a:latin typeface="Calibri" panose="020F0502020204030204" pitchFamily="34" charset="0"/>
              </a:rPr>
              <a:t> que estimule a curiosidade das equipes para desenvolver soluções criativas  </a:t>
            </a:r>
          </a:p>
          <a:p>
            <a:pPr lvl="2"/>
            <a:r>
              <a:rPr lang="pt-BR" dirty="0">
                <a:latin typeface="Calibri" panose="020F0502020204030204" pitchFamily="34" charset="0"/>
              </a:rPr>
              <a:t>‘"Como o próximo paciente sofrera dano?" O que tem impedido a adesão aos </a:t>
            </a:r>
            <a:r>
              <a:rPr lang="pt-BR" dirty="0" err="1">
                <a:latin typeface="Calibri" panose="020F0502020204030204" pitchFamily="34" charset="0"/>
              </a:rPr>
              <a:t>bundles</a:t>
            </a:r>
            <a:r>
              <a:rPr lang="pt-BR" dirty="0">
                <a:latin typeface="Calibri" panose="020F0502020204030204" pitchFamily="34" charset="0"/>
              </a:rPr>
              <a:t>? ''</a:t>
            </a:r>
          </a:p>
          <a:p>
            <a:pPr lvl="1"/>
            <a:r>
              <a:rPr lang="pt-BR" b="1" dirty="0">
                <a:latin typeface="Calibri" panose="020F0502020204030204" pitchFamily="34" charset="0"/>
              </a:rPr>
              <a:t>Discussão</a:t>
            </a:r>
            <a:r>
              <a:rPr lang="pt-BR" dirty="0">
                <a:latin typeface="Calibri" panose="020F0502020204030204" pitchFamily="34" charset="0"/>
              </a:rPr>
              <a:t>, e não checklist</a:t>
            </a:r>
          </a:p>
          <a:p>
            <a:pPr lvl="1"/>
            <a:r>
              <a:rPr lang="pt-BR" dirty="0">
                <a:latin typeface="Calibri" panose="020F0502020204030204" pitchFamily="34" charset="0"/>
              </a:rPr>
              <a:t>Faça </a:t>
            </a:r>
            <a:r>
              <a:rPr lang="pt-BR" b="1" dirty="0">
                <a:latin typeface="Calibri" panose="020F0502020204030204" pitchFamily="34" charset="0"/>
              </a:rPr>
              <a:t>perguntas abertas e evite dar as respostas</a:t>
            </a:r>
          </a:p>
          <a:p>
            <a:pPr lvl="1"/>
            <a:r>
              <a:rPr lang="pt-BR" dirty="0">
                <a:latin typeface="Calibri" panose="020F0502020204030204" pitchFamily="34" charset="0"/>
              </a:rPr>
              <a:t>As equipes da linha de frente devem se sentir e</a:t>
            </a:r>
            <a:r>
              <a:rPr lang="pt-BR" b="1" dirty="0">
                <a:latin typeface="Calibri" panose="020F0502020204030204" pitchFamily="34" charset="0"/>
              </a:rPr>
              <a:t>mpoderadas</a:t>
            </a:r>
          </a:p>
          <a:p>
            <a:pPr lvl="1"/>
            <a:r>
              <a:rPr lang="pt-BR" b="1" dirty="0">
                <a:latin typeface="Calibri" panose="020F0502020204030204" pitchFamily="34" charset="0"/>
              </a:rPr>
              <a:t>Invista e insista na padronização</a:t>
            </a:r>
          </a:p>
          <a:p>
            <a:pPr lvl="1"/>
            <a:r>
              <a:rPr lang="pt-BR" dirty="0">
                <a:latin typeface="Calibri" panose="020F0502020204030204" pitchFamily="34" charset="0"/>
              </a:rPr>
              <a:t>Decida as ações - </a:t>
            </a:r>
            <a:r>
              <a:rPr lang="pt-BR" b="1" dirty="0">
                <a:latin typeface="Calibri" panose="020F0502020204030204" pitchFamily="34" charset="0"/>
              </a:rPr>
              <a:t>quem e quando</a:t>
            </a:r>
          </a:p>
          <a:p>
            <a:pPr lvl="1"/>
            <a:endParaRPr lang="pt-BR" dirty="0">
              <a:latin typeface="Calibri" panose="020F0502020204030204" pitchFamily="34" charset="0"/>
            </a:endParaRPr>
          </a:p>
          <a:p>
            <a:pPr lvl="1"/>
            <a:endParaRPr lang="pt-BR" dirty="0">
              <a:latin typeface="Calibri" panose="020F0502020204030204" pitchFamily="34" charset="0"/>
            </a:endParaRPr>
          </a:p>
          <a:p>
            <a:pPr lvl="1"/>
            <a:endParaRPr lang="pt-BR" dirty="0"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pt-BR" dirty="0">
              <a:latin typeface="Calibri" panose="020F0502020204030204" pitchFamily="34" charset="0"/>
            </a:endParaRPr>
          </a:p>
          <a:p>
            <a:endParaRPr lang="pt-BR" dirty="0">
              <a:latin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endParaRPr lang="en-US" dirty="0">
              <a:solidFill>
                <a:srgbClr val="8C9BA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5353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20625"/>
            <a:ext cx="8229600" cy="762000"/>
          </a:xfrm>
        </p:spPr>
        <p:txBody>
          <a:bodyPr/>
          <a:lstStyle/>
          <a:p>
            <a:r>
              <a:rPr lang="pt-BR" b="1" dirty="0"/>
              <a:t>Depois da ronda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735141"/>
            <a:ext cx="8229600" cy="4419601"/>
          </a:xfrm>
        </p:spPr>
        <p:txBody>
          <a:bodyPr>
            <a:normAutofit/>
          </a:bodyPr>
          <a:lstStyle/>
          <a:p>
            <a:r>
              <a:rPr lang="pt-BR" sz="2600" dirty="0">
                <a:latin typeface="Calibri" panose="020F0502020204030204" pitchFamily="34" charset="0"/>
              </a:rPr>
              <a:t>Envie o </a:t>
            </a:r>
            <a:r>
              <a:rPr lang="pt-BR" sz="2600" b="1" dirty="0">
                <a:latin typeface="Calibri" panose="020F0502020204030204" pitchFamily="34" charset="0"/>
              </a:rPr>
              <a:t>e-mail</a:t>
            </a:r>
            <a:r>
              <a:rPr lang="pt-BR" sz="2600" dirty="0">
                <a:latin typeface="Calibri" panose="020F0502020204030204" pitchFamily="34" charset="0"/>
              </a:rPr>
              <a:t> imediatamente após a ronda para todos que participaram - 'isto é o que ouvimos hoje ... você concordou em trabalhar em .... Vamos trabalhar em... Atribua ações atuais e acompanhe o progresso</a:t>
            </a:r>
          </a:p>
          <a:p>
            <a:r>
              <a:rPr lang="pt-BR" sz="2600" dirty="0">
                <a:latin typeface="Calibri" panose="020F0502020204030204" pitchFamily="34" charset="0"/>
              </a:rPr>
              <a:t>Desenvolva um </a:t>
            </a:r>
            <a:r>
              <a:rPr lang="pt-BR" sz="2600" b="1" dirty="0">
                <a:latin typeface="Calibri" panose="020F0502020204030204" pitchFamily="34" charset="0"/>
              </a:rPr>
              <a:t>banco de dados </a:t>
            </a:r>
            <a:r>
              <a:rPr lang="pt-BR" sz="2600" dirty="0">
                <a:latin typeface="Calibri" panose="020F0502020204030204" pitchFamily="34" charset="0"/>
              </a:rPr>
              <a:t>para registrar ações e quando foram concluídas</a:t>
            </a:r>
          </a:p>
          <a:p>
            <a:r>
              <a:rPr lang="pt-BR" sz="2600" dirty="0">
                <a:latin typeface="Calibri" panose="020F0502020204030204" pitchFamily="34" charset="0"/>
              </a:rPr>
              <a:t>Produza </a:t>
            </a:r>
            <a:r>
              <a:rPr lang="pt-BR" sz="2600" b="1" dirty="0">
                <a:latin typeface="Calibri" panose="020F0502020204030204" pitchFamily="34" charset="0"/>
              </a:rPr>
              <a:t>relatórios temáticos</a:t>
            </a:r>
            <a:endParaRPr lang="pt-BR" sz="2600" dirty="0">
              <a:latin typeface="Calibri" panose="020F0502020204030204" pitchFamily="34" charset="0"/>
            </a:endParaRPr>
          </a:p>
          <a:p>
            <a:r>
              <a:rPr lang="pt-BR" sz="2600" dirty="0">
                <a:latin typeface="Calibri" panose="020F0502020204030204" pitchFamily="34" charset="0"/>
              </a:rPr>
              <a:t>Realize </a:t>
            </a:r>
            <a:r>
              <a:rPr lang="pt-BR" sz="2600" b="1" dirty="0">
                <a:latin typeface="Calibri" panose="020F0502020204030204" pitchFamily="34" charset="0"/>
              </a:rPr>
              <a:t>feedback</a:t>
            </a:r>
            <a:r>
              <a:rPr lang="pt-BR" sz="2600" dirty="0">
                <a:latin typeface="Calibri" panose="020F0502020204030204" pitchFamily="34" charset="0"/>
              </a:rPr>
              <a:t> para a equipe da ala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endParaRPr lang="en-US" dirty="0">
              <a:solidFill>
                <a:srgbClr val="8C9BA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84979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B6D7C594-2E82-4CB6-83D6-8347B2C1A4D7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524001" y="95534"/>
          <a:ext cx="9144001" cy="6720292"/>
        </p:xfrm>
        <a:graphic>
          <a:graphicData uri="http://schemas.openxmlformats.org/drawingml/2006/table">
            <a:tbl>
              <a:tblPr>
                <a:tableStyleId>{93296810-A885-4BE3-A3E7-6D5BEEA58F35}</a:tableStyleId>
              </a:tblPr>
              <a:tblGrid>
                <a:gridCol w="1051035">
                  <a:extLst>
                    <a:ext uri="{9D8B030D-6E8A-4147-A177-3AD203B41FA5}">
                      <a16:colId xmlns:a16="http://schemas.microsoft.com/office/drawing/2014/main" val="1218958099"/>
                    </a:ext>
                  </a:extLst>
                </a:gridCol>
                <a:gridCol w="1156138">
                  <a:extLst>
                    <a:ext uri="{9D8B030D-6E8A-4147-A177-3AD203B41FA5}">
                      <a16:colId xmlns:a16="http://schemas.microsoft.com/office/drawing/2014/main" val="9846418"/>
                    </a:ext>
                  </a:extLst>
                </a:gridCol>
                <a:gridCol w="1156138">
                  <a:extLst>
                    <a:ext uri="{9D8B030D-6E8A-4147-A177-3AD203B41FA5}">
                      <a16:colId xmlns:a16="http://schemas.microsoft.com/office/drawing/2014/main" val="1994742089"/>
                    </a:ext>
                  </a:extLst>
                </a:gridCol>
                <a:gridCol w="1156138">
                  <a:extLst>
                    <a:ext uri="{9D8B030D-6E8A-4147-A177-3AD203B41FA5}">
                      <a16:colId xmlns:a16="http://schemas.microsoft.com/office/drawing/2014/main" val="3006112303"/>
                    </a:ext>
                  </a:extLst>
                </a:gridCol>
                <a:gridCol w="1156138">
                  <a:extLst>
                    <a:ext uri="{9D8B030D-6E8A-4147-A177-3AD203B41FA5}">
                      <a16:colId xmlns:a16="http://schemas.microsoft.com/office/drawing/2014/main" val="2477266515"/>
                    </a:ext>
                  </a:extLst>
                </a:gridCol>
                <a:gridCol w="1156138">
                  <a:extLst>
                    <a:ext uri="{9D8B030D-6E8A-4147-A177-3AD203B41FA5}">
                      <a16:colId xmlns:a16="http://schemas.microsoft.com/office/drawing/2014/main" val="1996234234"/>
                    </a:ext>
                  </a:extLst>
                </a:gridCol>
                <a:gridCol w="1156138">
                  <a:extLst>
                    <a:ext uri="{9D8B030D-6E8A-4147-A177-3AD203B41FA5}">
                      <a16:colId xmlns:a16="http://schemas.microsoft.com/office/drawing/2014/main" val="1131163648"/>
                    </a:ext>
                  </a:extLst>
                </a:gridCol>
                <a:gridCol w="1156138">
                  <a:extLst>
                    <a:ext uri="{9D8B030D-6E8A-4147-A177-3AD203B41FA5}">
                      <a16:colId xmlns:a16="http://schemas.microsoft.com/office/drawing/2014/main" val="985229250"/>
                    </a:ext>
                  </a:extLst>
                </a:gridCol>
              </a:tblGrid>
              <a:tr h="477672">
                <a:tc gridSpan="8">
                  <a:txBody>
                    <a:bodyPr/>
                    <a:lstStyle/>
                    <a:p>
                      <a:pPr algn="ctr" fontAlgn="b"/>
                      <a:r>
                        <a:rPr lang="pt-BR" sz="2800" u="none" strike="noStrike" noProof="0" dirty="0">
                          <a:effectLst/>
                        </a:rPr>
                        <a:t>Quadro de Aprendizagem Organizacional</a:t>
                      </a:r>
                      <a:endParaRPr lang="pt-BR" sz="28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33" marR="6833" marT="6833" marB="3279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9143923"/>
                  </a:ext>
                </a:extLst>
              </a:tr>
              <a:tr h="300251">
                <a:tc gridSpan="8">
                  <a:txBody>
                    <a:bodyPr/>
                    <a:lstStyle/>
                    <a:p>
                      <a:pPr algn="ctr" fontAlgn="b"/>
                      <a:r>
                        <a:rPr lang="pt-BR" sz="2000" u="none" strike="noStrike" noProof="0" dirty="0">
                          <a:effectLst/>
                        </a:rPr>
                        <a:t>Objetivo, resultados, processos, defeitos e soluções </a:t>
                      </a:r>
                      <a:endParaRPr lang="pt-BR" sz="20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33" marR="6833" marT="6833" marB="32799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4957101"/>
                  </a:ext>
                </a:extLst>
              </a:tr>
              <a:tr h="1770971">
                <a:tc>
                  <a:txBody>
                    <a:bodyPr/>
                    <a:lstStyle/>
                    <a:p>
                      <a:pPr algn="l" fontAlgn="t"/>
                      <a:r>
                        <a:rPr lang="pt-BR" sz="1800" u="none" strike="noStrike" noProof="0">
                          <a:effectLst/>
                        </a:rPr>
                        <a:t>Objetivo</a:t>
                      </a:r>
                      <a:endParaRPr lang="pt-BR" sz="1800" b="0" i="0" u="none" strike="noStrike" noProof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33" marR="6833" marT="6833" marB="3279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7">
                  <a:txBody>
                    <a:bodyPr/>
                    <a:lstStyle/>
                    <a:p>
                      <a:pPr algn="ctr" fontAlgn="t"/>
                      <a:r>
                        <a:rPr lang="pt-BR" sz="1800" u="none" strike="noStrike" noProof="0" dirty="0">
                          <a:effectLst/>
                        </a:rPr>
                        <a:t>DD</a:t>
                      </a:r>
                      <a:endParaRPr lang="pt-BR" sz="18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33" marR="6833" marT="6833" marB="3279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0232653"/>
                  </a:ext>
                </a:extLst>
              </a:tr>
              <a:tr h="683247">
                <a:tc>
                  <a:txBody>
                    <a:bodyPr/>
                    <a:lstStyle/>
                    <a:p>
                      <a:pPr algn="l" fontAlgn="t"/>
                      <a:r>
                        <a:rPr lang="pt-BR" sz="1800" u="none" strike="noStrike" noProof="0">
                          <a:effectLst/>
                        </a:rPr>
                        <a:t>PDSA</a:t>
                      </a:r>
                      <a:endParaRPr lang="pt-BR" sz="1800" b="0" i="0" u="none" strike="noStrike" noProof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33" marR="6833" marT="6833" marB="3279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pt-BR" sz="1800" u="none" strike="noStrike" noProof="0">
                          <a:effectLst/>
                        </a:rPr>
                        <a:t>PDSA</a:t>
                      </a:r>
                      <a:endParaRPr lang="pt-BR" sz="1800" b="0" i="0" u="none" strike="noStrike" noProof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33" marR="6833" marT="6833" marB="3279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pt-BR" sz="1800" u="none" strike="noStrike" noProof="0">
                          <a:effectLst/>
                        </a:rPr>
                        <a:t>PDSA</a:t>
                      </a:r>
                      <a:endParaRPr lang="pt-BR" sz="1800" b="0" i="0" u="none" strike="noStrike" noProof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33" marR="6833" marT="6833" marB="3279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pt-BR" sz="1800" u="none" strike="noStrike" noProof="0">
                          <a:effectLst/>
                        </a:rPr>
                        <a:t>PDSA</a:t>
                      </a:r>
                      <a:endParaRPr lang="pt-BR" sz="1800" b="0" i="0" u="none" strike="noStrike" noProof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33" marR="6833" marT="6833" marB="3279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pt-BR" sz="1800" u="none" strike="noStrike" noProof="0">
                          <a:effectLst/>
                        </a:rPr>
                        <a:t>PDSA</a:t>
                      </a:r>
                      <a:endParaRPr lang="pt-BR" sz="1800" b="0" i="0" u="none" strike="noStrike" noProof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33" marR="6833" marT="6833" marB="3279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pt-BR" sz="1800" u="none" strike="noStrike" noProof="0">
                          <a:effectLst/>
                        </a:rPr>
                        <a:t>PDSA</a:t>
                      </a:r>
                      <a:endParaRPr lang="pt-BR" sz="1800" b="0" i="0" u="none" strike="noStrike" noProof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33" marR="6833" marT="6833" marB="3279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pt-BR" sz="1800" u="none" strike="noStrike" noProof="0">
                          <a:effectLst/>
                        </a:rPr>
                        <a:t>PDSA</a:t>
                      </a:r>
                      <a:endParaRPr lang="pt-BR" sz="1800" b="0" i="0" u="none" strike="noStrike" noProof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33" marR="6833" marT="6833" marB="3279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pt-BR" sz="1800" u="none" strike="noStrike" noProof="0">
                          <a:effectLst/>
                        </a:rPr>
                        <a:t>PDSA</a:t>
                      </a:r>
                      <a:endParaRPr lang="pt-BR" sz="1800" b="0" i="0" u="none" strike="noStrike" noProof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33" marR="6833" marT="6833" marB="3279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33868013"/>
                  </a:ext>
                </a:extLst>
              </a:tr>
              <a:tr h="2264669">
                <a:tc gridSpan="8">
                  <a:txBody>
                    <a:bodyPr/>
                    <a:lstStyle/>
                    <a:p>
                      <a:pPr algn="ctr" fontAlgn="t"/>
                      <a:r>
                        <a:rPr lang="pt-BR" sz="1800" u="none" strike="noStrike" noProof="0">
                          <a:effectLst/>
                        </a:rPr>
                        <a:t>Gráficos</a:t>
                      </a:r>
                      <a:endParaRPr lang="pt-BR" sz="1800" b="0" i="0" u="none" strike="noStrike" noProof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33" marR="6833" marT="6833" marB="3279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7335685"/>
                  </a:ext>
                </a:extLst>
              </a:tr>
              <a:tr h="1179301">
                <a:tc gridSpan="3">
                  <a:txBody>
                    <a:bodyPr/>
                    <a:lstStyle/>
                    <a:p>
                      <a:pPr algn="ctr" fontAlgn="t"/>
                      <a:r>
                        <a:rPr lang="pt-BR" sz="1800" u="none" strike="noStrike" noProof="0">
                          <a:effectLst/>
                        </a:rPr>
                        <a:t>Defeitos Identificados</a:t>
                      </a:r>
                      <a:endParaRPr lang="pt-BR" sz="1800" b="0" i="0" u="none" strike="noStrike" noProof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33" marR="6833" marT="6833" marB="3279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pt-BR" sz="1800" u="none" strike="noStrike" noProof="0">
                          <a:effectLst/>
                        </a:rPr>
                        <a:t>Defeitos em resolução</a:t>
                      </a:r>
                      <a:endParaRPr lang="pt-BR" sz="1800" b="0" i="0" u="none" strike="noStrike" noProof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33" marR="6833" marT="6833" marB="3279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t"/>
                      <a:r>
                        <a:rPr lang="pt-BR" sz="1800" u="none" strike="noStrike" noProof="0" dirty="0">
                          <a:effectLst/>
                        </a:rPr>
                        <a:t>Defeitos resolvidos</a:t>
                      </a:r>
                      <a:endParaRPr lang="pt-BR" sz="18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33" marR="6833" marT="6833" marB="3279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47692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50535615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theme/theme1.xml><?xml version="1.0" encoding="utf-8"?>
<a:theme xmlns:a="http://schemas.openxmlformats.org/drawingml/2006/main" name="Improvement Advisor Template">
  <a:themeElements>
    <a:clrScheme name="Improvement Advisor Template 8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66FF"/>
      </a:hlink>
      <a:folHlink>
        <a:srgbClr val="B2B2B2"/>
      </a:folHlink>
    </a:clrScheme>
    <a:fontScheme name="Improvement Advisor Template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Improvement Advisor Template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mprovement Advisor Templat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mprovement Advisor Template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mprovement Advisor Template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mprovement Advisor Templat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mprovement Advisor Templat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mprovement Advisor Templat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mprovement Advisor Template 8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0066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IHI_Theme_dec_2015">
  <a:themeElements>
    <a:clrScheme name="508 Compliant">
      <a:dk1>
        <a:srgbClr val="455660"/>
      </a:dk1>
      <a:lt1>
        <a:srgbClr val="FFFFFF"/>
      </a:lt1>
      <a:dk2>
        <a:srgbClr val="357E8D"/>
      </a:dk2>
      <a:lt2>
        <a:srgbClr val="8CC63E"/>
      </a:lt2>
      <a:accent1>
        <a:srgbClr val="7299C6"/>
      </a:accent1>
      <a:accent2>
        <a:srgbClr val="009FC2"/>
      </a:accent2>
      <a:accent3>
        <a:srgbClr val="72C6A1"/>
      </a:accent3>
      <a:accent4>
        <a:srgbClr val="9CD4E4"/>
      </a:accent4>
      <a:accent5>
        <a:srgbClr val="777779"/>
      </a:accent5>
      <a:accent6>
        <a:srgbClr val="DFE0CE"/>
      </a:accent6>
      <a:hlink>
        <a:srgbClr val="357E8D"/>
      </a:hlink>
      <a:folHlink>
        <a:srgbClr val="357E8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marL="347472" indent="-347472">
          <a:spcBef>
            <a:spcPts val="576"/>
          </a:spcBef>
          <a:buBlip>
            <a:blip xmlns:r="http://schemas.openxmlformats.org/officeDocument/2006/relationships" r:embed="rId1"/>
          </a:buBlip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IHI_Theme_dec_2015" id="{92538FF7-B313-4664-8374-CC84E2B17795}" vid="{4A8A7CB4-B1F3-4033-8904-C58FCD2AC0F2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DA25395DAD2818478FB24D5BA0BD8325" ma:contentTypeVersion="20" ma:contentTypeDescription="Crie um novo documento." ma:contentTypeScope="" ma:versionID="24308d20c0c3d627fb7be76a5de88f2c">
  <xsd:schema xmlns:xsd="http://www.w3.org/2001/XMLSchema" xmlns:xs="http://www.w3.org/2001/XMLSchema" xmlns:p="http://schemas.microsoft.com/office/2006/metadata/properties" xmlns:ns1="http://schemas.microsoft.com/sharepoint/v3" xmlns:ns2="7595665d-dcec-4a93-a94d-ada035ade8e0" xmlns:ns3="ba8db9e7-06ab-4fc3-8870-ae78930b596c" targetNamespace="http://schemas.microsoft.com/office/2006/metadata/properties" ma:root="true" ma:fieldsID="3af5802b2e47f2500314f291e59f10f0" ns1:_="" ns2:_="" ns3:_="">
    <xsd:import namespace="http://schemas.microsoft.com/sharepoint/v3"/>
    <xsd:import namespace="7595665d-dcec-4a93-a94d-ada035ade8e0"/>
    <xsd:import namespace="ba8db9e7-06ab-4fc3-8870-ae78930b596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1:_ip_UnifiedCompliancePolicyProperties" minOccurs="0"/>
                <xsd:element ref="ns1:_ip_UnifiedCompliancePolicyUIAction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1" nillable="true" ma:displayName="Propriedades da Política de Conformidade Unificada" ma:hidden="true" ma:internalName="_ip_UnifiedCompliancePolicyProperties">
      <xsd:simpleType>
        <xsd:restriction base="dms:Note"/>
      </xsd:simpleType>
    </xsd:element>
    <xsd:element name="_ip_UnifiedCompliancePolicyUIAction" ma:index="22" nillable="true" ma:displayName="Ação de Interface do Usuário da Política de Conformidade Unificada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595665d-dcec-4a93-a94d-ada035ade8e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Length (seconds)" ma:internalName="MediaLengthInSeconds" ma:readOnly="true">
      <xsd:simpleType>
        <xsd:restriction base="dms:Unknown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4" nillable="true" ma:taxonomy="true" ma:internalName="lcf76f155ced4ddcb4097134ff3c332f" ma:taxonomyFieldName="MediaServiceImageTags" ma:displayName="Marcações de imagem" ma:readOnly="false" ma:fieldId="{5cf76f15-5ced-4ddc-b409-7134ff3c332f}" ma:taxonomyMulti="true" ma:sspId="af7ba5c7-e7e8-46ad-a5c3-76d2e405b1e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7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a8db9e7-06ab-4fc3-8870-ae78930b596c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TaxCatchAll" ma:index="25" nillable="true" ma:displayName="Taxonomy Catch All Column" ma:hidden="true" ma:list="{16b67270-77c6-4e53-9086-b260307a8d5e}" ma:internalName="TaxCatchAll" ma:showField="CatchAllData" ma:web="ba8db9e7-06ab-4fc3-8870-ae78930b596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lcf76f155ced4ddcb4097134ff3c332f xmlns="7595665d-dcec-4a93-a94d-ada035ade8e0">
      <Terms xmlns="http://schemas.microsoft.com/office/infopath/2007/PartnerControls"/>
    </lcf76f155ced4ddcb4097134ff3c332f>
    <_ip_UnifiedCompliancePolicyProperties xmlns="http://schemas.microsoft.com/sharepoint/v3" xsi:nil="true"/>
    <TaxCatchAll xmlns="ba8db9e7-06ab-4fc3-8870-ae78930b596c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F561564-96BE-4B69-8752-07A37A55D8CF}"/>
</file>

<file path=customXml/itemProps2.xml><?xml version="1.0" encoding="utf-8"?>
<ds:datastoreItem xmlns:ds="http://schemas.openxmlformats.org/officeDocument/2006/customXml" ds:itemID="{09D4BF1F-6B96-4B40-838D-7115B9C9F87F}">
  <ds:schemaRefs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A9A037F5-9E7F-412E-8CD1-B2B8CDF5ACE2}"/>
</file>

<file path=docProps/app.xml><?xml version="1.0" encoding="utf-8"?>
<Properties xmlns="http://schemas.openxmlformats.org/officeDocument/2006/extended-properties" xmlns:vt="http://schemas.openxmlformats.org/officeDocument/2006/docPropsVTypes">
  <Template>Improvement Advisor Template</Template>
  <TotalTime>11202</TotalTime>
  <Words>745</Words>
  <Application>Microsoft Office PowerPoint</Application>
  <PresentationFormat>Widescreen</PresentationFormat>
  <Paragraphs>139</Paragraphs>
  <Slides>12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4" baseType="lpstr">
      <vt:lpstr>MS PGothic</vt:lpstr>
      <vt:lpstr>Arial</vt:lpstr>
      <vt:lpstr>Calibri</vt:lpstr>
      <vt:lpstr>Cambria</vt:lpstr>
      <vt:lpstr>Georgia</vt:lpstr>
      <vt:lpstr>Helvetica</vt:lpstr>
      <vt:lpstr>Tahoma</vt:lpstr>
      <vt:lpstr>Times New Roman</vt:lpstr>
      <vt:lpstr>Verdana</vt:lpstr>
      <vt:lpstr>Wingdings</vt:lpstr>
      <vt:lpstr>Improvement Advisor Template</vt:lpstr>
      <vt:lpstr>IHI_Theme_dec_2015</vt:lpstr>
      <vt:lpstr>Rondas de Equipe</vt:lpstr>
      <vt:lpstr>O Papel da Liderança</vt:lpstr>
      <vt:lpstr>PowerPoint Presentation</vt:lpstr>
      <vt:lpstr>Construindo uma Cultura de Segurança</vt:lpstr>
      <vt:lpstr>Planejamento das rondas</vt:lpstr>
      <vt:lpstr>Modelo de Ronda</vt:lpstr>
      <vt:lpstr>Roteiro</vt:lpstr>
      <vt:lpstr>Depois da ronda</vt:lpstr>
      <vt:lpstr>PowerPoint Presentation</vt:lpstr>
      <vt:lpstr>PowerPoint Presentation</vt:lpstr>
      <vt:lpstr>Modelo de Coaching para a Liderança Rondas</vt:lpstr>
      <vt:lpstr>Pulsação: Manter o Projeto</vt:lpstr>
    </vt:vector>
  </TitlesOfParts>
  <Company>Institute for Healthcare Improvement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Erik Bailey</dc:creator>
  <cp:lastModifiedBy>Paulo Borem</cp:lastModifiedBy>
  <cp:revision>261</cp:revision>
  <dcterms:created xsi:type="dcterms:W3CDTF">2004-07-30T20:30:04Z</dcterms:created>
  <dcterms:modified xsi:type="dcterms:W3CDTF">2018-08-06T21:28:10Z</dcterms:modified>
</cp:coreProperties>
</file>