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660" r:id="rId2"/>
  </p:sldMasterIdLst>
  <p:notesMasterIdLst>
    <p:notesMasterId r:id="rId33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</p:sldIdLst>
  <p:sldSz cx="12192000" cy="6858000"/>
  <p:notesSz cx="6858000" cy="9144000"/>
  <p:embeddedFontLst>
    <p:embeddedFont>
      <p:font typeface="Calibri" panose="020F0502020204030204" pitchFamily="34" charset="0"/>
      <p:regular r:id="rId34"/>
      <p:bold r:id="rId35"/>
      <p:italic r:id="rId36"/>
      <p:boldItalic r:id="rId37"/>
    </p:embeddedFont>
    <p:embeddedFont>
      <p:font typeface="Cutive" pitchFamily="2" charset="0"/>
      <p:regular r:id="rId3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9" roundtripDataSignature="AMtx7mjhz4K06qH/eDsTPmPsdH0d2CYdp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763"/>
    <p:restoredTop sz="94719"/>
  </p:normalViewPr>
  <p:slideViewPr>
    <p:cSldViewPr snapToGrid="0">
      <p:cViewPr varScale="1">
        <p:scale>
          <a:sx n="115" d="100"/>
          <a:sy n="115" d="100"/>
        </p:scale>
        <p:origin x="480" y="2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customschemas.google.com/relationships/presentationmetadata" Target="metadata"/><Relationship Id="rId21" Type="http://schemas.openxmlformats.org/officeDocument/2006/relationships/slide" Target="slides/slide19.xml"/><Relationship Id="rId34" Type="http://schemas.openxmlformats.org/officeDocument/2006/relationships/font" Target="fonts/font1.fntdata"/><Relationship Id="rId42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font" Target="fonts/font4.fntdata"/><Relationship Id="rId40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3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font" Target="fonts/font2.fntdata"/><Relationship Id="rId43" Type="http://schemas.openxmlformats.org/officeDocument/2006/relationships/tableStyles" Target="tableStyle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notesMaster" Target="notesMasters/notesMaster1.xml"/><Relationship Id="rId38" Type="http://schemas.openxmlformats.org/officeDocument/2006/relationships/font" Target="fonts/font5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1e33796cd71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" name="Google Shape;157;g1e33796cd71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g1e353aa0785_1_1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69" name="Google Shape;269;g1e353aa0785_1_1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g1e353aa0785_1_1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78" name="Google Shape;278;g1e353aa0785_1_1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g1e353aa0785_1_1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87" name="Google Shape;287;g1e353aa0785_1_1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g1e353aa0785_1_1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96" name="Google Shape;296;g1e353aa0785_1_1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g1e353aa0785_1_1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05" name="Google Shape;305;g1e353aa0785_1_1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g1e353aa0785_1_1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13" name="Google Shape;313;g1e353aa0785_1_1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g1e3447154f3_1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4" name="Google Shape;324;g1e3447154f3_1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3" name="Google Shape;333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g1e33796cd71_0_22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3" name="Google Shape;343;g1e33796cd71_0_2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g1e33796cd71_0_18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5" name="Google Shape;355;g1e33796cd71_0_1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g1e33796cd71_0_4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" name="Google Shape;166;g1e33796cd71_0_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g1e33796cd71_0_19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3" name="Google Shape;363;g1e33796cd71_0_1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g1e33796cd71_0_19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1" name="Google Shape;371;g1e33796cd71_0_1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g1e33796cd71_0_20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0" name="Google Shape;380;g1e33796cd71_0_2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8" name="Google Shape;388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8" name="Google Shape;408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6" name="Google Shape;416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g1e354899ef7_1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4" name="Google Shape;424;g1e354899ef7_1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g1e3447154f3_2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4" name="Google Shape;434;g1e3447154f3_2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g1e3447154f3_2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2" name="Google Shape;442;g1e3447154f3_2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g1e33796cd71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1" name="Google Shape;451;g1e33796cd71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1e3447154f3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" name="Google Shape;176;g1e3447154f3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g1e33796cd71_0_2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1" name="Google Shape;461;g1e33796cd71_0_2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1e33796cd71_0_20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" name="Google Shape;185;g1e33796cd71_0_2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" name="Google Shape;195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6" name="Google Shape;206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5" name="Google Shape;215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" name="Google Shape;224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g1e353aa0785_1_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36" name="Google Shape;236;g1e353aa0785_1_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de Título" type="title">
  <p:cSld name="TITL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2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2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4" name="Google Shape;14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e Texto Vertical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3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3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3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3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3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o e Título Vertical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34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4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3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3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3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de Título" type="title">
  <p:cSld name="TITLE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1e353aa0785_1_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g1e353aa0785_1_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89" name="Google Shape;89;g1e353aa0785_1_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g1e353aa0785_1_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g1e353aa0785_1_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e Conteúdo" type="obj">
  <p:cSld name="OBJECT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1e353aa0785_1_1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g1e353aa0785_1_1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5" name="Google Shape;95;g1e353aa0785_1_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" name="Google Shape;96;g1e353aa0785_1_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g1e353aa0785_1_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m Branco" type="blank">
  <p:cSld name="BLANK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1e353aa0785_1_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g1e353aa0785_1_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g1e353aa0785_1_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uas Partes de Conteúdo" type="twoObj">
  <p:cSld name="TWO_OBJECTS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1e353aa0785_1_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g1e353aa0785_1_2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5" name="Google Shape;105;g1e353aa0785_1_22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6" name="Google Shape;106;g1e353aa0785_1_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g1e353aa0785_1_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g1e353aa0785_1_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mente Título" type="titleOnly">
  <p:cSld name="TITLE_ONLY"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1e353aa0785_1_2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g1e353aa0785_1_2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g1e353aa0785_1_2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g1e353aa0785_1_2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beçalho da Seção" type="secHead">
  <p:cSld name="SECTION_HEADER"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1e353aa0785_1_34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g1e353aa0785_1_34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17" name="Google Shape;117;g1e353aa0785_1_3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g1e353aa0785_1_3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g1e353aa0785_1_3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ação" type="twoTxTwoObj">
  <p:cSld name="TWO_OBJECTS_WITH_TEXT"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1e353aa0785_1_4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g1e353aa0785_1_4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23" name="Google Shape;123;g1e353aa0785_1_4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4" name="Google Shape;124;g1e353aa0785_1_4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25" name="Google Shape;125;g1e353aa0785_1_4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6" name="Google Shape;126;g1e353aa0785_1_4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g1e353aa0785_1_4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8" name="Google Shape;128;g1e353aa0785_1_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údo com Legenda" type="objTx">
  <p:cSld name="OBJECT_WITH_CAPTION_TEXT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1e353aa0785_1_4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g1e353aa0785_1_49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32" name="Google Shape;132;g1e353aa0785_1_49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33" name="Google Shape;133;g1e353aa0785_1_4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4" name="Google Shape;134;g1e353aa0785_1_4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g1e353aa0785_1_4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e Conteúdo" type="obj">
  <p:cSld name="OBJECT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" name="Google Shape;20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m com Legenda" type="picTx">
  <p:cSld name="PICTURE_WITH_CAPTION_TEXT"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1e353aa0785_1_5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" name="Google Shape;138;g1e353aa0785_1_5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39" name="Google Shape;139;g1e353aa0785_1_5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40" name="Google Shape;140;g1e353aa0785_1_5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g1e353aa0785_1_5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2" name="Google Shape;142;g1e353aa0785_1_5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e Texto Vertical" type="vertTx">
  <p:cSld name="VERTICAL_TEXT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1e353aa0785_1_6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" name="Google Shape;145;g1e353aa0785_1_63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6" name="Google Shape;146;g1e353aa0785_1_6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g1e353aa0785_1_6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g1e353aa0785_1_6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o e Título Vertical" type="vertTitleAndTx">
  <p:cSld name="VERTICAL_TITLE_AND_VERTICAL_TEXT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1e353aa0785_1_69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g1e353aa0785_1_69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2" name="Google Shape;152;g1e353aa0785_1_6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3" name="Google Shape;153;g1e353aa0785_1_6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4" name="Google Shape;154;g1e353aa0785_1_6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mente Título" type="titleOnly">
  <p:cSld name="TITLE_ONLY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uas Partes de Conteúdo" type="twoObj">
  <p:cSld name="TWO_OBJECTS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2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2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1" name="Google Shape;31;p25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" name="Google Shape;32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beçalho da Seção" type="secHead">
  <p:cSld name="SECTION_HEADER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2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2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8" name="Google Shape;38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ação" type="twoTxTwoObj">
  <p:cSld name="TWO_OBJECTS_WITH_TEXT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29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29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4" name="Google Shape;44;p29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5" name="Google Shape;45;p29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6" name="Google Shape;46;p29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7" name="Google Shape;47;p2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2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m Branco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3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3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3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údo com Legenda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3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31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31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3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3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m com Legenda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32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2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32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3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3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2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1e353aa0785_1_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2" name="Google Shape;82;g1e353aa0785_1_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3" name="Google Shape;83;g1e353aa0785_1_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4" name="Google Shape;84;g1e353aa0785_1_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5" name="Google Shape;85;g1e353aa0785_1_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health.org.uk/publications/the-habits-of-an-improver" TargetMode="External"/><Relationship Id="rId4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3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hyperlink" Target="https://www.escolavirtual.gov.br/" TargetMode="External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3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forms.office.com/r/224x0GWAZx" TargetMode="Externa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1e33796cd71_0_2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" name="Google Shape;160;g1e33796cd71_0_2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61" name="Google Shape;161;g1e33796cd71_0_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3338"/>
            <a:ext cx="12192001" cy="6851325"/>
          </a:xfrm>
          <a:prstGeom prst="rect">
            <a:avLst/>
          </a:prstGeom>
          <a:noFill/>
          <a:ln>
            <a:noFill/>
          </a:ln>
        </p:spPr>
      </p:pic>
      <p:sp>
        <p:nvSpPr>
          <p:cNvPr id="162" name="Google Shape;162;g1e33796cd71_0_27"/>
          <p:cNvSpPr txBox="1"/>
          <p:nvPr/>
        </p:nvSpPr>
        <p:spPr>
          <a:xfrm>
            <a:off x="821275" y="2461275"/>
            <a:ext cx="10161600" cy="24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3000" b="1">
                <a:solidFill>
                  <a:srgbClr val="FFFFFF"/>
                </a:solidFill>
              </a:rPr>
              <a:t>Colaborativa PROADI-SUS</a:t>
            </a:r>
            <a:endParaRPr sz="3000" b="1">
              <a:solidFill>
                <a:srgbClr val="FFFFFF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3000" b="1">
                <a:solidFill>
                  <a:srgbClr val="FFFFFF"/>
                </a:solidFill>
              </a:rPr>
              <a:t>Sessão de Aprendizagem Virtual – Liderança ( S8 )</a:t>
            </a:r>
            <a:endParaRPr sz="3000" b="1">
              <a:solidFill>
                <a:srgbClr val="FFFFFF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3000" b="1">
                <a:solidFill>
                  <a:srgbClr val="FFFFFF"/>
                </a:solidFill>
              </a:rPr>
              <a:t>Segurança do paciente como parte da visão estratégica da instituição</a:t>
            </a:r>
            <a:endParaRPr sz="3000" b="1">
              <a:solidFill>
                <a:srgbClr val="FFFFFF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000" b="1">
                <a:solidFill>
                  <a:srgbClr val="FFFFFF"/>
                </a:solidFill>
              </a:rPr>
              <a:t>25-05-2023</a:t>
            </a:r>
            <a:endParaRPr sz="12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3" name="Google Shape;163;g1e33796cd71_0_27"/>
          <p:cNvSpPr txBox="1"/>
          <p:nvPr/>
        </p:nvSpPr>
        <p:spPr>
          <a:xfrm>
            <a:off x="1322575" y="4954875"/>
            <a:ext cx="94527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98181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pt-BR" sz="2400">
                <a:solidFill>
                  <a:srgbClr val="FFFFFF"/>
                </a:solidFill>
              </a:rPr>
              <a:t>Melhorando a Segurança do Paciente em Larga Escala no Brasil</a:t>
            </a:r>
            <a:endParaRPr sz="24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g1e353aa0785_1_109"/>
          <p:cNvSpPr txBox="1">
            <a:spLocks noGrp="1"/>
          </p:cNvSpPr>
          <p:nvPr>
            <p:ph type="title"/>
          </p:nvPr>
        </p:nvSpPr>
        <p:spPr>
          <a:xfrm>
            <a:off x="2068050" y="908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pt-BR" b="1">
                <a:solidFill>
                  <a:srgbClr val="3699B2"/>
                </a:solidFill>
              </a:rPr>
              <a:t>Ações necessárias </a:t>
            </a:r>
            <a:endParaRPr b="1">
              <a:solidFill>
                <a:srgbClr val="3699B2"/>
              </a:solidFill>
            </a:endParaRPr>
          </a:p>
        </p:txBody>
      </p:sp>
      <p:sp>
        <p:nvSpPr>
          <p:cNvPr id="272" name="Google Shape;272;g1e353aa0785_1_109"/>
          <p:cNvSpPr txBox="1"/>
          <p:nvPr/>
        </p:nvSpPr>
        <p:spPr>
          <a:xfrm>
            <a:off x="2278017" y="1971194"/>
            <a:ext cx="7635900" cy="70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pt-BR" sz="4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Garantir o “Controle da Qualidade”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3" name="Google Shape;273;g1e353aa0785_1_109"/>
          <p:cNvSpPr txBox="1"/>
          <p:nvPr/>
        </p:nvSpPr>
        <p:spPr>
          <a:xfrm>
            <a:off x="2278082" y="3858305"/>
            <a:ext cx="7635835" cy="707886"/>
          </a:xfrm>
          <a:prstGeom prst="rect">
            <a:avLst/>
          </a:prstGeom>
          <a:solidFill>
            <a:srgbClr val="548135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pt-BR" sz="4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Acompanhamento da alta liderança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74" name="Google Shape;274;g1e353aa0785_1_10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463349" y="6194266"/>
            <a:ext cx="1358537" cy="526900"/>
          </a:xfrm>
          <a:prstGeom prst="rect">
            <a:avLst/>
          </a:prstGeom>
          <a:noFill/>
          <a:ln>
            <a:noFill/>
          </a:ln>
        </p:spPr>
      </p:pic>
      <p:sp>
        <p:nvSpPr>
          <p:cNvPr id="275" name="Google Shape;275;g1e353aa0785_1_109"/>
          <p:cNvSpPr txBox="1"/>
          <p:nvPr/>
        </p:nvSpPr>
        <p:spPr>
          <a:xfrm>
            <a:off x="1776906" y="6194266"/>
            <a:ext cx="88410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0" i="0" u="none" strike="noStrike" cap="none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rPr>
              <a:t>_________________________________________________________________________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g1e353aa0785_1_117"/>
          <p:cNvSpPr txBox="1"/>
          <p:nvPr/>
        </p:nvSpPr>
        <p:spPr>
          <a:xfrm>
            <a:off x="498764" y="633784"/>
            <a:ext cx="7635900" cy="70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pt-BR" sz="4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Garantir o “Controle da Qualidade”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1" name="Google Shape;281;g1e353aa0785_1_117"/>
          <p:cNvSpPr txBox="1">
            <a:spLocks noGrp="1"/>
          </p:cNvSpPr>
          <p:nvPr>
            <p:ph type="body" idx="2"/>
          </p:nvPr>
        </p:nvSpPr>
        <p:spPr>
          <a:xfrm>
            <a:off x="5560826" y="1938782"/>
            <a:ext cx="4738441" cy="327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10000"/>
          </a:bodyPr>
          <a:lstStyle/>
          <a:p>
            <a:pPr marL="438150" lvl="1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8108"/>
              <a:buNone/>
            </a:pPr>
            <a:endParaRPr sz="2700"/>
          </a:p>
          <a:p>
            <a:pPr marL="438150" lvl="1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8108"/>
              <a:buNone/>
            </a:pPr>
            <a:r>
              <a:rPr lang="pt-BR" sz="2700"/>
              <a:t>Reconhecimento de sua legitimidade</a:t>
            </a:r>
            <a:endParaRPr/>
          </a:p>
          <a:p>
            <a:pPr marL="438150" lvl="1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8108"/>
              <a:buNone/>
            </a:pPr>
            <a:endParaRPr sz="2700"/>
          </a:p>
          <a:p>
            <a:pPr marL="438150" lvl="1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8108"/>
              <a:buNone/>
            </a:pPr>
            <a:r>
              <a:rPr lang="pt-BR" sz="2700"/>
              <a:t>Disponibilizar tempo para as atividades</a:t>
            </a:r>
            <a:endParaRPr/>
          </a:p>
          <a:p>
            <a:pPr marL="438150" lvl="1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8108"/>
              <a:buNone/>
            </a:pPr>
            <a:endParaRPr sz="2700"/>
          </a:p>
          <a:p>
            <a:pPr marL="438150" lvl="1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8108"/>
              <a:buNone/>
            </a:pPr>
            <a:r>
              <a:rPr lang="pt-BR" sz="2700"/>
              <a:t>Atuar na identificação de problemas e resolução</a:t>
            </a:r>
            <a:endParaRPr/>
          </a:p>
          <a:p>
            <a:pPr marL="685800" lvl="1" indent="-76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96096"/>
              <a:buNone/>
            </a:pPr>
            <a:endParaRPr sz="2700"/>
          </a:p>
        </p:txBody>
      </p:sp>
      <p:pic>
        <p:nvPicPr>
          <p:cNvPr id="282" name="Google Shape;282;g1e353aa0785_1_1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463349" y="6194266"/>
            <a:ext cx="1358537" cy="526900"/>
          </a:xfrm>
          <a:prstGeom prst="rect">
            <a:avLst/>
          </a:prstGeom>
          <a:noFill/>
          <a:ln>
            <a:noFill/>
          </a:ln>
        </p:spPr>
      </p:pic>
      <p:sp>
        <p:nvSpPr>
          <p:cNvPr id="283" name="Google Shape;283;g1e353aa0785_1_117"/>
          <p:cNvSpPr txBox="1"/>
          <p:nvPr/>
        </p:nvSpPr>
        <p:spPr>
          <a:xfrm>
            <a:off x="1776906" y="6194266"/>
            <a:ext cx="88410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0" i="0" u="none" strike="noStrike" cap="none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rPr>
              <a:t>_________________________________________________________________________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4" name="Google Shape;284;g1e353aa0785_1_117"/>
          <p:cNvSpPr txBox="1"/>
          <p:nvPr/>
        </p:nvSpPr>
        <p:spPr>
          <a:xfrm>
            <a:off x="762886" y="3142768"/>
            <a:ext cx="4404537" cy="10895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2860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pt-BR"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Garantir a atuação da equipe</a:t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g1e353aa0785_1_126"/>
          <p:cNvSpPr txBox="1"/>
          <p:nvPr/>
        </p:nvSpPr>
        <p:spPr>
          <a:xfrm>
            <a:off x="498764" y="633784"/>
            <a:ext cx="7635900" cy="708000"/>
          </a:xfrm>
          <a:prstGeom prst="rect">
            <a:avLst/>
          </a:prstGeom>
          <a:solidFill>
            <a:srgbClr val="4372C3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pt-BR" sz="4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Garantir o “Controle da Qualidade”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0" name="Google Shape;290;g1e353aa0785_1_126"/>
          <p:cNvSpPr txBox="1"/>
          <p:nvPr/>
        </p:nvSpPr>
        <p:spPr>
          <a:xfrm>
            <a:off x="4988485" y="1734918"/>
            <a:ext cx="6024300" cy="358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431800" marR="0" lvl="1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None/>
            </a:pPr>
            <a:endParaRPr sz="2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31800" marR="0" lvl="1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pt-BR"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Capacidade para propor e executar mudança</a:t>
            </a:r>
            <a:r>
              <a:rPr lang="pt-BR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-</a:t>
            </a:r>
            <a:r>
              <a:rPr lang="pt-BR"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ajustes </a:t>
            </a:r>
            <a:endParaRPr/>
          </a:p>
          <a:p>
            <a:pPr marL="431800" marR="0" lvl="1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None/>
            </a:pPr>
            <a:endParaRPr sz="2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31800" marR="0" lvl="1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pt-BR"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Interação entre setores e serviços</a:t>
            </a:r>
            <a:endParaRPr/>
          </a:p>
          <a:p>
            <a:pPr marL="431800" marR="0" lvl="1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None/>
            </a:pPr>
            <a:endParaRPr sz="2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31800" marR="0" lvl="1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pt-BR"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Escalonamento 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28600" marR="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3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91" name="Google Shape;291;g1e353aa0785_1_1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463349" y="6194266"/>
            <a:ext cx="1358537" cy="526900"/>
          </a:xfrm>
          <a:prstGeom prst="rect">
            <a:avLst/>
          </a:prstGeom>
          <a:noFill/>
          <a:ln>
            <a:noFill/>
          </a:ln>
        </p:spPr>
      </p:pic>
      <p:sp>
        <p:nvSpPr>
          <p:cNvPr id="292" name="Google Shape;292;g1e353aa0785_1_126"/>
          <p:cNvSpPr txBox="1"/>
          <p:nvPr/>
        </p:nvSpPr>
        <p:spPr>
          <a:xfrm>
            <a:off x="1776906" y="6194266"/>
            <a:ext cx="88410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0" i="0" u="none" strike="noStrike" cap="none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rPr>
              <a:t>_________________________________________________________________________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3" name="Google Shape;293;g1e353aa0785_1_126"/>
          <p:cNvSpPr txBox="1"/>
          <p:nvPr/>
        </p:nvSpPr>
        <p:spPr>
          <a:xfrm>
            <a:off x="943640" y="2998805"/>
            <a:ext cx="3830379" cy="10895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2860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Fortalecimento da liderança</a:t>
            </a:r>
            <a:endParaRPr sz="3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g1e353aa0785_1_135"/>
          <p:cNvSpPr txBox="1"/>
          <p:nvPr/>
        </p:nvSpPr>
        <p:spPr>
          <a:xfrm>
            <a:off x="498764" y="633784"/>
            <a:ext cx="7635900" cy="70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pt-BR" sz="4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Garantir o “Controle da Qualidade”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9" name="Google Shape;299;g1e353aa0785_1_135"/>
          <p:cNvSpPr txBox="1">
            <a:spLocks noGrp="1"/>
          </p:cNvSpPr>
          <p:nvPr>
            <p:ph type="body" idx="1"/>
          </p:nvPr>
        </p:nvSpPr>
        <p:spPr>
          <a:xfrm>
            <a:off x="5794744" y="2252606"/>
            <a:ext cx="5038246" cy="25107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20000"/>
          </a:bodyPr>
          <a:lstStyle/>
          <a:p>
            <a:pPr marL="215900" lvl="1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108108"/>
              <a:buNone/>
            </a:pPr>
            <a:r>
              <a:rPr lang="pt-BR" sz="2800"/>
              <a:t>Gráficos de tendência</a:t>
            </a:r>
            <a:endParaRPr/>
          </a:p>
          <a:p>
            <a:pPr marL="215900" lvl="1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108108"/>
              <a:buNone/>
            </a:pPr>
            <a:endParaRPr sz="2800"/>
          </a:p>
          <a:p>
            <a:pPr marL="215900" lvl="1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108108"/>
              <a:buNone/>
            </a:pPr>
            <a:r>
              <a:rPr lang="pt-BR" sz="2800"/>
              <a:t>Análise de resultados</a:t>
            </a:r>
            <a:endParaRPr/>
          </a:p>
          <a:p>
            <a:pPr marL="215900" lvl="1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108108"/>
              <a:buNone/>
            </a:pPr>
            <a:endParaRPr sz="2800"/>
          </a:p>
          <a:p>
            <a:pPr marL="215900" lvl="1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108108"/>
              <a:buNone/>
            </a:pPr>
            <a:r>
              <a:rPr lang="pt-BR" sz="2800"/>
              <a:t>Publicação dos resultados </a:t>
            </a:r>
            <a:endParaRPr/>
          </a:p>
          <a:p>
            <a:pPr marL="215900" lvl="1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108108"/>
              <a:buNone/>
            </a:pPr>
            <a:endParaRPr sz="2800"/>
          </a:p>
          <a:p>
            <a:pPr marL="215900" lvl="1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108108"/>
              <a:buNone/>
            </a:pPr>
            <a:r>
              <a:rPr lang="pt-BR" sz="2800"/>
              <a:t>Discussão com as equipes</a:t>
            </a:r>
            <a:endParaRPr sz="2800"/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16424"/>
              <a:buNone/>
            </a:pPr>
            <a:endParaRPr sz="2600"/>
          </a:p>
        </p:txBody>
      </p:sp>
      <p:pic>
        <p:nvPicPr>
          <p:cNvPr id="300" name="Google Shape;300;g1e353aa0785_1_13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463349" y="6194266"/>
            <a:ext cx="1358537" cy="526900"/>
          </a:xfrm>
          <a:prstGeom prst="rect">
            <a:avLst/>
          </a:prstGeom>
          <a:noFill/>
          <a:ln>
            <a:noFill/>
          </a:ln>
        </p:spPr>
      </p:pic>
      <p:sp>
        <p:nvSpPr>
          <p:cNvPr id="301" name="Google Shape;301;g1e353aa0785_1_135"/>
          <p:cNvSpPr txBox="1"/>
          <p:nvPr/>
        </p:nvSpPr>
        <p:spPr>
          <a:xfrm>
            <a:off x="1776906" y="6194266"/>
            <a:ext cx="88410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0" i="0" u="none" strike="noStrike" cap="none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rPr>
              <a:t>_________________________________________________________________________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2" name="Google Shape;302;g1e353aa0785_1_135"/>
          <p:cNvSpPr txBox="1"/>
          <p:nvPr/>
        </p:nvSpPr>
        <p:spPr>
          <a:xfrm>
            <a:off x="0" y="2764519"/>
            <a:ext cx="6097772" cy="10895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2860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pt-BR"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Monitoramento dos resultados</a:t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g1e353aa0785_1_144"/>
          <p:cNvSpPr txBox="1"/>
          <p:nvPr/>
        </p:nvSpPr>
        <p:spPr>
          <a:xfrm>
            <a:off x="838200" y="561984"/>
            <a:ext cx="7635835" cy="707886"/>
          </a:xfrm>
          <a:prstGeom prst="rect">
            <a:avLst/>
          </a:prstGeom>
          <a:solidFill>
            <a:srgbClr val="548135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pt-BR" sz="4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Acompanhamento da alta liderança</a:t>
            </a:r>
            <a:endParaRPr sz="40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08" name="Google Shape;308;g1e353aa0785_1_14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463349" y="6194266"/>
            <a:ext cx="1358537" cy="526900"/>
          </a:xfrm>
          <a:prstGeom prst="rect">
            <a:avLst/>
          </a:prstGeom>
          <a:noFill/>
          <a:ln>
            <a:noFill/>
          </a:ln>
        </p:spPr>
      </p:pic>
      <p:sp>
        <p:nvSpPr>
          <p:cNvPr id="309" name="Google Shape;309;g1e353aa0785_1_144"/>
          <p:cNvSpPr txBox="1"/>
          <p:nvPr/>
        </p:nvSpPr>
        <p:spPr>
          <a:xfrm>
            <a:off x="1776906" y="6194266"/>
            <a:ext cx="88410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0" i="0" u="none" strike="noStrike" cap="none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rPr>
              <a:t>_________________________________________________________________________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0" name="Google Shape;310;g1e353aa0785_1_144"/>
          <p:cNvSpPr txBox="1"/>
          <p:nvPr/>
        </p:nvSpPr>
        <p:spPr>
          <a:xfrm>
            <a:off x="1181617" y="2088256"/>
            <a:ext cx="6949000" cy="23083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0" i="1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“No nosso hospital não teremos mais infecções”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1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0" i="1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“Não retornaremos aos níveis de infecção que tínhamos em 2022”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1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0" i="1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“Não teremos mais infecção na nossa UTI”</a:t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g1e353aa0785_1_152"/>
          <p:cNvSpPr txBox="1"/>
          <p:nvPr/>
        </p:nvSpPr>
        <p:spPr>
          <a:xfrm>
            <a:off x="838200" y="561984"/>
            <a:ext cx="7635835" cy="707886"/>
          </a:xfrm>
          <a:prstGeom prst="rect">
            <a:avLst/>
          </a:prstGeom>
          <a:solidFill>
            <a:srgbClr val="548135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pt-BR" sz="4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Acompanhamento da alta liderança</a:t>
            </a:r>
            <a:endParaRPr sz="40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16" name="Google Shape;316;g1e353aa0785_1_15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463349" y="6194266"/>
            <a:ext cx="1358537" cy="526900"/>
          </a:xfrm>
          <a:prstGeom prst="rect">
            <a:avLst/>
          </a:prstGeom>
          <a:noFill/>
          <a:ln>
            <a:noFill/>
          </a:ln>
        </p:spPr>
      </p:pic>
      <p:sp>
        <p:nvSpPr>
          <p:cNvPr id="317" name="Google Shape;317;g1e353aa0785_1_152"/>
          <p:cNvSpPr txBox="1"/>
          <p:nvPr/>
        </p:nvSpPr>
        <p:spPr>
          <a:xfrm>
            <a:off x="1776906" y="6194266"/>
            <a:ext cx="88410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0" i="0" u="none" strike="noStrike" cap="none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rPr>
              <a:t>_________________________________________________________________________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8" name="Google Shape;318;g1e353aa0785_1_152"/>
          <p:cNvSpPr txBox="1"/>
          <p:nvPr/>
        </p:nvSpPr>
        <p:spPr>
          <a:xfrm>
            <a:off x="3887975" y="1820309"/>
            <a:ext cx="8367822" cy="1608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0950" tIns="140950" rIns="140950" bIns="14095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Calibri"/>
              <a:buNone/>
            </a:pPr>
            <a:r>
              <a:rPr lang="pt-BR" sz="3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Prestação de contas/ acompanhamento dos resultados em períodos definidos </a:t>
            </a:r>
            <a:endParaRPr sz="37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9" name="Google Shape;319;g1e353aa0785_1_152"/>
          <p:cNvSpPr txBox="1"/>
          <p:nvPr/>
        </p:nvSpPr>
        <p:spPr>
          <a:xfrm>
            <a:off x="3887975" y="4852896"/>
            <a:ext cx="9581978" cy="11417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0950" tIns="140950" rIns="140950" bIns="14095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Calibri"/>
              <a:buNone/>
            </a:pPr>
            <a:r>
              <a:rPr lang="pt-BR" sz="3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Rondas da alta liderança na unidade</a:t>
            </a:r>
            <a:endParaRPr/>
          </a:p>
        </p:txBody>
      </p:sp>
      <p:sp>
        <p:nvSpPr>
          <p:cNvPr id="320" name="Google Shape;320;g1e353aa0785_1_152"/>
          <p:cNvSpPr txBox="1"/>
          <p:nvPr/>
        </p:nvSpPr>
        <p:spPr>
          <a:xfrm>
            <a:off x="3887975" y="3249679"/>
            <a:ext cx="9581978" cy="1608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0950" tIns="140950" rIns="140950" bIns="14095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Calibri"/>
              <a:buNone/>
            </a:pPr>
            <a:r>
              <a:rPr lang="pt-BR" sz="3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Discussão dos resultados em reuniões de diretoria</a:t>
            </a:r>
            <a:endParaRPr/>
          </a:p>
        </p:txBody>
      </p:sp>
      <p:sp>
        <p:nvSpPr>
          <p:cNvPr id="321" name="Google Shape;321;g1e353aa0785_1_152"/>
          <p:cNvSpPr txBox="1"/>
          <p:nvPr/>
        </p:nvSpPr>
        <p:spPr>
          <a:xfrm>
            <a:off x="238609" y="2300907"/>
            <a:ext cx="3521776" cy="28623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 b="0" i="1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“No nosso hospital não teremos mais infecções”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b="0" i="1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 b="0" i="1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“Não retornaremos aos níveis de infecção que tínhamos em 2022”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b="0" i="1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 b="0" i="1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“Não teremos mais infecção na nossa UTI”</a:t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6" name="Google Shape;326;g1e3447154f3_1_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9900" y="1636150"/>
            <a:ext cx="7371601" cy="43736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27" name="Google Shape;327;g1e3447154f3_1_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463349" y="6194266"/>
            <a:ext cx="1358537" cy="526900"/>
          </a:xfrm>
          <a:prstGeom prst="rect">
            <a:avLst/>
          </a:prstGeom>
          <a:noFill/>
          <a:ln>
            <a:noFill/>
          </a:ln>
        </p:spPr>
      </p:pic>
      <p:sp>
        <p:nvSpPr>
          <p:cNvPr id="328" name="Google Shape;328;g1e3447154f3_1_6"/>
          <p:cNvSpPr txBox="1"/>
          <p:nvPr/>
        </p:nvSpPr>
        <p:spPr>
          <a:xfrm>
            <a:off x="1776906" y="6194266"/>
            <a:ext cx="88410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rPr>
              <a:t>_________________________________________________________________________</a:t>
            </a:r>
            <a:endParaRPr/>
          </a:p>
        </p:txBody>
      </p:sp>
      <p:sp>
        <p:nvSpPr>
          <p:cNvPr id="329" name="Google Shape;329;g1e3447154f3_1_6"/>
          <p:cNvSpPr txBox="1">
            <a:spLocks noGrp="1"/>
          </p:cNvSpPr>
          <p:nvPr>
            <p:ph type="title"/>
          </p:nvPr>
        </p:nvSpPr>
        <p:spPr>
          <a:xfrm>
            <a:off x="939600" y="276700"/>
            <a:ext cx="10515600" cy="89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37500"/>
              <a:buFont typeface="Calibri"/>
              <a:buNone/>
            </a:pPr>
            <a:r>
              <a:rPr lang="pt-BR" sz="3200" b="1">
                <a:solidFill>
                  <a:srgbClr val="3699B2"/>
                </a:solidFill>
              </a:rPr>
              <a:t>Quais outros planos podem fazer parte da estratégia para garantir que o projeto (e outras ações de melhoria) se sustente?</a:t>
            </a:r>
            <a:endParaRPr sz="3200" b="1">
              <a:solidFill>
                <a:srgbClr val="3699B2"/>
              </a:solidFill>
            </a:endParaRPr>
          </a:p>
        </p:txBody>
      </p:sp>
      <p:sp>
        <p:nvSpPr>
          <p:cNvPr id="330" name="Google Shape;330;g1e3447154f3_1_6"/>
          <p:cNvSpPr/>
          <p:nvPr/>
        </p:nvSpPr>
        <p:spPr>
          <a:xfrm>
            <a:off x="1218798" y="1245390"/>
            <a:ext cx="1727100" cy="130500"/>
          </a:xfrm>
          <a:prstGeom prst="rect">
            <a:avLst/>
          </a:prstGeom>
          <a:solidFill>
            <a:srgbClr val="3699B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15"/>
          <p:cNvSpPr txBox="1">
            <a:spLocks noGrp="1"/>
          </p:cNvSpPr>
          <p:nvPr>
            <p:ph type="title"/>
          </p:nvPr>
        </p:nvSpPr>
        <p:spPr>
          <a:xfrm>
            <a:off x="939600" y="276700"/>
            <a:ext cx="10515600" cy="73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pt-BR" sz="3200" b="1">
                <a:solidFill>
                  <a:srgbClr val="3699B2"/>
                </a:solidFill>
              </a:rPr>
              <a:t>Capacitação das equipes em habilidades e competências</a:t>
            </a:r>
            <a:endParaRPr sz="3200" b="1">
              <a:solidFill>
                <a:srgbClr val="3699B2"/>
              </a:solidFill>
            </a:endParaRPr>
          </a:p>
        </p:txBody>
      </p:sp>
      <p:pic>
        <p:nvPicPr>
          <p:cNvPr id="336" name="Google Shape;336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463349" y="6194266"/>
            <a:ext cx="1358537" cy="526900"/>
          </a:xfrm>
          <a:prstGeom prst="rect">
            <a:avLst/>
          </a:prstGeom>
          <a:noFill/>
          <a:ln>
            <a:noFill/>
          </a:ln>
        </p:spPr>
      </p:pic>
      <p:sp>
        <p:nvSpPr>
          <p:cNvPr id="337" name="Google Shape;337;p15"/>
          <p:cNvSpPr txBox="1"/>
          <p:nvPr/>
        </p:nvSpPr>
        <p:spPr>
          <a:xfrm>
            <a:off x="1776906" y="6194266"/>
            <a:ext cx="88410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rPr>
              <a:t>_________________________________________________________________________</a:t>
            </a:r>
            <a:endParaRPr/>
          </a:p>
        </p:txBody>
      </p:sp>
      <p:sp>
        <p:nvSpPr>
          <p:cNvPr id="338" name="Google Shape;338;p15"/>
          <p:cNvSpPr/>
          <p:nvPr/>
        </p:nvSpPr>
        <p:spPr>
          <a:xfrm>
            <a:off x="1218798" y="1245390"/>
            <a:ext cx="1727100" cy="130500"/>
          </a:xfrm>
          <a:prstGeom prst="rect">
            <a:avLst/>
          </a:prstGeom>
          <a:solidFill>
            <a:srgbClr val="3699B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39" name="Google Shape;339;p1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54773" y="1714849"/>
            <a:ext cx="6040551" cy="4695274"/>
          </a:xfrm>
          <a:prstGeom prst="rect">
            <a:avLst/>
          </a:prstGeom>
          <a:noFill/>
          <a:ln>
            <a:noFill/>
          </a:ln>
        </p:spPr>
      </p:pic>
      <p:sp>
        <p:nvSpPr>
          <p:cNvPr id="340" name="Google Shape;340;p15"/>
          <p:cNvSpPr txBox="1"/>
          <p:nvPr/>
        </p:nvSpPr>
        <p:spPr>
          <a:xfrm>
            <a:off x="7749900" y="4430750"/>
            <a:ext cx="4278000" cy="164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2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The habits of an improver: Thinking about learning for improvement in health care </a:t>
            </a:r>
            <a:endParaRPr>
              <a:solidFill>
                <a:srgbClr val="7F7F7F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i="1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Bill Lucas with Hadjer Nacer</a:t>
            </a:r>
            <a:endParaRPr sz="1800" i="1">
              <a:solidFill>
                <a:srgbClr val="7F7F7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100" u="sng">
                <a:solidFill>
                  <a:schemeClr val="hlink"/>
                </a:solidFill>
                <a:hlinkClick r:id="rId5"/>
              </a:rPr>
              <a:t>https://www.health.org.uk/publications/the-habits-of-an-improver</a:t>
            </a:r>
            <a:endParaRPr sz="1800" i="1">
              <a:solidFill>
                <a:srgbClr val="7F7F7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5" name="Google Shape;345;g1e33796cd71_0_2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526225" y="2439822"/>
            <a:ext cx="5589573" cy="3851949"/>
          </a:xfrm>
          <a:prstGeom prst="rect">
            <a:avLst/>
          </a:prstGeom>
          <a:noFill/>
          <a:ln>
            <a:noFill/>
          </a:ln>
        </p:spPr>
      </p:pic>
      <p:sp>
        <p:nvSpPr>
          <p:cNvPr id="346" name="Google Shape;346;g1e33796cd71_0_229"/>
          <p:cNvSpPr txBox="1"/>
          <p:nvPr/>
        </p:nvSpPr>
        <p:spPr>
          <a:xfrm>
            <a:off x="4617501" y="513156"/>
            <a:ext cx="60999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https://education.ihi.org/topclass/retrieveHome.do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47" name="Google Shape;347;g1e33796cd71_0_22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48000" y="3442763"/>
            <a:ext cx="2871476" cy="870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8" name="Google Shape;348;g1e33796cd71_0_22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577975" y="3202953"/>
            <a:ext cx="2102399" cy="1349912"/>
          </a:xfrm>
          <a:prstGeom prst="rect">
            <a:avLst/>
          </a:prstGeom>
          <a:noFill/>
          <a:ln>
            <a:noFill/>
          </a:ln>
        </p:spPr>
      </p:pic>
      <p:pic>
        <p:nvPicPr>
          <p:cNvPr id="349" name="Google Shape;349;g1e33796cd71_0_22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617501" y="4069177"/>
            <a:ext cx="2102399" cy="1349896"/>
          </a:xfrm>
          <a:prstGeom prst="rect">
            <a:avLst/>
          </a:prstGeom>
          <a:noFill/>
          <a:ln>
            <a:noFill/>
          </a:ln>
        </p:spPr>
      </p:pic>
      <p:pic>
        <p:nvPicPr>
          <p:cNvPr id="350" name="Google Shape;350;g1e33796cd71_0_229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0463349" y="6194266"/>
            <a:ext cx="1358537" cy="526900"/>
          </a:xfrm>
          <a:prstGeom prst="rect">
            <a:avLst/>
          </a:prstGeom>
          <a:noFill/>
          <a:ln>
            <a:noFill/>
          </a:ln>
        </p:spPr>
      </p:pic>
      <p:sp>
        <p:nvSpPr>
          <p:cNvPr id="351" name="Google Shape;351;g1e33796cd71_0_229"/>
          <p:cNvSpPr txBox="1"/>
          <p:nvPr/>
        </p:nvSpPr>
        <p:spPr>
          <a:xfrm>
            <a:off x="1776906" y="6194266"/>
            <a:ext cx="88410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rPr>
              <a:t>_________________________________________________________________________</a:t>
            </a:r>
            <a:endParaRPr/>
          </a:p>
        </p:txBody>
      </p:sp>
      <p:pic>
        <p:nvPicPr>
          <p:cNvPr id="352" name="Google Shape;352;g1e33796cd71_0_229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107175" y="152400"/>
            <a:ext cx="2918124" cy="27726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g1e33796cd71_0_187"/>
          <p:cNvSpPr txBox="1"/>
          <p:nvPr/>
        </p:nvSpPr>
        <p:spPr>
          <a:xfrm>
            <a:off x="1506146" y="347173"/>
            <a:ext cx="60999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https://ead-saudeemnossasmaos.proadi-sus.org.br/courses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58" name="Google Shape;358;g1e33796cd71_0_18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22863" y="953899"/>
            <a:ext cx="7772402" cy="5356198"/>
          </a:xfrm>
          <a:prstGeom prst="rect">
            <a:avLst/>
          </a:prstGeom>
          <a:noFill/>
          <a:ln>
            <a:noFill/>
          </a:ln>
        </p:spPr>
      </p:pic>
      <p:pic>
        <p:nvPicPr>
          <p:cNvPr id="359" name="Google Shape;359;g1e33796cd71_0_18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463349" y="6194266"/>
            <a:ext cx="1358537" cy="526900"/>
          </a:xfrm>
          <a:prstGeom prst="rect">
            <a:avLst/>
          </a:prstGeom>
          <a:noFill/>
          <a:ln>
            <a:noFill/>
          </a:ln>
        </p:spPr>
      </p:pic>
      <p:sp>
        <p:nvSpPr>
          <p:cNvPr id="360" name="Google Shape;360;g1e33796cd71_0_187"/>
          <p:cNvSpPr txBox="1"/>
          <p:nvPr/>
        </p:nvSpPr>
        <p:spPr>
          <a:xfrm>
            <a:off x="1776906" y="6194266"/>
            <a:ext cx="88410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rPr>
              <a:t>_________________________________________________________________________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g1e33796cd71_0_40"/>
          <p:cNvSpPr txBox="1"/>
          <p:nvPr/>
        </p:nvSpPr>
        <p:spPr>
          <a:xfrm>
            <a:off x="341550" y="1792150"/>
            <a:ext cx="6882600" cy="373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9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Narrativa de liderança</a:t>
            </a:r>
            <a:endParaRPr sz="2900">
              <a:solidFill>
                <a:srgbClr val="7F7F7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9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Ana Paula Pinho</a:t>
            </a:r>
            <a:endParaRPr sz="2900">
              <a:solidFill>
                <a:srgbClr val="7F7F7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pt-BR" sz="29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Onde se encontra o projeto SNM dentro do planejamento da instituição?</a:t>
            </a:r>
            <a:endParaRPr sz="2900">
              <a:solidFill>
                <a:srgbClr val="7F7F7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9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Estratégias sustentabilidade de projetos de melhoria</a:t>
            </a:r>
            <a:endParaRPr sz="2900">
              <a:solidFill>
                <a:srgbClr val="7F7F7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9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Elenara Ribas e Helena Santos</a:t>
            </a:r>
            <a:endParaRPr sz="2900">
              <a:solidFill>
                <a:srgbClr val="7F7F7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pt-BR" sz="29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Próximos passos</a:t>
            </a:r>
            <a:endParaRPr sz="2900">
              <a:solidFill>
                <a:srgbClr val="7F7F7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9" name="Google Shape;169;g1e33796cd71_0_40"/>
          <p:cNvSpPr txBox="1"/>
          <p:nvPr/>
        </p:nvSpPr>
        <p:spPr>
          <a:xfrm>
            <a:off x="525319" y="601950"/>
            <a:ext cx="21006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600" b="1">
                <a:solidFill>
                  <a:srgbClr val="3699B2"/>
                </a:solidFill>
                <a:latin typeface="Calibri"/>
                <a:ea typeface="Calibri"/>
                <a:cs typeface="Calibri"/>
                <a:sym typeface="Calibri"/>
              </a:rPr>
              <a:t>Pauta</a:t>
            </a:r>
            <a:endParaRPr sz="3600" b="1">
              <a:solidFill>
                <a:srgbClr val="3699B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0" name="Google Shape;170;g1e33796cd71_0_40"/>
          <p:cNvSpPr/>
          <p:nvPr/>
        </p:nvSpPr>
        <p:spPr>
          <a:xfrm>
            <a:off x="849998" y="1290281"/>
            <a:ext cx="1727100" cy="130500"/>
          </a:xfrm>
          <a:prstGeom prst="rect">
            <a:avLst/>
          </a:prstGeom>
          <a:solidFill>
            <a:srgbClr val="3699B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1" name="Google Shape;171;g1e33796cd71_0_4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380112" y="0"/>
            <a:ext cx="4811888" cy="488550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" name="Google Shape;172;g1e33796cd71_0_4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463349" y="6194266"/>
            <a:ext cx="1358537" cy="526900"/>
          </a:xfrm>
          <a:prstGeom prst="rect">
            <a:avLst/>
          </a:prstGeom>
          <a:noFill/>
          <a:ln>
            <a:noFill/>
          </a:ln>
        </p:spPr>
      </p:pic>
      <p:sp>
        <p:nvSpPr>
          <p:cNvPr id="173" name="Google Shape;173;g1e33796cd71_0_40"/>
          <p:cNvSpPr txBox="1"/>
          <p:nvPr/>
        </p:nvSpPr>
        <p:spPr>
          <a:xfrm>
            <a:off x="1776906" y="6194266"/>
            <a:ext cx="88410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rPr>
              <a:t>_________________________________________________________________________</a:t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g1e33796cd71_0_192"/>
          <p:cNvSpPr txBox="1"/>
          <p:nvPr/>
        </p:nvSpPr>
        <p:spPr>
          <a:xfrm>
            <a:off x="1067578" y="352202"/>
            <a:ext cx="60999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http://www.iepmoinhos.com.br/pacienteseguro/videos.php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66" name="Google Shape;366;g1e33796cd71_0_19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311198" y="899526"/>
            <a:ext cx="7772402" cy="5356198"/>
          </a:xfrm>
          <a:prstGeom prst="rect">
            <a:avLst/>
          </a:prstGeom>
          <a:noFill/>
          <a:ln>
            <a:noFill/>
          </a:ln>
        </p:spPr>
      </p:pic>
      <p:pic>
        <p:nvPicPr>
          <p:cNvPr id="367" name="Google Shape;367;g1e33796cd71_0_19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463349" y="6194266"/>
            <a:ext cx="1358537" cy="526900"/>
          </a:xfrm>
          <a:prstGeom prst="rect">
            <a:avLst/>
          </a:prstGeom>
          <a:noFill/>
          <a:ln>
            <a:noFill/>
          </a:ln>
        </p:spPr>
      </p:pic>
      <p:sp>
        <p:nvSpPr>
          <p:cNvPr id="368" name="Google Shape;368;g1e33796cd71_0_192"/>
          <p:cNvSpPr txBox="1"/>
          <p:nvPr/>
        </p:nvSpPr>
        <p:spPr>
          <a:xfrm>
            <a:off x="1776906" y="6194266"/>
            <a:ext cx="88410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rPr>
              <a:t>_________________________________________________________________________</a:t>
            </a:r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3" name="Google Shape;373;g1e33796cd71_0_19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313075" y="2444350"/>
            <a:ext cx="5562649" cy="3833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4" name="Google Shape;374;g1e33796cd71_0_19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463349" y="6194266"/>
            <a:ext cx="1358537" cy="526900"/>
          </a:xfrm>
          <a:prstGeom prst="rect">
            <a:avLst/>
          </a:prstGeom>
          <a:noFill/>
          <a:ln>
            <a:noFill/>
          </a:ln>
        </p:spPr>
      </p:pic>
      <p:sp>
        <p:nvSpPr>
          <p:cNvPr id="375" name="Google Shape;375;g1e33796cd71_0_197"/>
          <p:cNvSpPr txBox="1"/>
          <p:nvPr/>
        </p:nvSpPr>
        <p:spPr>
          <a:xfrm>
            <a:off x="1776906" y="6194266"/>
            <a:ext cx="88410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rPr>
              <a:t>_________________________________________________________________________</a:t>
            </a:r>
            <a:endParaRPr/>
          </a:p>
        </p:txBody>
      </p:sp>
      <p:sp>
        <p:nvSpPr>
          <p:cNvPr id="376" name="Google Shape;376;g1e33796cd71_0_197"/>
          <p:cNvSpPr txBox="1"/>
          <p:nvPr/>
        </p:nvSpPr>
        <p:spPr>
          <a:xfrm>
            <a:off x="1598800" y="500200"/>
            <a:ext cx="43290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dk1"/>
                </a:solidFill>
                <a:uFill>
                  <a:noFill/>
                </a:uFill>
                <a:latin typeface="Calibri"/>
                <a:ea typeface="Calibri"/>
                <a:cs typeface="Calibri"/>
                <a:sym typeface="Calibri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https://www.escolavirtual.gov.br/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77" name="Google Shape;377;g1e33796cd71_0_19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50825" y="1257925"/>
            <a:ext cx="5060823" cy="34867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g1e33796cd71_0_201"/>
          <p:cNvSpPr txBox="1"/>
          <p:nvPr/>
        </p:nvSpPr>
        <p:spPr>
          <a:xfrm>
            <a:off x="1217481" y="507806"/>
            <a:ext cx="76341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https://avasus.ufrn.br/local/avasplugin/cursos/curso.php?id=243</a:t>
            </a:r>
            <a:endParaRPr/>
          </a:p>
        </p:txBody>
      </p:sp>
      <p:pic>
        <p:nvPicPr>
          <p:cNvPr id="383" name="Google Shape;383;g1e33796cd71_0_20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04725" y="1134976"/>
            <a:ext cx="7772402" cy="5356198"/>
          </a:xfrm>
          <a:prstGeom prst="rect">
            <a:avLst/>
          </a:prstGeom>
          <a:noFill/>
          <a:ln>
            <a:noFill/>
          </a:ln>
        </p:spPr>
      </p:pic>
      <p:pic>
        <p:nvPicPr>
          <p:cNvPr id="384" name="Google Shape;384;g1e33796cd71_0_20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463349" y="6194266"/>
            <a:ext cx="1358537" cy="526900"/>
          </a:xfrm>
          <a:prstGeom prst="rect">
            <a:avLst/>
          </a:prstGeom>
          <a:noFill/>
          <a:ln>
            <a:noFill/>
          </a:ln>
        </p:spPr>
      </p:pic>
      <p:sp>
        <p:nvSpPr>
          <p:cNvPr id="385" name="Google Shape;385;g1e33796cd71_0_201"/>
          <p:cNvSpPr txBox="1"/>
          <p:nvPr/>
        </p:nvSpPr>
        <p:spPr>
          <a:xfrm>
            <a:off x="1776906" y="6194266"/>
            <a:ext cx="88410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rPr>
              <a:t>_________________________________________________________________________</a:t>
            </a:r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>
            <a:alpha val="34901"/>
          </a:schemeClr>
        </a:solidFill>
        <a:effectLst/>
      </p:bgPr>
    </p:bg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p16"/>
          <p:cNvSpPr/>
          <p:nvPr/>
        </p:nvSpPr>
        <p:spPr>
          <a:xfrm>
            <a:off x="1524" y="0"/>
            <a:ext cx="12188952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1" name="Google Shape;391;p16"/>
          <p:cNvSpPr/>
          <p:nvPr/>
        </p:nvSpPr>
        <p:spPr>
          <a:xfrm>
            <a:off x="1524" y="0"/>
            <a:ext cx="12189000" cy="6858000"/>
          </a:xfrm>
          <a:prstGeom prst="rect">
            <a:avLst/>
          </a:prstGeom>
          <a:solidFill>
            <a:schemeClr val="lt2">
              <a:alpha val="34901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2" name="Google Shape;392;p16"/>
          <p:cNvSpPr/>
          <p:nvPr/>
        </p:nvSpPr>
        <p:spPr>
          <a:xfrm>
            <a:off x="1478324" y="709375"/>
            <a:ext cx="10713676" cy="543331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3" name="Google Shape;393;p16"/>
          <p:cNvSpPr txBox="1">
            <a:spLocks noGrp="1"/>
          </p:cNvSpPr>
          <p:nvPr>
            <p:ph type="title"/>
          </p:nvPr>
        </p:nvSpPr>
        <p:spPr>
          <a:xfrm>
            <a:off x="874375" y="139675"/>
            <a:ext cx="8280900" cy="65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37500"/>
              <a:buFont typeface="Calibri"/>
              <a:buNone/>
            </a:pPr>
            <a:r>
              <a:rPr lang="pt-BR" sz="3200" b="1">
                <a:solidFill>
                  <a:srgbClr val="3699B2"/>
                </a:solidFill>
              </a:rPr>
              <a:t>Como</a:t>
            </a:r>
            <a:r>
              <a:rPr lang="pt-BR"/>
              <a:t> </a:t>
            </a:r>
            <a:r>
              <a:rPr lang="pt-BR" sz="3200" b="1">
                <a:solidFill>
                  <a:srgbClr val="3699B2"/>
                </a:solidFill>
              </a:rPr>
              <a:t>manter a equipe de melhoria?</a:t>
            </a:r>
            <a:endParaRPr sz="3200" b="1">
              <a:solidFill>
                <a:srgbClr val="3699B2"/>
              </a:solidFill>
            </a:endParaRPr>
          </a:p>
        </p:txBody>
      </p:sp>
      <p:grpSp>
        <p:nvGrpSpPr>
          <p:cNvPr id="394" name="Google Shape;394;p16"/>
          <p:cNvGrpSpPr/>
          <p:nvPr/>
        </p:nvGrpSpPr>
        <p:grpSpPr>
          <a:xfrm>
            <a:off x="1478326" y="1692075"/>
            <a:ext cx="9756717" cy="4187554"/>
            <a:chOff x="0" y="3092"/>
            <a:chExt cx="6589260" cy="4187554"/>
          </a:xfrm>
        </p:grpSpPr>
        <p:sp>
          <p:nvSpPr>
            <p:cNvPr id="395" name="Google Shape;395;p16"/>
            <p:cNvSpPr/>
            <p:nvPr/>
          </p:nvSpPr>
          <p:spPr>
            <a:xfrm>
              <a:off x="0" y="3092"/>
              <a:ext cx="6589260" cy="1036794"/>
            </a:xfrm>
            <a:prstGeom prst="roundRect">
              <a:avLst>
                <a:gd name="adj" fmla="val 16667"/>
              </a:avLst>
            </a:prstGeom>
            <a:solidFill>
              <a:schemeClr val="accent2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16"/>
            <p:cNvSpPr txBox="1"/>
            <p:nvPr/>
          </p:nvSpPr>
          <p:spPr>
            <a:xfrm>
              <a:off x="50612" y="53704"/>
              <a:ext cx="6488100" cy="935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9050" tIns="19050" rIns="19050" bIns="1905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500"/>
                <a:buFont typeface="Calibri"/>
                <a:buNone/>
              </a:pPr>
              <a:r>
                <a:rPr lang="pt-BR" sz="30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nomeação</a:t>
              </a:r>
              <a:endParaRPr sz="3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7" name="Google Shape;397;p16"/>
            <p:cNvSpPr/>
            <p:nvPr/>
          </p:nvSpPr>
          <p:spPr>
            <a:xfrm>
              <a:off x="0" y="1053346"/>
              <a:ext cx="6589260" cy="1036794"/>
            </a:xfrm>
            <a:prstGeom prst="roundRect">
              <a:avLst>
                <a:gd name="adj" fmla="val 16667"/>
              </a:avLst>
            </a:prstGeom>
            <a:solidFill>
              <a:srgbClr val="D77850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16"/>
            <p:cNvSpPr txBox="1"/>
            <p:nvPr/>
          </p:nvSpPr>
          <p:spPr>
            <a:xfrm>
              <a:off x="50612" y="1103958"/>
              <a:ext cx="6488036" cy="93557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9050" tIns="19050" rIns="19050" bIns="1905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500"/>
                <a:buFont typeface="Calibri"/>
                <a:buNone/>
              </a:pPr>
              <a:r>
                <a:rPr lang="pt-BR" sz="30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reuniões regulares, com pauta pré-definida e registro em ata</a:t>
              </a:r>
              <a:endParaRPr sz="3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9" name="Google Shape;399;p16"/>
            <p:cNvSpPr/>
            <p:nvPr/>
          </p:nvSpPr>
          <p:spPr>
            <a:xfrm>
              <a:off x="0" y="2103599"/>
              <a:ext cx="6589260" cy="1036794"/>
            </a:xfrm>
            <a:prstGeom prst="roundRect">
              <a:avLst>
                <a:gd name="adj" fmla="val 16667"/>
              </a:avLst>
            </a:prstGeom>
            <a:solidFill>
              <a:srgbClr val="C47F6E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16"/>
            <p:cNvSpPr txBox="1"/>
            <p:nvPr/>
          </p:nvSpPr>
          <p:spPr>
            <a:xfrm>
              <a:off x="50612" y="2154211"/>
              <a:ext cx="6488036" cy="93557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9050" tIns="19050" rIns="19050" bIns="1905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500"/>
                <a:buFont typeface="Calibri"/>
                <a:buNone/>
              </a:pPr>
              <a:r>
                <a:rPr lang="pt-BR" sz="30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responsabilização de todos, com funções especificadas</a:t>
              </a:r>
              <a:endParaRPr sz="3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1" name="Google Shape;401;p16"/>
            <p:cNvSpPr/>
            <p:nvPr/>
          </p:nvSpPr>
          <p:spPr>
            <a:xfrm>
              <a:off x="0" y="3153852"/>
              <a:ext cx="6589260" cy="1036794"/>
            </a:xfrm>
            <a:prstGeom prst="roundRect">
              <a:avLst>
                <a:gd name="adj" fmla="val 16667"/>
              </a:avLst>
            </a:prstGeom>
            <a:solidFill>
              <a:srgbClr val="B38E8A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16"/>
            <p:cNvSpPr txBox="1"/>
            <p:nvPr/>
          </p:nvSpPr>
          <p:spPr>
            <a:xfrm>
              <a:off x="50612" y="3204464"/>
              <a:ext cx="6488036" cy="93557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9050" tIns="19050" rIns="19050" bIns="19050" anchor="ctr" anchorCtr="0">
              <a:noAutofit/>
            </a:bodyPr>
            <a:lstStyle/>
            <a:p>
              <a:pPr marL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500"/>
                <a:buFont typeface="Calibri"/>
                <a:buNone/>
              </a:pPr>
              <a:r>
                <a:rPr lang="pt-BR" sz="30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celebração de bons resultados</a:t>
              </a:r>
              <a:endParaRPr sz="3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403" name="Google Shape;403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463349" y="6194266"/>
            <a:ext cx="1358537" cy="526900"/>
          </a:xfrm>
          <a:prstGeom prst="rect">
            <a:avLst/>
          </a:prstGeom>
          <a:noFill/>
          <a:ln>
            <a:noFill/>
          </a:ln>
        </p:spPr>
      </p:pic>
      <p:sp>
        <p:nvSpPr>
          <p:cNvPr id="404" name="Google Shape;404;p16"/>
          <p:cNvSpPr txBox="1"/>
          <p:nvPr/>
        </p:nvSpPr>
        <p:spPr>
          <a:xfrm>
            <a:off x="1776906" y="6194266"/>
            <a:ext cx="88410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rPr>
              <a:t>_________________________________________________________________________</a:t>
            </a:r>
            <a:endParaRPr/>
          </a:p>
        </p:txBody>
      </p:sp>
      <p:sp>
        <p:nvSpPr>
          <p:cNvPr id="405" name="Google Shape;405;p16"/>
          <p:cNvSpPr/>
          <p:nvPr/>
        </p:nvSpPr>
        <p:spPr>
          <a:xfrm>
            <a:off x="1218798" y="1245390"/>
            <a:ext cx="1727100" cy="130500"/>
          </a:xfrm>
          <a:prstGeom prst="rect">
            <a:avLst/>
          </a:prstGeom>
          <a:solidFill>
            <a:srgbClr val="3699B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p17"/>
          <p:cNvSpPr txBox="1">
            <a:spLocks noGrp="1"/>
          </p:cNvSpPr>
          <p:nvPr>
            <p:ph type="title"/>
          </p:nvPr>
        </p:nvSpPr>
        <p:spPr>
          <a:xfrm>
            <a:off x="481025" y="3752850"/>
            <a:ext cx="10368300" cy="245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utive"/>
              <a:buNone/>
            </a:pPr>
            <a:r>
              <a:rPr lang="pt-BR" sz="3600" b="1">
                <a:latin typeface="Cutive"/>
                <a:ea typeface="Cutive"/>
                <a:cs typeface="Cutive"/>
                <a:sym typeface="Cutive"/>
              </a:rPr>
              <a:t>transição de equipes – transferência do conhecimento!</a:t>
            </a:r>
            <a:endParaRPr/>
          </a:p>
        </p:txBody>
      </p:sp>
      <p:pic>
        <p:nvPicPr>
          <p:cNvPr id="411" name="Google Shape;411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463349" y="6194266"/>
            <a:ext cx="1358537" cy="526900"/>
          </a:xfrm>
          <a:prstGeom prst="rect">
            <a:avLst/>
          </a:prstGeom>
          <a:noFill/>
          <a:ln>
            <a:noFill/>
          </a:ln>
        </p:spPr>
      </p:pic>
      <p:sp>
        <p:nvSpPr>
          <p:cNvPr id="412" name="Google Shape;412;p17"/>
          <p:cNvSpPr txBox="1"/>
          <p:nvPr/>
        </p:nvSpPr>
        <p:spPr>
          <a:xfrm>
            <a:off x="1776906" y="6194266"/>
            <a:ext cx="88410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rPr>
              <a:t>_________________________________________________________________________</a:t>
            </a:r>
            <a:endParaRPr/>
          </a:p>
        </p:txBody>
      </p:sp>
      <p:pic>
        <p:nvPicPr>
          <p:cNvPr id="413" name="Google Shape;413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12192000" cy="37084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p20"/>
          <p:cNvSpPr txBox="1">
            <a:spLocks noGrp="1"/>
          </p:cNvSpPr>
          <p:nvPr>
            <p:ph type="body" idx="1"/>
          </p:nvPr>
        </p:nvSpPr>
        <p:spPr>
          <a:xfrm>
            <a:off x="767575" y="1817775"/>
            <a:ext cx="6612600" cy="300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-254000" algn="l" rtl="0">
              <a:spcBef>
                <a:spcPts val="0"/>
              </a:spcBef>
              <a:spcAft>
                <a:spcPts val="0"/>
              </a:spcAft>
              <a:buSzPts val="4000"/>
              <a:buChar char="•"/>
            </a:pPr>
            <a:r>
              <a:rPr lang="pt-BR" sz="2900">
                <a:solidFill>
                  <a:srgbClr val="7F7F7F"/>
                </a:solidFill>
              </a:rPr>
              <a:t>  Atas </a:t>
            </a:r>
            <a:endParaRPr sz="2900">
              <a:solidFill>
                <a:srgbClr val="7F7F7F"/>
              </a:solidFill>
            </a:endParaRPr>
          </a:p>
          <a:p>
            <a:pPr marL="0" lvl="0" indent="-254000" algn="l" rtl="0">
              <a:spcBef>
                <a:spcPts val="600"/>
              </a:spcBef>
              <a:spcAft>
                <a:spcPts val="0"/>
              </a:spcAft>
              <a:buSzPts val="4000"/>
              <a:buChar char="•"/>
            </a:pPr>
            <a:r>
              <a:rPr lang="pt-BR" sz="2900">
                <a:solidFill>
                  <a:srgbClr val="7F7F7F"/>
                </a:solidFill>
              </a:rPr>
              <a:t>  Relatórios periódicos com discussões e análises de resultados - prestação de contas</a:t>
            </a:r>
            <a:endParaRPr sz="2900">
              <a:solidFill>
                <a:srgbClr val="7F7F7F"/>
              </a:solidFill>
            </a:endParaRPr>
          </a:p>
          <a:p>
            <a:pPr marL="0" lvl="0" indent="-254000" algn="l" rtl="0">
              <a:spcBef>
                <a:spcPts val="600"/>
              </a:spcBef>
              <a:spcAft>
                <a:spcPts val="0"/>
              </a:spcAft>
              <a:buSzPts val="4000"/>
              <a:buChar char="•"/>
            </a:pPr>
            <a:r>
              <a:rPr lang="pt-BR" sz="2900">
                <a:solidFill>
                  <a:srgbClr val="7F7F7F"/>
                </a:solidFill>
              </a:rPr>
              <a:t>  Procedimentos operacionais padrão</a:t>
            </a:r>
            <a:endParaRPr sz="2900">
              <a:solidFill>
                <a:srgbClr val="7F7F7F"/>
              </a:solidFill>
            </a:endParaRPr>
          </a:p>
        </p:txBody>
      </p:sp>
      <p:pic>
        <p:nvPicPr>
          <p:cNvPr id="419" name="Google Shape;419;p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463349" y="6194266"/>
            <a:ext cx="1358537" cy="526900"/>
          </a:xfrm>
          <a:prstGeom prst="rect">
            <a:avLst/>
          </a:prstGeom>
          <a:noFill/>
          <a:ln>
            <a:noFill/>
          </a:ln>
        </p:spPr>
      </p:pic>
      <p:sp>
        <p:nvSpPr>
          <p:cNvPr id="420" name="Google Shape;420;p20"/>
          <p:cNvSpPr txBox="1"/>
          <p:nvPr/>
        </p:nvSpPr>
        <p:spPr>
          <a:xfrm>
            <a:off x="1776906" y="6194266"/>
            <a:ext cx="88410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rPr>
              <a:t>_________________________________________________________________________</a:t>
            </a:r>
            <a:endParaRPr/>
          </a:p>
        </p:txBody>
      </p:sp>
      <p:pic>
        <p:nvPicPr>
          <p:cNvPr id="421" name="Google Shape;421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506650" y="0"/>
            <a:ext cx="4685350" cy="4361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g1e354899ef7_1_8"/>
          <p:cNvSpPr txBox="1">
            <a:spLocks noGrp="1"/>
          </p:cNvSpPr>
          <p:nvPr>
            <p:ph type="body" idx="1"/>
          </p:nvPr>
        </p:nvSpPr>
        <p:spPr>
          <a:xfrm>
            <a:off x="767575" y="1817775"/>
            <a:ext cx="6612600" cy="300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900">
                <a:solidFill>
                  <a:srgbClr val="7F7F7F"/>
                </a:solidFill>
              </a:rPr>
              <a:t>Metas e objetivos não garantem que se alcance melhorias: </a:t>
            </a:r>
            <a:r>
              <a:rPr lang="pt-BR" sz="2900" b="1">
                <a:solidFill>
                  <a:srgbClr val="7F7F7F"/>
                </a:solidFill>
              </a:rPr>
              <a:t>são necessárias a adoção e implementação de estratégias em um determinado período de tempo</a:t>
            </a:r>
            <a:endParaRPr sz="2900">
              <a:solidFill>
                <a:srgbClr val="7F7F7F"/>
              </a:solidFill>
            </a:endParaRPr>
          </a:p>
        </p:txBody>
      </p:sp>
      <p:pic>
        <p:nvPicPr>
          <p:cNvPr id="427" name="Google Shape;427;g1e354899ef7_1_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463349" y="6194266"/>
            <a:ext cx="1358537" cy="526900"/>
          </a:xfrm>
          <a:prstGeom prst="rect">
            <a:avLst/>
          </a:prstGeom>
          <a:noFill/>
          <a:ln>
            <a:noFill/>
          </a:ln>
        </p:spPr>
      </p:pic>
      <p:sp>
        <p:nvSpPr>
          <p:cNvPr id="428" name="Google Shape;428;g1e354899ef7_1_8"/>
          <p:cNvSpPr txBox="1"/>
          <p:nvPr/>
        </p:nvSpPr>
        <p:spPr>
          <a:xfrm>
            <a:off x="1776906" y="6194266"/>
            <a:ext cx="88410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rPr>
              <a:t>_________________________________________________________________________</a:t>
            </a:r>
            <a:endParaRPr/>
          </a:p>
        </p:txBody>
      </p:sp>
      <p:pic>
        <p:nvPicPr>
          <p:cNvPr id="429" name="Google Shape;429;g1e354899ef7_1_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380112" y="0"/>
            <a:ext cx="4811888" cy="4885509"/>
          </a:xfrm>
          <a:prstGeom prst="rect">
            <a:avLst/>
          </a:prstGeom>
          <a:noFill/>
          <a:ln>
            <a:noFill/>
          </a:ln>
        </p:spPr>
      </p:pic>
      <p:sp>
        <p:nvSpPr>
          <p:cNvPr id="430" name="Google Shape;430;g1e354899ef7_1_8"/>
          <p:cNvSpPr txBox="1">
            <a:spLocks noGrp="1"/>
          </p:cNvSpPr>
          <p:nvPr>
            <p:ph type="title"/>
          </p:nvPr>
        </p:nvSpPr>
        <p:spPr>
          <a:xfrm>
            <a:off x="874375" y="139675"/>
            <a:ext cx="8280900" cy="65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pt-BR" sz="3200" b="1">
                <a:solidFill>
                  <a:srgbClr val="3699B2"/>
                </a:solidFill>
              </a:rPr>
              <a:t>Concluindo…</a:t>
            </a:r>
            <a:endParaRPr sz="3200" b="1">
              <a:solidFill>
                <a:srgbClr val="3699B2"/>
              </a:solidFill>
            </a:endParaRPr>
          </a:p>
        </p:txBody>
      </p:sp>
      <p:sp>
        <p:nvSpPr>
          <p:cNvPr id="431" name="Google Shape;431;g1e354899ef7_1_8"/>
          <p:cNvSpPr/>
          <p:nvPr/>
        </p:nvSpPr>
        <p:spPr>
          <a:xfrm>
            <a:off x="1218798" y="940590"/>
            <a:ext cx="1727100" cy="130500"/>
          </a:xfrm>
          <a:prstGeom prst="rect">
            <a:avLst/>
          </a:prstGeom>
          <a:solidFill>
            <a:srgbClr val="3699B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6" name="Google Shape;436;g1e3447154f3_2_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463349" y="6194266"/>
            <a:ext cx="1358537" cy="526900"/>
          </a:xfrm>
          <a:prstGeom prst="rect">
            <a:avLst/>
          </a:prstGeom>
          <a:noFill/>
          <a:ln>
            <a:noFill/>
          </a:ln>
        </p:spPr>
      </p:pic>
      <p:sp>
        <p:nvSpPr>
          <p:cNvPr id="437" name="Google Shape;437;g1e3447154f3_2_16"/>
          <p:cNvSpPr txBox="1"/>
          <p:nvPr/>
        </p:nvSpPr>
        <p:spPr>
          <a:xfrm>
            <a:off x="1776906" y="6194266"/>
            <a:ext cx="88410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rPr>
              <a:t>_________________________________________________________________________</a:t>
            </a:r>
            <a:endParaRPr/>
          </a:p>
        </p:txBody>
      </p:sp>
      <p:pic>
        <p:nvPicPr>
          <p:cNvPr id="438" name="Google Shape;438;g1e3447154f3_2_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297325" y="268525"/>
            <a:ext cx="3383525" cy="4417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439" name="Google Shape;439;g1e3447154f3_2_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93550" y="1182029"/>
            <a:ext cx="7523816" cy="46653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444;g1e3447154f3_2_31"/>
          <p:cNvSpPr txBox="1">
            <a:spLocks noGrp="1"/>
          </p:cNvSpPr>
          <p:nvPr>
            <p:ph type="body" idx="1"/>
          </p:nvPr>
        </p:nvSpPr>
        <p:spPr>
          <a:xfrm>
            <a:off x="767575" y="1817775"/>
            <a:ext cx="89988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2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pt-BR" sz="3100" dirty="0">
                <a:solidFill>
                  <a:srgbClr val="7F7F7F"/>
                </a:solidFill>
              </a:rPr>
              <a:t>1) Planejar continuidade do projeto:</a:t>
            </a:r>
            <a:endParaRPr sz="3100" dirty="0">
              <a:solidFill>
                <a:srgbClr val="7F7F7F"/>
              </a:solidFill>
            </a:endParaRPr>
          </a:p>
          <a:p>
            <a:pPr marL="685800" lvl="1" indent="-247650" algn="l" rtl="0">
              <a:lnSpc>
                <a:spcPct val="200000"/>
              </a:lnSpc>
              <a:spcBef>
                <a:spcPts val="500"/>
              </a:spcBef>
              <a:spcAft>
                <a:spcPts val="0"/>
              </a:spcAft>
              <a:buClr>
                <a:srgbClr val="7F7F7F"/>
              </a:buClr>
              <a:buSzPts val="2700"/>
              <a:buChar char="•"/>
            </a:pPr>
            <a:r>
              <a:rPr lang="pt-BR" sz="2700" dirty="0">
                <a:solidFill>
                  <a:srgbClr val="7F7F7F"/>
                </a:solidFill>
              </a:rPr>
              <a:t>planejamento de capacitação dos integrantes </a:t>
            </a:r>
            <a:endParaRPr sz="2700" dirty="0">
              <a:solidFill>
                <a:srgbClr val="7F7F7F"/>
              </a:solidFill>
            </a:endParaRPr>
          </a:p>
          <a:p>
            <a:pPr marL="685800" lvl="1" indent="-247650" algn="l" rtl="0">
              <a:lnSpc>
                <a:spcPct val="200000"/>
              </a:lnSpc>
              <a:spcBef>
                <a:spcPts val="500"/>
              </a:spcBef>
              <a:spcAft>
                <a:spcPts val="0"/>
              </a:spcAft>
              <a:buClr>
                <a:srgbClr val="7F7F7F"/>
              </a:buClr>
              <a:buSzPts val="2700"/>
              <a:buChar char="•"/>
            </a:pPr>
            <a:r>
              <a:rPr lang="pt-BR" sz="2700" dirty="0">
                <a:solidFill>
                  <a:srgbClr val="7F7F7F"/>
                </a:solidFill>
              </a:rPr>
              <a:t>gestão do conhecimento</a:t>
            </a:r>
            <a:endParaRPr sz="2700">
              <a:solidFill>
                <a:srgbClr val="7F7F7F"/>
              </a:solidFill>
            </a:endParaRPr>
          </a:p>
          <a:p>
            <a:pPr marL="685800" lvl="1" indent="-247650" algn="l" rtl="0">
              <a:lnSpc>
                <a:spcPct val="200000"/>
              </a:lnSpc>
              <a:spcBef>
                <a:spcPts val="500"/>
              </a:spcBef>
              <a:spcAft>
                <a:spcPts val="0"/>
              </a:spcAft>
              <a:buClr>
                <a:srgbClr val="7F7F7F"/>
              </a:buClr>
              <a:buSzPts val="2700"/>
              <a:buChar char="•"/>
            </a:pPr>
            <a:r>
              <a:rPr lang="pt-BR" sz="2700">
                <a:solidFill>
                  <a:srgbClr val="7F7F7F"/>
                </a:solidFill>
              </a:rPr>
              <a:t>como manter na estratégia da instituição o SNM</a:t>
            </a:r>
            <a:endParaRPr sz="2700" dirty="0">
              <a:solidFill>
                <a:srgbClr val="7F7F7F"/>
              </a:solidFill>
            </a:endParaRPr>
          </a:p>
          <a:p>
            <a:pPr marL="685800" lvl="1" indent="-76200" algn="l" rtl="0">
              <a:lnSpc>
                <a:spcPct val="2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sz="2700" dirty="0">
              <a:solidFill>
                <a:srgbClr val="7F7F7F"/>
              </a:solidFill>
            </a:endParaRPr>
          </a:p>
        </p:txBody>
      </p:sp>
      <p:pic>
        <p:nvPicPr>
          <p:cNvPr id="445" name="Google Shape;445;g1e3447154f3_2_3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463349" y="6194266"/>
            <a:ext cx="1358537" cy="526900"/>
          </a:xfrm>
          <a:prstGeom prst="rect">
            <a:avLst/>
          </a:prstGeom>
          <a:noFill/>
          <a:ln>
            <a:noFill/>
          </a:ln>
        </p:spPr>
      </p:pic>
      <p:sp>
        <p:nvSpPr>
          <p:cNvPr id="446" name="Google Shape;446;g1e3447154f3_2_31"/>
          <p:cNvSpPr txBox="1"/>
          <p:nvPr/>
        </p:nvSpPr>
        <p:spPr>
          <a:xfrm>
            <a:off x="1776906" y="6194266"/>
            <a:ext cx="88410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rPr>
              <a:t>_________________________________________________________________________</a:t>
            </a:r>
            <a:endParaRPr/>
          </a:p>
        </p:txBody>
      </p:sp>
      <p:sp>
        <p:nvSpPr>
          <p:cNvPr id="447" name="Google Shape;447;g1e3447154f3_2_31"/>
          <p:cNvSpPr txBox="1">
            <a:spLocks noGrp="1"/>
          </p:cNvSpPr>
          <p:nvPr>
            <p:ph type="title"/>
          </p:nvPr>
        </p:nvSpPr>
        <p:spPr>
          <a:xfrm>
            <a:off x="874375" y="139675"/>
            <a:ext cx="8280900" cy="65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pt-BR" sz="3200" b="1">
                <a:solidFill>
                  <a:srgbClr val="3699B2"/>
                </a:solidFill>
              </a:rPr>
              <a:t>Próximos passos</a:t>
            </a:r>
            <a:endParaRPr sz="3200" b="1">
              <a:solidFill>
                <a:srgbClr val="3699B2"/>
              </a:solidFill>
            </a:endParaRPr>
          </a:p>
        </p:txBody>
      </p:sp>
      <p:sp>
        <p:nvSpPr>
          <p:cNvPr id="448" name="Google Shape;448;g1e3447154f3_2_31"/>
          <p:cNvSpPr/>
          <p:nvPr/>
        </p:nvSpPr>
        <p:spPr>
          <a:xfrm>
            <a:off x="1218798" y="940590"/>
            <a:ext cx="1727100" cy="130500"/>
          </a:xfrm>
          <a:prstGeom prst="rect">
            <a:avLst/>
          </a:prstGeom>
          <a:solidFill>
            <a:srgbClr val="3699B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g1e33796cd71_0_1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6384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pt-BR"/>
              <a:t>2) Preenchimento da enquete: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pt-BR" u="sng">
                <a:solidFill>
                  <a:schemeClr val="hlink"/>
                </a:solidFill>
                <a:hlinkClick r:id="rId3"/>
              </a:rPr>
              <a:t>https://forms.office.com/r/224x0GWAZx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</p:txBody>
      </p:sp>
      <p:pic>
        <p:nvPicPr>
          <p:cNvPr id="454" name="Google Shape;454;g1e33796cd71_0_1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463349" y="6194266"/>
            <a:ext cx="1358537" cy="526900"/>
          </a:xfrm>
          <a:prstGeom prst="rect">
            <a:avLst/>
          </a:prstGeom>
          <a:noFill/>
          <a:ln>
            <a:noFill/>
          </a:ln>
        </p:spPr>
      </p:pic>
      <p:sp>
        <p:nvSpPr>
          <p:cNvPr id="455" name="Google Shape;455;g1e33796cd71_0_18"/>
          <p:cNvSpPr txBox="1"/>
          <p:nvPr/>
        </p:nvSpPr>
        <p:spPr>
          <a:xfrm>
            <a:off x="1776906" y="6194266"/>
            <a:ext cx="88410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rPr>
              <a:t>_________________________________________________________________________</a:t>
            </a:r>
            <a:endParaRPr/>
          </a:p>
        </p:txBody>
      </p:sp>
      <p:pic>
        <p:nvPicPr>
          <p:cNvPr id="456" name="Google Shape;456;g1e33796cd71_0_1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380112" y="0"/>
            <a:ext cx="4811888" cy="4885509"/>
          </a:xfrm>
          <a:prstGeom prst="rect">
            <a:avLst/>
          </a:prstGeom>
          <a:noFill/>
          <a:ln>
            <a:noFill/>
          </a:ln>
        </p:spPr>
      </p:pic>
      <p:sp>
        <p:nvSpPr>
          <p:cNvPr id="457" name="Google Shape;457;g1e33796cd71_0_18"/>
          <p:cNvSpPr txBox="1">
            <a:spLocks noGrp="1"/>
          </p:cNvSpPr>
          <p:nvPr>
            <p:ph type="title"/>
          </p:nvPr>
        </p:nvSpPr>
        <p:spPr>
          <a:xfrm>
            <a:off x="874375" y="139675"/>
            <a:ext cx="8280900" cy="65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pt-BR" sz="3200" b="1">
                <a:solidFill>
                  <a:srgbClr val="3699B2"/>
                </a:solidFill>
              </a:rPr>
              <a:t>Próximos passos</a:t>
            </a:r>
            <a:endParaRPr sz="3200" b="1">
              <a:solidFill>
                <a:srgbClr val="3699B2"/>
              </a:solidFill>
            </a:endParaRPr>
          </a:p>
        </p:txBody>
      </p:sp>
      <p:sp>
        <p:nvSpPr>
          <p:cNvPr id="458" name="Google Shape;458;g1e33796cd71_0_18"/>
          <p:cNvSpPr/>
          <p:nvPr/>
        </p:nvSpPr>
        <p:spPr>
          <a:xfrm>
            <a:off x="1171723" y="1049240"/>
            <a:ext cx="1727100" cy="130500"/>
          </a:xfrm>
          <a:prstGeom prst="rect">
            <a:avLst/>
          </a:prstGeom>
          <a:solidFill>
            <a:srgbClr val="3699B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" name="Google Shape;178;g1e3447154f3_0_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463349" y="6194266"/>
            <a:ext cx="1358537" cy="526900"/>
          </a:xfrm>
          <a:prstGeom prst="rect">
            <a:avLst/>
          </a:prstGeom>
          <a:noFill/>
          <a:ln>
            <a:noFill/>
          </a:ln>
        </p:spPr>
      </p:pic>
      <p:sp>
        <p:nvSpPr>
          <p:cNvPr id="179" name="Google Shape;179;g1e3447154f3_0_11"/>
          <p:cNvSpPr txBox="1"/>
          <p:nvPr/>
        </p:nvSpPr>
        <p:spPr>
          <a:xfrm>
            <a:off x="1776906" y="6194266"/>
            <a:ext cx="88410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rPr>
              <a:t>_________________________________________________________________________</a:t>
            </a:r>
            <a:endParaRPr/>
          </a:p>
        </p:txBody>
      </p:sp>
      <p:pic>
        <p:nvPicPr>
          <p:cNvPr id="180" name="Google Shape;180;g1e3447154f3_0_1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624325" y="2891675"/>
            <a:ext cx="5317774" cy="2652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g1e3447154f3_0_1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7525" y="657975"/>
            <a:ext cx="7764749" cy="43676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g1e33796cd71_0_248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4" name="Google Shape;464;g1e33796cd71_0_248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65" name="Google Shape;465;g1e33796cd71_0_2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3338"/>
            <a:ext cx="12192001" cy="6851325"/>
          </a:xfrm>
          <a:prstGeom prst="rect">
            <a:avLst/>
          </a:prstGeom>
          <a:noFill/>
          <a:ln>
            <a:noFill/>
          </a:ln>
        </p:spPr>
      </p:pic>
      <p:sp>
        <p:nvSpPr>
          <p:cNvPr id="466" name="Google Shape;466;g1e33796cd71_0_248"/>
          <p:cNvSpPr txBox="1"/>
          <p:nvPr/>
        </p:nvSpPr>
        <p:spPr>
          <a:xfrm>
            <a:off x="821275" y="2461275"/>
            <a:ext cx="10161600" cy="24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000" b="1">
                <a:solidFill>
                  <a:srgbClr val="FFFFFF"/>
                </a:solidFill>
              </a:rPr>
              <a:t>Colaborativa PROADI-SUS</a:t>
            </a:r>
            <a:endParaRPr sz="3000" b="1">
              <a:solidFill>
                <a:srgbClr val="FFFFFF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000" b="1">
                <a:solidFill>
                  <a:srgbClr val="FFFFFF"/>
                </a:solidFill>
              </a:rPr>
              <a:t>Sessão de Aprendizagem Virtual – Liderança ( S8 )</a:t>
            </a:r>
            <a:endParaRPr sz="3000" b="1">
              <a:solidFill>
                <a:srgbClr val="FFFFFF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000" b="1">
                <a:solidFill>
                  <a:srgbClr val="FFFFFF"/>
                </a:solidFill>
              </a:rPr>
              <a:t>Segurança do paciente como parte da visão estratégica da instituição</a:t>
            </a:r>
            <a:endParaRPr sz="3000" b="1">
              <a:solidFill>
                <a:srgbClr val="FFFFFF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000" b="1">
                <a:solidFill>
                  <a:srgbClr val="FFFFFF"/>
                </a:solidFill>
              </a:rPr>
              <a:t>25-05-2023</a:t>
            </a:r>
            <a:endParaRPr sz="12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7" name="Google Shape;467;g1e33796cd71_0_248"/>
          <p:cNvSpPr txBox="1"/>
          <p:nvPr/>
        </p:nvSpPr>
        <p:spPr>
          <a:xfrm>
            <a:off x="1322575" y="4954875"/>
            <a:ext cx="94527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98181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pt-BR" sz="2400">
                <a:solidFill>
                  <a:srgbClr val="FFFFFF"/>
                </a:solidFill>
              </a:rPr>
              <a:t>Melhorando a Segurança do Paciente em Larga Escala no Brasil</a:t>
            </a:r>
            <a:endParaRPr sz="24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g1e33796cd71_0_207"/>
          <p:cNvSpPr txBox="1"/>
          <p:nvPr/>
        </p:nvSpPr>
        <p:spPr>
          <a:xfrm>
            <a:off x="360176" y="260631"/>
            <a:ext cx="116535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600" b="1">
                <a:solidFill>
                  <a:srgbClr val="3699B2"/>
                </a:solidFill>
                <a:latin typeface="Calibri"/>
                <a:ea typeface="Calibri"/>
                <a:cs typeface="Calibri"/>
                <a:sym typeface="Calibri"/>
              </a:rPr>
              <a:t>Narrativa de liderança - </a:t>
            </a:r>
            <a:endParaRPr sz="3600" b="1">
              <a:solidFill>
                <a:srgbClr val="3699B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8" name="Google Shape;188;g1e33796cd71_0_20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463349" y="6194266"/>
            <a:ext cx="1358537" cy="526900"/>
          </a:xfrm>
          <a:prstGeom prst="rect">
            <a:avLst/>
          </a:prstGeom>
          <a:noFill/>
          <a:ln>
            <a:noFill/>
          </a:ln>
        </p:spPr>
      </p:pic>
      <p:sp>
        <p:nvSpPr>
          <p:cNvPr id="189" name="Google Shape;189;g1e33796cd71_0_207"/>
          <p:cNvSpPr txBox="1"/>
          <p:nvPr/>
        </p:nvSpPr>
        <p:spPr>
          <a:xfrm>
            <a:off x="1776906" y="6194266"/>
            <a:ext cx="88410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rPr>
              <a:t>_________________________________________________________________________</a:t>
            </a:r>
            <a:endParaRPr/>
          </a:p>
        </p:txBody>
      </p:sp>
      <p:sp>
        <p:nvSpPr>
          <p:cNvPr id="190" name="Google Shape;190;g1e33796cd71_0_207"/>
          <p:cNvSpPr/>
          <p:nvPr/>
        </p:nvSpPr>
        <p:spPr>
          <a:xfrm>
            <a:off x="1218798" y="1245390"/>
            <a:ext cx="1727100" cy="130500"/>
          </a:xfrm>
          <a:prstGeom prst="rect">
            <a:avLst/>
          </a:prstGeom>
          <a:solidFill>
            <a:srgbClr val="3699B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1" name="Google Shape;191;g1e33796cd71_0_207"/>
          <p:cNvSpPr txBox="1"/>
          <p:nvPr/>
        </p:nvSpPr>
        <p:spPr>
          <a:xfrm>
            <a:off x="4127650" y="3065050"/>
            <a:ext cx="6681600" cy="136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Font typeface="Calibri"/>
              <a:buNone/>
            </a:pPr>
            <a:r>
              <a:rPr lang="pt-BR" sz="29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Ana Paula Pinho</a:t>
            </a:r>
            <a:endParaRPr sz="2900">
              <a:solidFill>
                <a:srgbClr val="7F7F7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Font typeface="Calibri"/>
              <a:buNone/>
            </a:pPr>
            <a:r>
              <a:rPr lang="pt-BR" sz="29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Diretora executiva de Sustentabilidade e  Responsabilidade Social - HAOC</a:t>
            </a:r>
            <a:endParaRPr sz="2900">
              <a:solidFill>
                <a:srgbClr val="7F7F7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2" name="Google Shape;192;g1e33796cd71_0_20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0175" y="2015625"/>
            <a:ext cx="3320500" cy="3320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4"/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8" name="Google Shape;198;p4"/>
          <p:cNvSpPr txBox="1">
            <a:spLocks noGrp="1"/>
          </p:cNvSpPr>
          <p:nvPr>
            <p:ph type="title"/>
          </p:nvPr>
        </p:nvSpPr>
        <p:spPr>
          <a:xfrm>
            <a:off x="640075" y="325380"/>
            <a:ext cx="4368600" cy="369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libri"/>
              <a:buNone/>
            </a:pPr>
            <a:r>
              <a:rPr lang="pt-BR" sz="3200"/>
              <a:t>Como vocês imaginam que estarão as densidades de IRAS em suas UTIs daqui a 12 meses?</a:t>
            </a:r>
            <a:endParaRPr sz="4600"/>
          </a:p>
        </p:txBody>
      </p:sp>
      <p:sp>
        <p:nvSpPr>
          <p:cNvPr id="199" name="Google Shape;199;p4"/>
          <p:cNvSpPr/>
          <p:nvPr/>
        </p:nvSpPr>
        <p:spPr>
          <a:xfrm>
            <a:off x="640080" y="4339594"/>
            <a:ext cx="3474720" cy="18288"/>
          </a:xfrm>
          <a:custGeom>
            <a:avLst/>
            <a:gdLst/>
            <a:ahLst/>
            <a:cxnLst/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0" name="Google Shape;200;p4" descr="Calendário na mesa"/>
          <p:cNvPicPr preferRelativeResize="0"/>
          <p:nvPr/>
        </p:nvPicPr>
        <p:blipFill rotWithShape="1">
          <a:blip r:embed="rId3">
            <a:alphaModFix/>
          </a:blip>
          <a:srcRect r="33046" b="-1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 extrusionOk="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  <a:noFill/>
          <a:ln>
            <a:noFill/>
          </a:ln>
        </p:spPr>
      </p:pic>
      <p:pic>
        <p:nvPicPr>
          <p:cNvPr id="201" name="Google Shape;201;p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463349" y="6194266"/>
            <a:ext cx="1358537" cy="526900"/>
          </a:xfrm>
          <a:prstGeom prst="rect">
            <a:avLst/>
          </a:prstGeom>
          <a:noFill/>
          <a:ln>
            <a:noFill/>
          </a:ln>
        </p:spPr>
      </p:pic>
      <p:sp>
        <p:nvSpPr>
          <p:cNvPr id="202" name="Google Shape;202;p4"/>
          <p:cNvSpPr txBox="1"/>
          <p:nvPr/>
        </p:nvSpPr>
        <p:spPr>
          <a:xfrm>
            <a:off x="1776906" y="6194266"/>
            <a:ext cx="88410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rPr>
              <a:t>_________________________________________________________________________</a:t>
            </a:r>
            <a:endParaRPr/>
          </a:p>
        </p:txBody>
      </p:sp>
      <p:pic>
        <p:nvPicPr>
          <p:cNvPr id="203" name="Google Shape;203;p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493775" y="4561225"/>
            <a:ext cx="3238699" cy="18217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5"/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3700" b="1">
              <a:solidFill>
                <a:srgbClr val="3699B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9" name="Google Shape;209;p5"/>
          <p:cNvSpPr txBox="1">
            <a:spLocks noGrp="1"/>
          </p:cNvSpPr>
          <p:nvPr>
            <p:ph type="title"/>
          </p:nvPr>
        </p:nvSpPr>
        <p:spPr>
          <a:xfrm>
            <a:off x="668325" y="381550"/>
            <a:ext cx="8229600" cy="190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pt-BR" sz="3700" b="1">
                <a:solidFill>
                  <a:srgbClr val="3699B2"/>
                </a:solidFill>
              </a:rPr>
              <a:t>Quais são as principais barreiras e desafios para manter ou continuar melhorando os resultados de IRAS?</a:t>
            </a:r>
            <a:endParaRPr sz="3700" b="1">
              <a:solidFill>
                <a:srgbClr val="3699B2"/>
              </a:solidFill>
            </a:endParaRPr>
          </a:p>
        </p:txBody>
      </p:sp>
      <p:sp>
        <p:nvSpPr>
          <p:cNvPr id="210" name="Google Shape;210;p5"/>
          <p:cNvSpPr txBox="1"/>
          <p:nvPr/>
        </p:nvSpPr>
        <p:spPr>
          <a:xfrm>
            <a:off x="845450" y="4031150"/>
            <a:ext cx="3581700" cy="12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3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www. menti.com </a:t>
            </a:r>
            <a:endParaRPr sz="33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3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Código: 2756 3763</a:t>
            </a:r>
            <a:endParaRPr sz="330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11" name="Google Shape;211;p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48775" y="3435300"/>
            <a:ext cx="2679048" cy="267904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" name="Google Shape;212;p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938275" y="187575"/>
            <a:ext cx="3000650" cy="3000650"/>
          </a:xfrm>
          <a:prstGeom prst="rect">
            <a:avLst/>
          </a:prstGeom>
          <a:noFill/>
          <a:ln w="952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7"/>
          <p:cNvSpPr/>
          <p:nvPr/>
        </p:nvSpPr>
        <p:spPr>
          <a:xfrm>
            <a:off x="-1" y="0"/>
            <a:ext cx="12188952" cy="685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 sz="4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8" name="Google Shape;218;p7"/>
          <p:cNvSpPr/>
          <p:nvPr/>
        </p:nvSpPr>
        <p:spPr>
          <a:xfrm flipH="1">
            <a:off x="5124897" y="0"/>
            <a:ext cx="7067100" cy="6858000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19000">
                <a:srgbClr val="FFFFFF">
                  <a:alpha val="37647"/>
                </a:srgbClr>
              </a:gs>
              <a:gs pos="35000">
                <a:srgbClr val="FFFFFF">
                  <a:alpha val="76862"/>
                </a:srgbClr>
              </a:gs>
              <a:gs pos="48000">
                <a:schemeClr val="lt1"/>
              </a:gs>
              <a:gs pos="100000">
                <a:schemeClr val="lt1"/>
              </a:gs>
            </a:gsLst>
            <a:lin ang="10800025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 b="1">
              <a:solidFill>
                <a:srgbClr val="3699B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9" name="Google Shape;219;p7"/>
          <p:cNvSpPr txBox="1">
            <a:spLocks noGrp="1"/>
          </p:cNvSpPr>
          <p:nvPr>
            <p:ph type="title"/>
          </p:nvPr>
        </p:nvSpPr>
        <p:spPr>
          <a:xfrm>
            <a:off x="1903460" y="365125"/>
            <a:ext cx="3822300" cy="189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lang="pt-BR" sz="3600" b="1">
                <a:solidFill>
                  <a:srgbClr val="3699B2"/>
                </a:solidFill>
              </a:rPr>
              <a:t>Estratégia </a:t>
            </a:r>
            <a:endParaRPr sz="3600" b="1">
              <a:solidFill>
                <a:srgbClr val="3699B2"/>
              </a:solidFill>
            </a:endParaRPr>
          </a:p>
        </p:txBody>
      </p:sp>
      <p:sp>
        <p:nvSpPr>
          <p:cNvPr id="220" name="Google Shape;220;p7"/>
          <p:cNvSpPr txBox="1">
            <a:spLocks noGrp="1"/>
          </p:cNvSpPr>
          <p:nvPr>
            <p:ph type="body" idx="1"/>
          </p:nvPr>
        </p:nvSpPr>
        <p:spPr>
          <a:xfrm>
            <a:off x="2852800" y="2265025"/>
            <a:ext cx="6263400" cy="243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pt-BR"/>
              <a:t>Precisamos ter um plano</a:t>
            </a:r>
            <a:endParaRPr/>
          </a:p>
          <a:p>
            <a:pPr marL="0" lvl="0" indent="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pt-BR"/>
              <a:t>Precisamos seguir o plano</a:t>
            </a:r>
            <a:endParaRPr/>
          </a:p>
          <a:p>
            <a:pPr marL="0" lvl="0" indent="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pt-BR"/>
              <a:t>Precisamos monitorar o plano </a:t>
            </a:r>
            <a:endParaRPr/>
          </a:p>
        </p:txBody>
      </p:sp>
      <p:pic>
        <p:nvPicPr>
          <p:cNvPr id="221" name="Google Shape;221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463349" y="6194266"/>
            <a:ext cx="1358537" cy="526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 b="1">
              <a:solidFill>
                <a:srgbClr val="3699B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7" name="Google Shape;227;p9"/>
          <p:cNvSpPr/>
          <p:nvPr/>
        </p:nvSpPr>
        <p:spPr>
          <a:xfrm>
            <a:off x="60900" y="-136825"/>
            <a:ext cx="5914800" cy="6858000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19000">
                <a:srgbClr val="FFFFFF">
                  <a:alpha val="37647"/>
                </a:srgbClr>
              </a:gs>
              <a:gs pos="35000">
                <a:srgbClr val="FFFFFF">
                  <a:alpha val="78823"/>
                </a:srgbClr>
              </a:gs>
              <a:gs pos="58000">
                <a:schemeClr val="lt1"/>
              </a:gs>
              <a:gs pos="100000">
                <a:schemeClr val="lt1"/>
              </a:gs>
            </a:gsLst>
            <a:lin ang="108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 b="1">
              <a:solidFill>
                <a:srgbClr val="3699B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8" name="Google Shape;228;p9"/>
          <p:cNvSpPr txBox="1">
            <a:spLocks noGrp="1"/>
          </p:cNvSpPr>
          <p:nvPr>
            <p:ph type="title"/>
          </p:nvPr>
        </p:nvSpPr>
        <p:spPr>
          <a:xfrm>
            <a:off x="5600447" y="1361200"/>
            <a:ext cx="5943000" cy="320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Calibri"/>
              <a:buNone/>
            </a:pPr>
            <a:r>
              <a:rPr lang="pt-BR" sz="3600" b="1">
                <a:solidFill>
                  <a:srgbClr val="3699B2"/>
                </a:solidFill>
              </a:rPr>
              <a:t>Onde se encontra o projeto SNM dentro do planejamento (estratégico) da instituição?</a:t>
            </a:r>
            <a:br>
              <a:rPr lang="pt-BR" sz="3600" b="1">
                <a:solidFill>
                  <a:srgbClr val="3699B2"/>
                </a:solidFill>
              </a:rPr>
            </a:br>
            <a:endParaRPr sz="3600" b="1">
              <a:solidFill>
                <a:srgbClr val="3699B2"/>
              </a:solidFill>
            </a:endParaRPr>
          </a:p>
        </p:txBody>
      </p:sp>
      <p:sp>
        <p:nvSpPr>
          <p:cNvPr id="229" name="Google Shape;229;p9"/>
          <p:cNvSpPr/>
          <p:nvPr/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rgbClr val="D5D5D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30" name="Google Shape;230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463349" y="6194266"/>
            <a:ext cx="1358537" cy="526900"/>
          </a:xfrm>
          <a:prstGeom prst="rect">
            <a:avLst/>
          </a:prstGeom>
          <a:noFill/>
          <a:ln>
            <a:noFill/>
          </a:ln>
        </p:spPr>
      </p:pic>
      <p:sp>
        <p:nvSpPr>
          <p:cNvPr id="231" name="Google Shape;231;p9"/>
          <p:cNvSpPr txBox="1"/>
          <p:nvPr/>
        </p:nvSpPr>
        <p:spPr>
          <a:xfrm>
            <a:off x="1776906" y="6194266"/>
            <a:ext cx="88410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rPr>
              <a:t>_________________________________________________________________________</a:t>
            </a:r>
            <a:endParaRPr/>
          </a:p>
        </p:txBody>
      </p:sp>
      <p:sp>
        <p:nvSpPr>
          <p:cNvPr id="232" name="Google Shape;232;p9"/>
          <p:cNvSpPr txBox="1"/>
          <p:nvPr/>
        </p:nvSpPr>
        <p:spPr>
          <a:xfrm>
            <a:off x="1227450" y="1077700"/>
            <a:ext cx="3581700" cy="12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3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www. menti.com </a:t>
            </a:r>
            <a:endParaRPr sz="33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3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Código: 1264 1498</a:t>
            </a:r>
            <a:endParaRPr sz="330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33" name="Google Shape;233;p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75450" y="3171825"/>
            <a:ext cx="2768475" cy="2768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g1e353aa0785_1_75"/>
          <p:cNvSpPr txBox="1">
            <a:spLocks noGrp="1"/>
          </p:cNvSpPr>
          <p:nvPr>
            <p:ph type="title"/>
          </p:nvPr>
        </p:nvSpPr>
        <p:spPr>
          <a:xfrm>
            <a:off x="364738" y="-1289752"/>
            <a:ext cx="4585800" cy="54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r>
              <a:rPr lang="pt-BR" sz="3600" b="1">
                <a:solidFill>
                  <a:srgbClr val="3699B2"/>
                </a:solidFill>
              </a:rPr>
              <a:t>O que não pode faltar </a:t>
            </a:r>
            <a:endParaRPr sz="3600" b="1">
              <a:solidFill>
                <a:srgbClr val="3699B2"/>
              </a:solidFill>
            </a:endParaRPr>
          </a:p>
        </p:txBody>
      </p:sp>
      <p:pic>
        <p:nvPicPr>
          <p:cNvPr id="239" name="Google Shape;239;g1e353aa0785_1_7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463349" y="6194266"/>
            <a:ext cx="1358537" cy="526900"/>
          </a:xfrm>
          <a:prstGeom prst="rect">
            <a:avLst/>
          </a:prstGeom>
          <a:noFill/>
          <a:ln>
            <a:noFill/>
          </a:ln>
        </p:spPr>
      </p:pic>
      <p:sp>
        <p:nvSpPr>
          <p:cNvPr id="240" name="Google Shape;240;g1e353aa0785_1_75"/>
          <p:cNvSpPr txBox="1"/>
          <p:nvPr/>
        </p:nvSpPr>
        <p:spPr>
          <a:xfrm>
            <a:off x="1776906" y="6194266"/>
            <a:ext cx="88410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0" i="0" u="none" strike="noStrike" cap="none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rPr>
              <a:t>_________________________________________________________________________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1" name="Google Shape;241;g1e353aa0785_1_75"/>
          <p:cNvSpPr/>
          <p:nvPr/>
        </p:nvSpPr>
        <p:spPr>
          <a:xfrm>
            <a:off x="2173857" y="1858440"/>
            <a:ext cx="1005278" cy="1745997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25400" cap="flat" cmpd="sng">
            <a:solidFill>
              <a:srgbClr val="31538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2" name="Google Shape;242;g1e353aa0785_1_75"/>
          <p:cNvSpPr txBox="1"/>
          <p:nvPr/>
        </p:nvSpPr>
        <p:spPr>
          <a:xfrm>
            <a:off x="473080" y="3861385"/>
            <a:ext cx="4477458" cy="1077218"/>
          </a:xfrm>
          <a:prstGeom prst="rect">
            <a:avLst/>
          </a:prstGeom>
          <a:solidFill>
            <a:srgbClr val="A5A5A5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Precisa ser parte da rotina da Unidade </a:t>
            </a:r>
            <a:endParaRPr/>
          </a:p>
        </p:txBody>
      </p:sp>
      <p:grpSp>
        <p:nvGrpSpPr>
          <p:cNvPr id="243" name="Google Shape;243;g1e353aa0785_1_75"/>
          <p:cNvGrpSpPr/>
          <p:nvPr/>
        </p:nvGrpSpPr>
        <p:grpSpPr>
          <a:xfrm>
            <a:off x="5221950" y="744280"/>
            <a:ext cx="6495604" cy="4741751"/>
            <a:chOff x="5221950" y="744280"/>
            <a:chExt cx="6495604" cy="4741751"/>
          </a:xfrm>
        </p:grpSpPr>
        <p:grpSp>
          <p:nvGrpSpPr>
            <p:cNvPr id="244" name="Google Shape;244;g1e353aa0785_1_75"/>
            <p:cNvGrpSpPr/>
            <p:nvPr/>
          </p:nvGrpSpPr>
          <p:grpSpPr>
            <a:xfrm>
              <a:off x="5221950" y="744280"/>
              <a:ext cx="6495604" cy="4741751"/>
              <a:chOff x="1364" y="0"/>
              <a:chExt cx="6495604" cy="4741751"/>
            </a:xfrm>
          </p:grpSpPr>
          <p:sp>
            <p:nvSpPr>
              <p:cNvPr id="245" name="Google Shape;245;g1e353aa0785_1_75"/>
              <p:cNvSpPr/>
              <p:nvPr/>
            </p:nvSpPr>
            <p:spPr>
              <a:xfrm>
                <a:off x="1364" y="0"/>
                <a:ext cx="2122746" cy="4741751"/>
              </a:xfrm>
              <a:prstGeom prst="roundRect">
                <a:avLst>
                  <a:gd name="adj" fmla="val 10000"/>
                </a:avLst>
              </a:prstGeom>
              <a:solidFill>
                <a:schemeClr val="lt1"/>
              </a:solidFill>
              <a:ln w="38100" cap="flat" cmpd="sng">
                <a:solidFill>
                  <a:srgbClr val="959595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40000" dist="20000" dir="5400000" rotWithShape="0">
                  <a:srgbClr val="000000">
                    <a:alpha val="37647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" name="Google Shape;246;g1e353aa0785_1_75"/>
              <p:cNvSpPr txBox="1"/>
              <p:nvPr/>
            </p:nvSpPr>
            <p:spPr>
              <a:xfrm>
                <a:off x="1364" y="1896700"/>
                <a:ext cx="2122746" cy="18967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49350" tIns="149350" rIns="149350" bIns="149350" anchor="ctr" anchorCtr="0">
                <a:noAutofit/>
              </a:bodyPr>
              <a:lstStyle/>
              <a:p>
                <a:pPr marL="0" marR="0" lvl="0" indent="0" algn="ctr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100"/>
                  <a:buFont typeface="Arial"/>
                  <a:buNone/>
                </a:pPr>
                <a:r>
                  <a:rPr lang="pt-BR" sz="2100">
                    <a:solidFill>
                      <a:schemeClr val="dk1"/>
                    </a:solidFill>
                  </a:rPr>
                  <a:t>Equipe responsável</a:t>
                </a:r>
                <a:endParaRPr>
                  <a:solidFill>
                    <a:schemeClr val="dk1"/>
                  </a:solidFill>
                </a:endParaRPr>
              </a:p>
            </p:txBody>
          </p:sp>
          <p:sp>
            <p:nvSpPr>
              <p:cNvPr id="247" name="Google Shape;247;g1e353aa0785_1_75"/>
              <p:cNvSpPr/>
              <p:nvPr/>
            </p:nvSpPr>
            <p:spPr>
              <a:xfrm>
                <a:off x="245050" y="287710"/>
                <a:ext cx="1579003" cy="1579003"/>
              </a:xfrm>
              <a:prstGeom prst="ellipse">
                <a:avLst/>
              </a:prstGeom>
              <a:solidFill>
                <a:srgbClr val="E0E0E0"/>
              </a:solidFill>
              <a:ln w="38100" cap="flat" cmpd="sng">
                <a:solidFill>
                  <a:srgbClr val="959595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40000" dist="20000" dir="5400000" rotWithShape="0">
                  <a:srgbClr val="000000">
                    <a:alpha val="37647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" name="Google Shape;248;g1e353aa0785_1_75"/>
              <p:cNvSpPr/>
              <p:nvPr/>
            </p:nvSpPr>
            <p:spPr>
              <a:xfrm>
                <a:off x="2187793" y="0"/>
                <a:ext cx="2122746" cy="4741751"/>
              </a:xfrm>
              <a:prstGeom prst="roundRect">
                <a:avLst>
                  <a:gd name="adj" fmla="val 10000"/>
                </a:avLst>
              </a:prstGeom>
              <a:solidFill>
                <a:schemeClr val="lt1"/>
              </a:solidFill>
              <a:ln w="38100" cap="flat" cmpd="sng">
                <a:solidFill>
                  <a:srgbClr val="959595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40000" dist="20000" dir="5400000" rotWithShape="0">
                  <a:srgbClr val="000000">
                    <a:alpha val="37647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9" name="Google Shape;249;g1e353aa0785_1_75"/>
              <p:cNvSpPr txBox="1"/>
              <p:nvPr/>
            </p:nvSpPr>
            <p:spPr>
              <a:xfrm>
                <a:off x="2187793" y="1896700"/>
                <a:ext cx="2122800" cy="1896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49350" tIns="149350" rIns="149350" bIns="149350" anchor="ctr" anchorCtr="0">
                <a:noAutofit/>
              </a:bodyPr>
              <a:lstStyle/>
              <a:p>
                <a:pPr marL="0" marR="0" lvl="0" indent="0" algn="ctr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100"/>
                  <a:buFont typeface="Arial"/>
                  <a:buNone/>
                </a:pPr>
                <a:r>
                  <a:rPr lang="pt-BR" sz="2100" b="0" i="0" u="none" strike="noStrike" cap="none">
                    <a:solidFill>
                      <a:schemeClr val="dk1"/>
                    </a:solidFill>
                    <a:highlight>
                      <a:schemeClr val="lt1"/>
                    </a:highlight>
                    <a:latin typeface="Arial"/>
                    <a:ea typeface="Arial"/>
                    <a:cs typeface="Arial"/>
                    <a:sym typeface="Arial"/>
                  </a:rPr>
                  <a:t>Monitoramento e visibilidade </a:t>
                </a:r>
                <a:endParaRPr>
                  <a:solidFill>
                    <a:schemeClr val="dk1"/>
                  </a:solidFill>
                  <a:highlight>
                    <a:schemeClr val="lt1"/>
                  </a:highlight>
                </a:endParaRPr>
              </a:p>
            </p:txBody>
          </p:sp>
          <p:sp>
            <p:nvSpPr>
              <p:cNvPr id="250" name="Google Shape;250;g1e353aa0785_1_75"/>
              <p:cNvSpPr/>
              <p:nvPr/>
            </p:nvSpPr>
            <p:spPr>
              <a:xfrm>
                <a:off x="2429916" y="289368"/>
                <a:ext cx="1579003" cy="1579003"/>
              </a:xfrm>
              <a:prstGeom prst="ellipse">
                <a:avLst/>
              </a:prstGeom>
              <a:solidFill>
                <a:srgbClr val="E0E0E0"/>
              </a:solidFill>
              <a:ln w="38100" cap="flat" cmpd="sng">
                <a:solidFill>
                  <a:srgbClr val="959595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40000" dist="20000" dir="5400000" rotWithShape="0">
                  <a:srgbClr val="000000">
                    <a:alpha val="37647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" name="Google Shape;251;g1e353aa0785_1_75"/>
              <p:cNvSpPr/>
              <p:nvPr/>
            </p:nvSpPr>
            <p:spPr>
              <a:xfrm>
                <a:off x="4374222" y="0"/>
                <a:ext cx="2122746" cy="4741751"/>
              </a:xfrm>
              <a:prstGeom prst="roundRect">
                <a:avLst>
                  <a:gd name="adj" fmla="val 10000"/>
                </a:avLst>
              </a:prstGeom>
              <a:solidFill>
                <a:schemeClr val="lt1"/>
              </a:solidFill>
              <a:ln w="38100" cap="flat" cmpd="sng">
                <a:solidFill>
                  <a:srgbClr val="959595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40000" dist="20000" dir="5400000" rotWithShape="0">
                  <a:srgbClr val="000000">
                    <a:alpha val="37647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2" name="Google Shape;252;g1e353aa0785_1_75"/>
              <p:cNvSpPr txBox="1"/>
              <p:nvPr/>
            </p:nvSpPr>
            <p:spPr>
              <a:xfrm>
                <a:off x="4374222" y="1896700"/>
                <a:ext cx="2122746" cy="18967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49350" tIns="149350" rIns="149350" bIns="149350" anchor="ctr" anchorCtr="0">
                <a:noAutofit/>
              </a:bodyPr>
              <a:lstStyle/>
              <a:p>
                <a:pPr marL="0" marR="0" lvl="0" indent="0" algn="ctr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100"/>
                  <a:buFont typeface="Arial"/>
                  <a:buNone/>
                </a:pPr>
                <a:r>
                  <a:rPr lang="pt-BR" sz="2100" b="0" i="0" u="none" strike="noStrike" cap="none">
                    <a:solidFill>
                      <a:schemeClr val="dk1"/>
                    </a:solidFill>
                    <a:highlight>
                      <a:schemeClr val="lt1"/>
                    </a:highlight>
                    <a:latin typeface="Arial"/>
                    <a:ea typeface="Arial"/>
                    <a:cs typeface="Arial"/>
                    <a:sym typeface="Arial"/>
                  </a:rPr>
                  <a:t>Atuação para melhoria </a:t>
                </a:r>
                <a:endParaRPr>
                  <a:solidFill>
                    <a:schemeClr val="dk1"/>
                  </a:solidFill>
                  <a:highlight>
                    <a:schemeClr val="lt1"/>
                  </a:highlight>
                </a:endParaRPr>
              </a:p>
            </p:txBody>
          </p:sp>
          <p:sp>
            <p:nvSpPr>
              <p:cNvPr id="253" name="Google Shape;253;g1e353aa0785_1_75"/>
              <p:cNvSpPr/>
              <p:nvPr/>
            </p:nvSpPr>
            <p:spPr>
              <a:xfrm>
                <a:off x="4671232" y="324659"/>
                <a:ext cx="1579003" cy="1579003"/>
              </a:xfrm>
              <a:prstGeom prst="ellipse">
                <a:avLst/>
              </a:prstGeom>
              <a:solidFill>
                <a:srgbClr val="E0E0E0"/>
              </a:solidFill>
              <a:ln w="38100" cap="flat" cmpd="sng">
                <a:solidFill>
                  <a:srgbClr val="959595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40000" dist="20000" dir="5400000" rotWithShape="0">
                  <a:srgbClr val="000000">
                    <a:alpha val="37647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" name="Google Shape;254;g1e353aa0785_1_75"/>
              <p:cNvSpPr/>
              <p:nvPr/>
            </p:nvSpPr>
            <p:spPr>
              <a:xfrm>
                <a:off x="259933" y="3793401"/>
                <a:ext cx="5978467" cy="711262"/>
              </a:xfrm>
              <a:prstGeom prst="leftRightArrow">
                <a:avLst>
                  <a:gd name="adj1" fmla="val 50000"/>
                  <a:gd name="adj2" fmla="val 50000"/>
                </a:avLst>
              </a:prstGeom>
              <a:solidFill>
                <a:srgbClr val="CFCFCF"/>
              </a:solidFill>
              <a:ln w="381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40000" dist="20000" dir="5400000" rotWithShape="0">
                  <a:srgbClr val="000000">
                    <a:alpha val="37647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55" name="Google Shape;255;g1e353aa0785_1_75"/>
            <p:cNvGrpSpPr/>
            <p:nvPr/>
          </p:nvGrpSpPr>
          <p:grpSpPr>
            <a:xfrm>
              <a:off x="5571460" y="1282494"/>
              <a:ext cx="1473183" cy="1151891"/>
              <a:chOff x="3599700" y="1954475"/>
              <a:chExt cx="296175" cy="295400"/>
            </a:xfrm>
          </p:grpSpPr>
          <p:sp>
            <p:nvSpPr>
              <p:cNvPr id="256" name="Google Shape;256;g1e353aa0785_1_75"/>
              <p:cNvSpPr/>
              <p:nvPr/>
            </p:nvSpPr>
            <p:spPr>
              <a:xfrm>
                <a:off x="3599700" y="1954475"/>
                <a:ext cx="296175" cy="295400"/>
              </a:xfrm>
              <a:custGeom>
                <a:avLst/>
                <a:gdLst/>
                <a:ahLst/>
                <a:cxnLst/>
                <a:rect l="l" t="t" r="r" b="b"/>
                <a:pathLst>
                  <a:path w="11847" h="11816" extrusionOk="0">
                    <a:moveTo>
                      <a:pt x="3151" y="694"/>
                    </a:moveTo>
                    <a:cubicBezTo>
                      <a:pt x="3718" y="694"/>
                      <a:pt x="4159" y="1166"/>
                      <a:pt x="4159" y="1734"/>
                    </a:cubicBezTo>
                    <a:cubicBezTo>
                      <a:pt x="4159" y="2301"/>
                      <a:pt x="3686" y="2742"/>
                      <a:pt x="3151" y="2742"/>
                    </a:cubicBezTo>
                    <a:cubicBezTo>
                      <a:pt x="2584" y="2742"/>
                      <a:pt x="2111" y="2269"/>
                      <a:pt x="2111" y="1734"/>
                    </a:cubicBezTo>
                    <a:cubicBezTo>
                      <a:pt x="2080" y="1166"/>
                      <a:pt x="2552" y="694"/>
                      <a:pt x="3151" y="694"/>
                    </a:cubicBezTo>
                    <a:close/>
                    <a:moveTo>
                      <a:pt x="8727" y="694"/>
                    </a:moveTo>
                    <a:cubicBezTo>
                      <a:pt x="9326" y="694"/>
                      <a:pt x="9767" y="1166"/>
                      <a:pt x="9767" y="1734"/>
                    </a:cubicBezTo>
                    <a:cubicBezTo>
                      <a:pt x="9767" y="2301"/>
                      <a:pt x="9294" y="2742"/>
                      <a:pt x="8727" y="2742"/>
                    </a:cubicBezTo>
                    <a:cubicBezTo>
                      <a:pt x="8128" y="2742"/>
                      <a:pt x="7719" y="2269"/>
                      <a:pt x="7719" y="1734"/>
                    </a:cubicBezTo>
                    <a:cubicBezTo>
                      <a:pt x="7656" y="1166"/>
                      <a:pt x="8128" y="694"/>
                      <a:pt x="8727" y="694"/>
                    </a:cubicBezTo>
                    <a:close/>
                    <a:moveTo>
                      <a:pt x="5923" y="4852"/>
                    </a:moveTo>
                    <a:cubicBezTo>
                      <a:pt x="6522" y="4852"/>
                      <a:pt x="6994" y="5325"/>
                      <a:pt x="6994" y="5861"/>
                    </a:cubicBezTo>
                    <a:cubicBezTo>
                      <a:pt x="6994" y="6396"/>
                      <a:pt x="6522" y="6869"/>
                      <a:pt x="5923" y="6869"/>
                    </a:cubicBezTo>
                    <a:cubicBezTo>
                      <a:pt x="5356" y="6869"/>
                      <a:pt x="4883" y="6428"/>
                      <a:pt x="4883" y="5861"/>
                    </a:cubicBezTo>
                    <a:cubicBezTo>
                      <a:pt x="4883" y="5294"/>
                      <a:pt x="5356" y="4852"/>
                      <a:pt x="5923" y="4852"/>
                    </a:cubicBezTo>
                    <a:close/>
                    <a:moveTo>
                      <a:pt x="3151" y="3466"/>
                    </a:moveTo>
                    <a:cubicBezTo>
                      <a:pt x="3875" y="3466"/>
                      <a:pt x="4600" y="3813"/>
                      <a:pt x="5072" y="4380"/>
                    </a:cubicBezTo>
                    <a:cubicBezTo>
                      <a:pt x="4537" y="4695"/>
                      <a:pt x="4159" y="5231"/>
                      <a:pt x="4159" y="5861"/>
                    </a:cubicBezTo>
                    <a:cubicBezTo>
                      <a:pt x="4159" y="6239"/>
                      <a:pt x="4285" y="6617"/>
                      <a:pt x="4505" y="6900"/>
                    </a:cubicBezTo>
                    <a:lnTo>
                      <a:pt x="693" y="6900"/>
                    </a:lnTo>
                    <a:lnTo>
                      <a:pt x="693" y="5892"/>
                    </a:lnTo>
                    <a:cubicBezTo>
                      <a:pt x="693" y="4569"/>
                      <a:pt x="1796" y="3466"/>
                      <a:pt x="3151" y="3466"/>
                    </a:cubicBezTo>
                    <a:close/>
                    <a:moveTo>
                      <a:pt x="8696" y="3498"/>
                    </a:moveTo>
                    <a:cubicBezTo>
                      <a:pt x="10019" y="3498"/>
                      <a:pt x="11121" y="4600"/>
                      <a:pt x="11121" y="5955"/>
                    </a:cubicBezTo>
                    <a:lnTo>
                      <a:pt x="11121" y="6932"/>
                    </a:lnTo>
                    <a:lnTo>
                      <a:pt x="7309" y="6932"/>
                    </a:lnTo>
                    <a:cubicBezTo>
                      <a:pt x="7561" y="6617"/>
                      <a:pt x="7656" y="6270"/>
                      <a:pt x="7656" y="5892"/>
                    </a:cubicBezTo>
                    <a:cubicBezTo>
                      <a:pt x="7656" y="5262"/>
                      <a:pt x="7309" y="4726"/>
                      <a:pt x="6774" y="4411"/>
                    </a:cubicBezTo>
                    <a:cubicBezTo>
                      <a:pt x="7215" y="3813"/>
                      <a:pt x="7939" y="3498"/>
                      <a:pt x="8696" y="3498"/>
                    </a:cubicBezTo>
                    <a:close/>
                    <a:moveTo>
                      <a:pt x="5923" y="7625"/>
                    </a:moveTo>
                    <a:cubicBezTo>
                      <a:pt x="6207" y="7625"/>
                      <a:pt x="6490" y="7656"/>
                      <a:pt x="6711" y="7751"/>
                    </a:cubicBezTo>
                    <a:lnTo>
                      <a:pt x="5923" y="8791"/>
                    </a:lnTo>
                    <a:lnTo>
                      <a:pt x="5135" y="7751"/>
                    </a:lnTo>
                    <a:cubicBezTo>
                      <a:pt x="5388" y="7688"/>
                      <a:pt x="5671" y="7625"/>
                      <a:pt x="5923" y="7625"/>
                    </a:cubicBezTo>
                    <a:close/>
                    <a:moveTo>
                      <a:pt x="4505" y="8066"/>
                    </a:moveTo>
                    <a:lnTo>
                      <a:pt x="5577" y="9484"/>
                    </a:lnTo>
                    <a:lnTo>
                      <a:pt x="5577" y="11153"/>
                    </a:lnTo>
                    <a:lnTo>
                      <a:pt x="3497" y="11153"/>
                    </a:lnTo>
                    <a:lnTo>
                      <a:pt x="3497" y="10019"/>
                    </a:lnTo>
                    <a:cubicBezTo>
                      <a:pt x="3497" y="9200"/>
                      <a:pt x="3875" y="8507"/>
                      <a:pt x="4505" y="8066"/>
                    </a:cubicBezTo>
                    <a:close/>
                    <a:moveTo>
                      <a:pt x="7341" y="8066"/>
                    </a:moveTo>
                    <a:cubicBezTo>
                      <a:pt x="7939" y="8507"/>
                      <a:pt x="8381" y="9263"/>
                      <a:pt x="8381" y="10051"/>
                    </a:cubicBezTo>
                    <a:lnTo>
                      <a:pt x="8381" y="11153"/>
                    </a:lnTo>
                    <a:lnTo>
                      <a:pt x="6301" y="11153"/>
                    </a:lnTo>
                    <a:lnTo>
                      <a:pt x="6301" y="9484"/>
                    </a:lnTo>
                    <a:lnTo>
                      <a:pt x="7341" y="8066"/>
                    </a:lnTo>
                    <a:close/>
                    <a:moveTo>
                      <a:pt x="3088" y="1"/>
                    </a:moveTo>
                    <a:cubicBezTo>
                      <a:pt x="2143" y="1"/>
                      <a:pt x="1355" y="788"/>
                      <a:pt x="1355" y="1734"/>
                    </a:cubicBezTo>
                    <a:cubicBezTo>
                      <a:pt x="1355" y="2238"/>
                      <a:pt x="1575" y="2679"/>
                      <a:pt x="1922" y="2994"/>
                    </a:cubicBezTo>
                    <a:cubicBezTo>
                      <a:pt x="788" y="3466"/>
                      <a:pt x="0" y="4569"/>
                      <a:pt x="0" y="5861"/>
                    </a:cubicBezTo>
                    <a:lnTo>
                      <a:pt x="0" y="7247"/>
                    </a:lnTo>
                    <a:cubicBezTo>
                      <a:pt x="0" y="7436"/>
                      <a:pt x="158" y="7593"/>
                      <a:pt x="347" y="7593"/>
                    </a:cubicBezTo>
                    <a:lnTo>
                      <a:pt x="3938" y="7593"/>
                    </a:lnTo>
                    <a:cubicBezTo>
                      <a:pt x="3214" y="8192"/>
                      <a:pt x="2741" y="9043"/>
                      <a:pt x="2741" y="10019"/>
                    </a:cubicBezTo>
                    <a:lnTo>
                      <a:pt x="2741" y="11437"/>
                    </a:lnTo>
                    <a:cubicBezTo>
                      <a:pt x="2741" y="11658"/>
                      <a:pt x="2899" y="11815"/>
                      <a:pt x="3088" y="11815"/>
                    </a:cubicBezTo>
                    <a:lnTo>
                      <a:pt x="8696" y="11815"/>
                    </a:lnTo>
                    <a:cubicBezTo>
                      <a:pt x="8885" y="11815"/>
                      <a:pt x="9042" y="11658"/>
                      <a:pt x="9042" y="11437"/>
                    </a:cubicBezTo>
                    <a:lnTo>
                      <a:pt x="9042" y="10019"/>
                    </a:lnTo>
                    <a:cubicBezTo>
                      <a:pt x="9042" y="9043"/>
                      <a:pt x="8570" y="8192"/>
                      <a:pt x="7876" y="7593"/>
                    </a:cubicBezTo>
                    <a:lnTo>
                      <a:pt x="11436" y="7593"/>
                    </a:lnTo>
                    <a:cubicBezTo>
                      <a:pt x="11657" y="7593"/>
                      <a:pt x="11815" y="7436"/>
                      <a:pt x="11815" y="7247"/>
                    </a:cubicBezTo>
                    <a:lnTo>
                      <a:pt x="11815" y="5861"/>
                    </a:lnTo>
                    <a:cubicBezTo>
                      <a:pt x="11846" y="4600"/>
                      <a:pt x="11027" y="3466"/>
                      <a:pt x="9861" y="2994"/>
                    </a:cubicBezTo>
                    <a:cubicBezTo>
                      <a:pt x="10239" y="2679"/>
                      <a:pt x="10428" y="2206"/>
                      <a:pt x="10428" y="1734"/>
                    </a:cubicBezTo>
                    <a:cubicBezTo>
                      <a:pt x="10428" y="788"/>
                      <a:pt x="9641" y="1"/>
                      <a:pt x="8696" y="1"/>
                    </a:cubicBezTo>
                    <a:cubicBezTo>
                      <a:pt x="7750" y="1"/>
                      <a:pt x="6963" y="788"/>
                      <a:pt x="6963" y="1734"/>
                    </a:cubicBezTo>
                    <a:cubicBezTo>
                      <a:pt x="6963" y="2238"/>
                      <a:pt x="7152" y="2679"/>
                      <a:pt x="7498" y="2994"/>
                    </a:cubicBezTo>
                    <a:cubicBezTo>
                      <a:pt x="6931" y="3214"/>
                      <a:pt x="6396" y="3624"/>
                      <a:pt x="6049" y="4159"/>
                    </a:cubicBezTo>
                    <a:lnTo>
                      <a:pt x="5734" y="4159"/>
                    </a:lnTo>
                    <a:cubicBezTo>
                      <a:pt x="5388" y="3655"/>
                      <a:pt x="4883" y="3214"/>
                      <a:pt x="4285" y="2994"/>
                    </a:cubicBezTo>
                    <a:cubicBezTo>
                      <a:pt x="4631" y="2679"/>
                      <a:pt x="4820" y="2238"/>
                      <a:pt x="4820" y="1734"/>
                    </a:cubicBezTo>
                    <a:cubicBezTo>
                      <a:pt x="4820" y="788"/>
                      <a:pt x="4033" y="1"/>
                      <a:pt x="3088" y="1"/>
                    </a:cubicBez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7" name="Google Shape;257;g1e353aa0785_1_75"/>
              <p:cNvSpPr/>
              <p:nvPr/>
            </p:nvSpPr>
            <p:spPr>
              <a:xfrm>
                <a:off x="3825750" y="2075775"/>
                <a:ext cx="35450" cy="17350"/>
              </a:xfrm>
              <a:custGeom>
                <a:avLst/>
                <a:gdLst/>
                <a:ahLst/>
                <a:cxnLst/>
                <a:rect l="l" t="t" r="r" b="b"/>
                <a:pathLst>
                  <a:path w="1418" h="694" extrusionOk="0">
                    <a:moveTo>
                      <a:pt x="347" y="0"/>
                    </a:moveTo>
                    <a:cubicBezTo>
                      <a:pt x="158" y="0"/>
                      <a:pt x="0" y="158"/>
                      <a:pt x="0" y="347"/>
                    </a:cubicBezTo>
                    <a:cubicBezTo>
                      <a:pt x="0" y="536"/>
                      <a:pt x="158" y="694"/>
                      <a:pt x="347" y="694"/>
                    </a:cubicBezTo>
                    <a:lnTo>
                      <a:pt x="1071" y="694"/>
                    </a:lnTo>
                    <a:cubicBezTo>
                      <a:pt x="1260" y="694"/>
                      <a:pt x="1418" y="536"/>
                      <a:pt x="1418" y="347"/>
                    </a:cubicBezTo>
                    <a:cubicBezTo>
                      <a:pt x="1418" y="158"/>
                      <a:pt x="1260" y="0"/>
                      <a:pt x="1071" y="0"/>
                    </a:cubicBez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8" name="Google Shape;258;g1e353aa0785_1_75"/>
              <p:cNvSpPr/>
              <p:nvPr/>
            </p:nvSpPr>
            <p:spPr>
              <a:xfrm>
                <a:off x="3633550" y="2075775"/>
                <a:ext cx="35475" cy="17350"/>
              </a:xfrm>
              <a:custGeom>
                <a:avLst/>
                <a:gdLst/>
                <a:ahLst/>
                <a:cxnLst/>
                <a:rect l="l" t="t" r="r" b="b"/>
                <a:pathLst>
                  <a:path w="1419" h="694" extrusionOk="0">
                    <a:moveTo>
                      <a:pt x="379" y="0"/>
                    </a:moveTo>
                    <a:cubicBezTo>
                      <a:pt x="158" y="0"/>
                      <a:pt x="1" y="158"/>
                      <a:pt x="1" y="347"/>
                    </a:cubicBezTo>
                    <a:cubicBezTo>
                      <a:pt x="1" y="536"/>
                      <a:pt x="158" y="694"/>
                      <a:pt x="379" y="694"/>
                    </a:cubicBezTo>
                    <a:lnTo>
                      <a:pt x="1072" y="694"/>
                    </a:lnTo>
                    <a:cubicBezTo>
                      <a:pt x="1261" y="694"/>
                      <a:pt x="1419" y="536"/>
                      <a:pt x="1419" y="347"/>
                    </a:cubicBezTo>
                    <a:cubicBezTo>
                      <a:pt x="1419" y="158"/>
                      <a:pt x="1261" y="0"/>
                      <a:pt x="1072" y="0"/>
                    </a:cubicBez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59" name="Google Shape;259;g1e353aa0785_1_75"/>
            <p:cNvGrpSpPr/>
            <p:nvPr/>
          </p:nvGrpSpPr>
          <p:grpSpPr>
            <a:xfrm>
              <a:off x="7888904" y="1306410"/>
              <a:ext cx="1053532" cy="913144"/>
              <a:chOff x="1286365" y="3396465"/>
              <a:chExt cx="366269" cy="366269"/>
            </a:xfrm>
          </p:grpSpPr>
          <p:sp>
            <p:nvSpPr>
              <p:cNvPr id="260" name="Google Shape;260;g1e353aa0785_1_75"/>
              <p:cNvSpPr/>
              <p:nvPr/>
            </p:nvSpPr>
            <p:spPr>
              <a:xfrm>
                <a:off x="1286365" y="3396465"/>
                <a:ext cx="366269" cy="366269"/>
              </a:xfrm>
              <a:custGeom>
                <a:avLst/>
                <a:gdLst/>
                <a:ahLst/>
                <a:cxnLst/>
                <a:rect l="l" t="t" r="r" b="b"/>
                <a:pathLst>
                  <a:path w="12666" h="12666" extrusionOk="0">
                    <a:moveTo>
                      <a:pt x="379" y="0"/>
                    </a:moveTo>
                    <a:cubicBezTo>
                      <a:pt x="158" y="0"/>
                      <a:pt x="1" y="189"/>
                      <a:pt x="1" y="441"/>
                    </a:cubicBezTo>
                    <a:lnTo>
                      <a:pt x="1" y="12287"/>
                    </a:lnTo>
                    <a:cubicBezTo>
                      <a:pt x="1" y="12508"/>
                      <a:pt x="190" y="12665"/>
                      <a:pt x="379" y="12665"/>
                    </a:cubicBezTo>
                    <a:lnTo>
                      <a:pt x="12256" y="12665"/>
                    </a:lnTo>
                    <a:cubicBezTo>
                      <a:pt x="12477" y="12665"/>
                      <a:pt x="12666" y="12476"/>
                      <a:pt x="12666" y="12287"/>
                    </a:cubicBezTo>
                    <a:cubicBezTo>
                      <a:pt x="12634" y="12098"/>
                      <a:pt x="12477" y="11878"/>
                      <a:pt x="12256" y="11878"/>
                    </a:cubicBezTo>
                    <a:lnTo>
                      <a:pt x="820" y="11878"/>
                    </a:lnTo>
                    <a:lnTo>
                      <a:pt x="820" y="441"/>
                    </a:lnTo>
                    <a:cubicBezTo>
                      <a:pt x="820" y="189"/>
                      <a:pt x="631" y="0"/>
                      <a:pt x="379" y="0"/>
                    </a:cubicBez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1" name="Google Shape;261;g1e353aa0785_1_75"/>
              <p:cNvSpPr/>
              <p:nvPr/>
            </p:nvSpPr>
            <p:spPr>
              <a:xfrm>
                <a:off x="1333756" y="3501233"/>
                <a:ext cx="318873" cy="174951"/>
              </a:xfrm>
              <a:custGeom>
                <a:avLst/>
                <a:gdLst/>
                <a:ahLst/>
                <a:cxnLst/>
                <a:rect l="l" t="t" r="r" b="b"/>
                <a:pathLst>
                  <a:path w="11027" h="6050" extrusionOk="0">
                    <a:moveTo>
                      <a:pt x="9767" y="788"/>
                    </a:moveTo>
                    <a:cubicBezTo>
                      <a:pt x="10019" y="788"/>
                      <a:pt x="10208" y="977"/>
                      <a:pt x="10208" y="1229"/>
                    </a:cubicBezTo>
                    <a:cubicBezTo>
                      <a:pt x="10176" y="1450"/>
                      <a:pt x="10019" y="1639"/>
                      <a:pt x="9767" y="1639"/>
                    </a:cubicBezTo>
                    <a:cubicBezTo>
                      <a:pt x="9546" y="1639"/>
                      <a:pt x="9389" y="1450"/>
                      <a:pt x="9389" y="1229"/>
                    </a:cubicBezTo>
                    <a:cubicBezTo>
                      <a:pt x="9389" y="977"/>
                      <a:pt x="9578" y="788"/>
                      <a:pt x="9767" y="788"/>
                    </a:cubicBezTo>
                    <a:close/>
                    <a:moveTo>
                      <a:pt x="4001" y="1607"/>
                    </a:moveTo>
                    <a:cubicBezTo>
                      <a:pt x="4222" y="1607"/>
                      <a:pt x="4379" y="1796"/>
                      <a:pt x="4379" y="2048"/>
                    </a:cubicBezTo>
                    <a:cubicBezTo>
                      <a:pt x="4379" y="2269"/>
                      <a:pt x="4222" y="2489"/>
                      <a:pt x="4001" y="2489"/>
                    </a:cubicBezTo>
                    <a:cubicBezTo>
                      <a:pt x="3749" y="2489"/>
                      <a:pt x="3560" y="2269"/>
                      <a:pt x="3560" y="2048"/>
                    </a:cubicBezTo>
                    <a:cubicBezTo>
                      <a:pt x="3560" y="1796"/>
                      <a:pt x="3749" y="1607"/>
                      <a:pt x="4001" y="1607"/>
                    </a:cubicBezTo>
                    <a:close/>
                    <a:moveTo>
                      <a:pt x="6459" y="4128"/>
                    </a:moveTo>
                    <a:cubicBezTo>
                      <a:pt x="6679" y="4128"/>
                      <a:pt x="6900" y="4317"/>
                      <a:pt x="6900" y="4569"/>
                    </a:cubicBezTo>
                    <a:cubicBezTo>
                      <a:pt x="6868" y="4758"/>
                      <a:pt x="6711" y="4947"/>
                      <a:pt x="6459" y="4947"/>
                    </a:cubicBezTo>
                    <a:cubicBezTo>
                      <a:pt x="6238" y="4947"/>
                      <a:pt x="6081" y="4758"/>
                      <a:pt x="6081" y="4569"/>
                    </a:cubicBezTo>
                    <a:cubicBezTo>
                      <a:pt x="6081" y="4317"/>
                      <a:pt x="6270" y="4128"/>
                      <a:pt x="6459" y="4128"/>
                    </a:cubicBezTo>
                    <a:close/>
                    <a:moveTo>
                      <a:pt x="1229" y="4380"/>
                    </a:moveTo>
                    <a:cubicBezTo>
                      <a:pt x="1481" y="4380"/>
                      <a:pt x="1638" y="4569"/>
                      <a:pt x="1638" y="4789"/>
                    </a:cubicBezTo>
                    <a:cubicBezTo>
                      <a:pt x="1638" y="5041"/>
                      <a:pt x="1481" y="5230"/>
                      <a:pt x="1229" y="5230"/>
                    </a:cubicBezTo>
                    <a:cubicBezTo>
                      <a:pt x="1008" y="5230"/>
                      <a:pt x="788" y="5041"/>
                      <a:pt x="788" y="4789"/>
                    </a:cubicBezTo>
                    <a:cubicBezTo>
                      <a:pt x="788" y="4569"/>
                      <a:pt x="1008" y="4380"/>
                      <a:pt x="1229" y="4380"/>
                    </a:cubicBezTo>
                    <a:close/>
                    <a:moveTo>
                      <a:pt x="9767" y="0"/>
                    </a:moveTo>
                    <a:cubicBezTo>
                      <a:pt x="9105" y="0"/>
                      <a:pt x="8570" y="536"/>
                      <a:pt x="8570" y="1229"/>
                    </a:cubicBezTo>
                    <a:cubicBezTo>
                      <a:pt x="8570" y="1418"/>
                      <a:pt x="8601" y="1576"/>
                      <a:pt x="8664" y="1765"/>
                    </a:cubicBezTo>
                    <a:lnTo>
                      <a:pt x="7026" y="3434"/>
                    </a:lnTo>
                    <a:cubicBezTo>
                      <a:pt x="6868" y="3340"/>
                      <a:pt x="6679" y="3308"/>
                      <a:pt x="6459" y="3308"/>
                    </a:cubicBezTo>
                    <a:cubicBezTo>
                      <a:pt x="6270" y="3308"/>
                      <a:pt x="6112" y="3340"/>
                      <a:pt x="5923" y="3434"/>
                    </a:cubicBezTo>
                    <a:lnTo>
                      <a:pt x="5104" y="2584"/>
                    </a:lnTo>
                    <a:cubicBezTo>
                      <a:pt x="5167" y="2426"/>
                      <a:pt x="5199" y="2237"/>
                      <a:pt x="5199" y="2048"/>
                    </a:cubicBezTo>
                    <a:cubicBezTo>
                      <a:pt x="5199" y="1387"/>
                      <a:pt x="4663" y="788"/>
                      <a:pt x="4001" y="788"/>
                    </a:cubicBezTo>
                    <a:cubicBezTo>
                      <a:pt x="3308" y="788"/>
                      <a:pt x="2773" y="1324"/>
                      <a:pt x="2773" y="2048"/>
                    </a:cubicBezTo>
                    <a:cubicBezTo>
                      <a:pt x="2773" y="2237"/>
                      <a:pt x="2804" y="2395"/>
                      <a:pt x="2899" y="2584"/>
                    </a:cubicBezTo>
                    <a:lnTo>
                      <a:pt x="1796" y="3686"/>
                    </a:lnTo>
                    <a:cubicBezTo>
                      <a:pt x="1638" y="3623"/>
                      <a:pt x="1418" y="3592"/>
                      <a:pt x="1229" y="3592"/>
                    </a:cubicBezTo>
                    <a:cubicBezTo>
                      <a:pt x="567" y="3592"/>
                      <a:pt x="0" y="4128"/>
                      <a:pt x="0" y="4852"/>
                    </a:cubicBezTo>
                    <a:cubicBezTo>
                      <a:pt x="0" y="5514"/>
                      <a:pt x="567" y="6049"/>
                      <a:pt x="1229" y="6049"/>
                    </a:cubicBezTo>
                    <a:cubicBezTo>
                      <a:pt x="1890" y="6049"/>
                      <a:pt x="2458" y="5514"/>
                      <a:pt x="2458" y="4852"/>
                    </a:cubicBezTo>
                    <a:cubicBezTo>
                      <a:pt x="2458" y="4632"/>
                      <a:pt x="2426" y="4474"/>
                      <a:pt x="2332" y="4285"/>
                    </a:cubicBezTo>
                    <a:lnTo>
                      <a:pt x="3434" y="3182"/>
                    </a:lnTo>
                    <a:cubicBezTo>
                      <a:pt x="3592" y="3245"/>
                      <a:pt x="3781" y="3308"/>
                      <a:pt x="4001" y="3308"/>
                    </a:cubicBezTo>
                    <a:cubicBezTo>
                      <a:pt x="4190" y="3308"/>
                      <a:pt x="4348" y="3277"/>
                      <a:pt x="4537" y="3182"/>
                    </a:cubicBezTo>
                    <a:lnTo>
                      <a:pt x="5356" y="4001"/>
                    </a:lnTo>
                    <a:cubicBezTo>
                      <a:pt x="5293" y="4159"/>
                      <a:pt x="5262" y="4348"/>
                      <a:pt x="5262" y="4569"/>
                    </a:cubicBezTo>
                    <a:cubicBezTo>
                      <a:pt x="5262" y="5230"/>
                      <a:pt x="5797" y="5766"/>
                      <a:pt x="6459" y="5766"/>
                    </a:cubicBezTo>
                    <a:cubicBezTo>
                      <a:pt x="7152" y="5766"/>
                      <a:pt x="7687" y="5230"/>
                      <a:pt x="7687" y="4569"/>
                    </a:cubicBezTo>
                    <a:cubicBezTo>
                      <a:pt x="7687" y="4348"/>
                      <a:pt x="7656" y="4191"/>
                      <a:pt x="7561" y="4001"/>
                    </a:cubicBezTo>
                    <a:lnTo>
                      <a:pt x="9231" y="2363"/>
                    </a:lnTo>
                    <a:cubicBezTo>
                      <a:pt x="9389" y="2426"/>
                      <a:pt x="9578" y="2489"/>
                      <a:pt x="9767" y="2489"/>
                    </a:cubicBezTo>
                    <a:cubicBezTo>
                      <a:pt x="10460" y="2489"/>
                      <a:pt x="11027" y="1922"/>
                      <a:pt x="11027" y="1229"/>
                    </a:cubicBezTo>
                    <a:cubicBezTo>
                      <a:pt x="10995" y="536"/>
                      <a:pt x="10460" y="0"/>
                      <a:pt x="9767" y="0"/>
                    </a:cubicBez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62" name="Google Shape;262;g1e353aa0785_1_75"/>
            <p:cNvGrpSpPr/>
            <p:nvPr/>
          </p:nvGrpSpPr>
          <p:grpSpPr>
            <a:xfrm>
              <a:off x="10224861" y="1282494"/>
              <a:ext cx="1194506" cy="1151891"/>
              <a:chOff x="1049375" y="2318350"/>
              <a:chExt cx="298525" cy="295400"/>
            </a:xfrm>
          </p:grpSpPr>
          <p:sp>
            <p:nvSpPr>
              <p:cNvPr id="263" name="Google Shape;263;g1e353aa0785_1_75"/>
              <p:cNvSpPr/>
              <p:nvPr/>
            </p:nvSpPr>
            <p:spPr>
              <a:xfrm>
                <a:off x="1101350" y="2492325"/>
                <a:ext cx="70125" cy="50525"/>
              </a:xfrm>
              <a:custGeom>
                <a:avLst/>
                <a:gdLst/>
                <a:ahLst/>
                <a:cxnLst/>
                <a:rect l="l" t="t" r="r" b="b"/>
                <a:pathLst>
                  <a:path w="2805" h="2021" extrusionOk="0">
                    <a:moveTo>
                      <a:pt x="2473" y="0"/>
                    </a:moveTo>
                    <a:cubicBezTo>
                      <a:pt x="2377" y="0"/>
                      <a:pt x="2273" y="32"/>
                      <a:pt x="2206" y="99"/>
                    </a:cubicBezTo>
                    <a:lnTo>
                      <a:pt x="1072" y="1233"/>
                    </a:lnTo>
                    <a:lnTo>
                      <a:pt x="599" y="761"/>
                    </a:lnTo>
                    <a:cubicBezTo>
                      <a:pt x="536" y="713"/>
                      <a:pt x="449" y="690"/>
                      <a:pt x="363" y="690"/>
                    </a:cubicBezTo>
                    <a:cubicBezTo>
                      <a:pt x="276" y="690"/>
                      <a:pt x="189" y="713"/>
                      <a:pt x="126" y="761"/>
                    </a:cubicBezTo>
                    <a:cubicBezTo>
                      <a:pt x="0" y="887"/>
                      <a:pt x="0" y="1139"/>
                      <a:pt x="126" y="1233"/>
                    </a:cubicBezTo>
                    <a:lnTo>
                      <a:pt x="820" y="1958"/>
                    </a:lnTo>
                    <a:cubicBezTo>
                      <a:pt x="914" y="2021"/>
                      <a:pt x="977" y="2021"/>
                      <a:pt x="1072" y="2021"/>
                    </a:cubicBezTo>
                    <a:cubicBezTo>
                      <a:pt x="1135" y="2021"/>
                      <a:pt x="1261" y="1989"/>
                      <a:pt x="1292" y="1926"/>
                    </a:cubicBezTo>
                    <a:lnTo>
                      <a:pt x="2678" y="540"/>
                    </a:lnTo>
                    <a:cubicBezTo>
                      <a:pt x="2804" y="414"/>
                      <a:pt x="2804" y="162"/>
                      <a:pt x="2678" y="68"/>
                    </a:cubicBezTo>
                    <a:cubicBezTo>
                      <a:pt x="2634" y="24"/>
                      <a:pt x="2557" y="0"/>
                      <a:pt x="2473" y="0"/>
                    </a:cubicBez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4" name="Google Shape;264;g1e353aa0785_1_75"/>
              <p:cNvSpPr/>
              <p:nvPr/>
            </p:nvSpPr>
            <p:spPr>
              <a:xfrm>
                <a:off x="1101350" y="2440525"/>
                <a:ext cx="70125" cy="51150"/>
              </a:xfrm>
              <a:custGeom>
                <a:avLst/>
                <a:gdLst/>
                <a:ahLst/>
                <a:cxnLst/>
                <a:rect l="l" t="t" r="r" b="b"/>
                <a:pathLst>
                  <a:path w="2805" h="2046" extrusionOk="0">
                    <a:moveTo>
                      <a:pt x="2469" y="1"/>
                    </a:moveTo>
                    <a:cubicBezTo>
                      <a:pt x="2374" y="1"/>
                      <a:pt x="2272" y="40"/>
                      <a:pt x="2206" y="123"/>
                    </a:cubicBezTo>
                    <a:lnTo>
                      <a:pt x="1072" y="1257"/>
                    </a:lnTo>
                    <a:lnTo>
                      <a:pt x="599" y="785"/>
                    </a:lnTo>
                    <a:cubicBezTo>
                      <a:pt x="536" y="738"/>
                      <a:pt x="449" y="714"/>
                      <a:pt x="363" y="714"/>
                    </a:cubicBezTo>
                    <a:cubicBezTo>
                      <a:pt x="276" y="714"/>
                      <a:pt x="189" y="738"/>
                      <a:pt x="126" y="785"/>
                    </a:cubicBezTo>
                    <a:cubicBezTo>
                      <a:pt x="0" y="911"/>
                      <a:pt x="0" y="1163"/>
                      <a:pt x="126" y="1257"/>
                    </a:cubicBezTo>
                    <a:lnTo>
                      <a:pt x="820" y="1982"/>
                    </a:lnTo>
                    <a:cubicBezTo>
                      <a:pt x="914" y="2045"/>
                      <a:pt x="977" y="2045"/>
                      <a:pt x="1072" y="2045"/>
                    </a:cubicBezTo>
                    <a:cubicBezTo>
                      <a:pt x="1135" y="2045"/>
                      <a:pt x="1261" y="2014"/>
                      <a:pt x="1292" y="1951"/>
                    </a:cubicBezTo>
                    <a:lnTo>
                      <a:pt x="2678" y="564"/>
                    </a:lnTo>
                    <a:cubicBezTo>
                      <a:pt x="2804" y="438"/>
                      <a:pt x="2804" y="186"/>
                      <a:pt x="2678" y="92"/>
                    </a:cubicBezTo>
                    <a:cubicBezTo>
                      <a:pt x="2634" y="32"/>
                      <a:pt x="2554" y="1"/>
                      <a:pt x="2469" y="1"/>
                    </a:cubicBez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5" name="Google Shape;265;g1e353aa0785_1_75"/>
              <p:cNvSpPr/>
              <p:nvPr/>
            </p:nvSpPr>
            <p:spPr>
              <a:xfrm>
                <a:off x="1101350" y="2388550"/>
                <a:ext cx="70125" cy="51125"/>
              </a:xfrm>
              <a:custGeom>
                <a:avLst/>
                <a:gdLst/>
                <a:ahLst/>
                <a:cxnLst/>
                <a:rect l="l" t="t" r="r" b="b"/>
                <a:pathLst>
                  <a:path w="2805" h="2045" extrusionOk="0">
                    <a:moveTo>
                      <a:pt x="2469" y="1"/>
                    </a:moveTo>
                    <a:cubicBezTo>
                      <a:pt x="2374" y="1"/>
                      <a:pt x="2272" y="40"/>
                      <a:pt x="2206" y="123"/>
                    </a:cubicBezTo>
                    <a:lnTo>
                      <a:pt x="1072" y="1257"/>
                    </a:lnTo>
                    <a:lnTo>
                      <a:pt x="599" y="785"/>
                    </a:lnTo>
                    <a:cubicBezTo>
                      <a:pt x="536" y="722"/>
                      <a:pt x="449" y="690"/>
                      <a:pt x="363" y="690"/>
                    </a:cubicBezTo>
                    <a:cubicBezTo>
                      <a:pt x="276" y="690"/>
                      <a:pt x="189" y="722"/>
                      <a:pt x="126" y="785"/>
                    </a:cubicBezTo>
                    <a:cubicBezTo>
                      <a:pt x="0" y="911"/>
                      <a:pt x="0" y="1131"/>
                      <a:pt x="126" y="1257"/>
                    </a:cubicBezTo>
                    <a:lnTo>
                      <a:pt x="820" y="1982"/>
                    </a:lnTo>
                    <a:cubicBezTo>
                      <a:pt x="914" y="2045"/>
                      <a:pt x="977" y="2045"/>
                      <a:pt x="1072" y="2045"/>
                    </a:cubicBezTo>
                    <a:cubicBezTo>
                      <a:pt x="1135" y="2045"/>
                      <a:pt x="1261" y="2013"/>
                      <a:pt x="1292" y="1919"/>
                    </a:cubicBezTo>
                    <a:lnTo>
                      <a:pt x="2678" y="532"/>
                    </a:lnTo>
                    <a:cubicBezTo>
                      <a:pt x="2804" y="438"/>
                      <a:pt x="2804" y="186"/>
                      <a:pt x="2678" y="91"/>
                    </a:cubicBezTo>
                    <a:cubicBezTo>
                      <a:pt x="2634" y="32"/>
                      <a:pt x="2554" y="1"/>
                      <a:pt x="2469" y="1"/>
                    </a:cubicBez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6" name="Google Shape;266;g1e353aa0785_1_75"/>
              <p:cNvSpPr/>
              <p:nvPr/>
            </p:nvSpPr>
            <p:spPr>
              <a:xfrm>
                <a:off x="1049375" y="2318350"/>
                <a:ext cx="298525" cy="295400"/>
              </a:xfrm>
              <a:custGeom>
                <a:avLst/>
                <a:gdLst/>
                <a:ahLst/>
                <a:cxnLst/>
                <a:rect l="l" t="t" r="r" b="b"/>
                <a:pathLst>
                  <a:path w="11941" h="11816" extrusionOk="0">
                    <a:moveTo>
                      <a:pt x="6963" y="1198"/>
                    </a:moveTo>
                    <a:lnTo>
                      <a:pt x="7876" y="2143"/>
                    </a:lnTo>
                    <a:lnTo>
                      <a:pt x="6963" y="2143"/>
                    </a:lnTo>
                    <a:lnTo>
                      <a:pt x="6963" y="1198"/>
                    </a:lnTo>
                    <a:close/>
                    <a:moveTo>
                      <a:pt x="10286" y="3498"/>
                    </a:moveTo>
                    <a:cubicBezTo>
                      <a:pt x="10373" y="3498"/>
                      <a:pt x="10460" y="3530"/>
                      <a:pt x="10523" y="3593"/>
                    </a:cubicBezTo>
                    <a:lnTo>
                      <a:pt x="10995" y="4065"/>
                    </a:lnTo>
                    <a:cubicBezTo>
                      <a:pt x="11184" y="4223"/>
                      <a:pt x="11184" y="4475"/>
                      <a:pt x="11027" y="4569"/>
                    </a:cubicBezTo>
                    <a:lnTo>
                      <a:pt x="10806" y="4821"/>
                    </a:lnTo>
                    <a:lnTo>
                      <a:pt x="9798" y="3845"/>
                    </a:lnTo>
                    <a:lnTo>
                      <a:pt x="10050" y="3593"/>
                    </a:lnTo>
                    <a:cubicBezTo>
                      <a:pt x="10113" y="3530"/>
                      <a:pt x="10200" y="3498"/>
                      <a:pt x="10286" y="3498"/>
                    </a:cubicBezTo>
                    <a:close/>
                    <a:moveTo>
                      <a:pt x="9294" y="4349"/>
                    </a:moveTo>
                    <a:lnTo>
                      <a:pt x="10271" y="5325"/>
                    </a:lnTo>
                    <a:lnTo>
                      <a:pt x="7845" y="7783"/>
                    </a:lnTo>
                    <a:lnTo>
                      <a:pt x="6868" y="6774"/>
                    </a:lnTo>
                    <a:lnTo>
                      <a:pt x="9294" y="4349"/>
                    </a:lnTo>
                    <a:close/>
                    <a:moveTo>
                      <a:pt x="6585" y="7499"/>
                    </a:moveTo>
                    <a:lnTo>
                      <a:pt x="7183" y="8098"/>
                    </a:lnTo>
                    <a:lnTo>
                      <a:pt x="6427" y="8255"/>
                    </a:lnTo>
                    <a:lnTo>
                      <a:pt x="6585" y="7499"/>
                    </a:lnTo>
                    <a:close/>
                    <a:moveTo>
                      <a:pt x="6994" y="10398"/>
                    </a:moveTo>
                    <a:lnTo>
                      <a:pt x="6994" y="10776"/>
                    </a:lnTo>
                    <a:cubicBezTo>
                      <a:pt x="6994" y="10870"/>
                      <a:pt x="7057" y="10996"/>
                      <a:pt x="7089" y="11122"/>
                    </a:cubicBezTo>
                    <a:lnTo>
                      <a:pt x="1071" y="11122"/>
                    </a:lnTo>
                    <a:cubicBezTo>
                      <a:pt x="882" y="11122"/>
                      <a:pt x="693" y="10965"/>
                      <a:pt x="693" y="10776"/>
                    </a:cubicBezTo>
                    <a:lnTo>
                      <a:pt x="693" y="10398"/>
                    </a:lnTo>
                    <a:close/>
                    <a:moveTo>
                      <a:pt x="6270" y="663"/>
                    </a:moveTo>
                    <a:lnTo>
                      <a:pt x="6270" y="2458"/>
                    </a:lnTo>
                    <a:cubicBezTo>
                      <a:pt x="6270" y="2647"/>
                      <a:pt x="6427" y="2805"/>
                      <a:pt x="6616" y="2805"/>
                    </a:cubicBezTo>
                    <a:lnTo>
                      <a:pt x="8349" y="2805"/>
                    </a:lnTo>
                    <a:lnTo>
                      <a:pt x="8349" y="4286"/>
                    </a:lnTo>
                    <a:lnTo>
                      <a:pt x="6112" y="6554"/>
                    </a:lnTo>
                    <a:cubicBezTo>
                      <a:pt x="6081" y="6585"/>
                      <a:pt x="6018" y="6680"/>
                      <a:pt x="6018" y="6711"/>
                    </a:cubicBezTo>
                    <a:lnTo>
                      <a:pt x="5608" y="8633"/>
                    </a:lnTo>
                    <a:cubicBezTo>
                      <a:pt x="5545" y="8759"/>
                      <a:pt x="5608" y="8885"/>
                      <a:pt x="5671" y="8948"/>
                    </a:cubicBezTo>
                    <a:cubicBezTo>
                      <a:pt x="5742" y="9019"/>
                      <a:pt x="5813" y="9055"/>
                      <a:pt x="5897" y="9055"/>
                    </a:cubicBezTo>
                    <a:cubicBezTo>
                      <a:pt x="5925" y="9055"/>
                      <a:pt x="5955" y="9051"/>
                      <a:pt x="5986" y="9043"/>
                    </a:cubicBezTo>
                    <a:lnTo>
                      <a:pt x="7908" y="8602"/>
                    </a:lnTo>
                    <a:cubicBezTo>
                      <a:pt x="8002" y="8602"/>
                      <a:pt x="8034" y="8570"/>
                      <a:pt x="8065" y="8507"/>
                    </a:cubicBezTo>
                    <a:lnTo>
                      <a:pt x="8349" y="8255"/>
                    </a:lnTo>
                    <a:lnTo>
                      <a:pt x="8349" y="10807"/>
                    </a:lnTo>
                    <a:lnTo>
                      <a:pt x="8380" y="10807"/>
                    </a:lnTo>
                    <a:cubicBezTo>
                      <a:pt x="8380" y="10996"/>
                      <a:pt x="8223" y="11154"/>
                      <a:pt x="8034" y="11154"/>
                    </a:cubicBezTo>
                    <a:cubicBezTo>
                      <a:pt x="7845" y="11154"/>
                      <a:pt x="7687" y="10996"/>
                      <a:pt x="7687" y="10807"/>
                    </a:cubicBezTo>
                    <a:lnTo>
                      <a:pt x="7687" y="10083"/>
                    </a:lnTo>
                    <a:cubicBezTo>
                      <a:pt x="7687" y="9893"/>
                      <a:pt x="7530" y="9736"/>
                      <a:pt x="7309" y="9736"/>
                    </a:cubicBezTo>
                    <a:lnTo>
                      <a:pt x="1386" y="9736"/>
                    </a:lnTo>
                    <a:lnTo>
                      <a:pt x="1386" y="663"/>
                    </a:lnTo>
                    <a:close/>
                    <a:moveTo>
                      <a:pt x="1071" y="1"/>
                    </a:moveTo>
                    <a:cubicBezTo>
                      <a:pt x="882" y="1"/>
                      <a:pt x="693" y="158"/>
                      <a:pt x="693" y="379"/>
                    </a:cubicBezTo>
                    <a:lnTo>
                      <a:pt x="693" y="9736"/>
                    </a:lnTo>
                    <a:lnTo>
                      <a:pt x="347" y="9736"/>
                    </a:lnTo>
                    <a:cubicBezTo>
                      <a:pt x="158" y="9736"/>
                      <a:pt x="0" y="9893"/>
                      <a:pt x="0" y="10083"/>
                    </a:cubicBezTo>
                    <a:lnTo>
                      <a:pt x="0" y="10807"/>
                    </a:lnTo>
                    <a:cubicBezTo>
                      <a:pt x="0" y="11406"/>
                      <a:pt x="473" y="11815"/>
                      <a:pt x="1008" y="11815"/>
                    </a:cubicBezTo>
                    <a:lnTo>
                      <a:pt x="8002" y="11815"/>
                    </a:lnTo>
                    <a:cubicBezTo>
                      <a:pt x="8569" y="11815"/>
                      <a:pt x="9011" y="11343"/>
                      <a:pt x="9011" y="10807"/>
                    </a:cubicBezTo>
                    <a:lnTo>
                      <a:pt x="9011" y="7562"/>
                    </a:lnTo>
                    <a:lnTo>
                      <a:pt x="11499" y="5105"/>
                    </a:lnTo>
                    <a:cubicBezTo>
                      <a:pt x="11940" y="4664"/>
                      <a:pt x="11940" y="4034"/>
                      <a:pt x="11531" y="3593"/>
                    </a:cubicBezTo>
                    <a:lnTo>
                      <a:pt x="11058" y="3120"/>
                    </a:lnTo>
                    <a:cubicBezTo>
                      <a:pt x="10869" y="2931"/>
                      <a:pt x="10609" y="2836"/>
                      <a:pt x="10346" y="2836"/>
                    </a:cubicBezTo>
                    <a:cubicBezTo>
                      <a:pt x="10082" y="2836"/>
                      <a:pt x="9814" y="2931"/>
                      <a:pt x="9609" y="3120"/>
                    </a:cubicBezTo>
                    <a:lnTo>
                      <a:pt x="9105" y="3624"/>
                    </a:lnTo>
                    <a:lnTo>
                      <a:pt x="9105" y="2490"/>
                    </a:lnTo>
                    <a:cubicBezTo>
                      <a:pt x="9105" y="2427"/>
                      <a:pt x="9074" y="2332"/>
                      <a:pt x="8979" y="2269"/>
                    </a:cubicBezTo>
                    <a:lnTo>
                      <a:pt x="6900" y="127"/>
                    </a:lnTo>
                    <a:cubicBezTo>
                      <a:pt x="6805" y="64"/>
                      <a:pt x="6742" y="1"/>
                      <a:pt x="6648" y="1"/>
                    </a:cubicBez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o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676</Words>
  <Application>Microsoft Macintosh PowerPoint</Application>
  <PresentationFormat>Widescreen</PresentationFormat>
  <Paragraphs>135</Paragraphs>
  <Slides>30</Slides>
  <Notes>30</Notes>
  <HiddenSlides>0</HiddenSlides>
  <MMClips>0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2</vt:i4>
      </vt:variant>
      <vt:variant>
        <vt:lpstr>Títulos de slides</vt:lpstr>
      </vt:variant>
      <vt:variant>
        <vt:i4>30</vt:i4>
      </vt:variant>
    </vt:vector>
  </HeadingPairs>
  <TitlesOfParts>
    <vt:vector size="35" baseType="lpstr">
      <vt:lpstr>Arial</vt:lpstr>
      <vt:lpstr>Calibri</vt:lpstr>
      <vt:lpstr>Cutive</vt:lpstr>
      <vt:lpstr>Tema do Office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Como vocês imaginam que estarão as densidades de IRAS em suas UTIs daqui a 12 meses?</vt:lpstr>
      <vt:lpstr>Quais são as principais barreiras e desafios para manter ou continuar melhorando os resultados de IRAS?</vt:lpstr>
      <vt:lpstr>Estratégia </vt:lpstr>
      <vt:lpstr>Onde se encontra o projeto SNM dentro do planejamento (estratégico) da instituição? </vt:lpstr>
      <vt:lpstr>O que não pode faltar </vt:lpstr>
      <vt:lpstr>Ações necessárias 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Quais outros planos podem fazer parte da estratégia para garantir que o projeto (e outras ações de melhoria) se sustente?</vt:lpstr>
      <vt:lpstr>Capacitação das equipes em habilidades e competências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Como manter a equipe de melhoria?</vt:lpstr>
      <vt:lpstr>transição de equipes – transferência do conhecimento!</vt:lpstr>
      <vt:lpstr>Apresentação do PowerPoint</vt:lpstr>
      <vt:lpstr>Concluindo…</vt:lpstr>
      <vt:lpstr>Apresentação do PowerPoint</vt:lpstr>
      <vt:lpstr>Próximos passos</vt:lpstr>
      <vt:lpstr>Próximos passos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hbarretosantos@gmail.com</dc:creator>
  <cp:lastModifiedBy>hbarretosantos@gmail.com</cp:lastModifiedBy>
  <cp:revision>1</cp:revision>
  <dcterms:created xsi:type="dcterms:W3CDTF">2023-05-09T01:21:20Z</dcterms:created>
  <dcterms:modified xsi:type="dcterms:W3CDTF">2023-05-25T08:49:57Z</dcterms:modified>
</cp:coreProperties>
</file>