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wav" ContentType="audio/x-wav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3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54" r:id="rId2"/>
  </p:sldMasterIdLst>
  <p:notesMasterIdLst>
    <p:notesMasterId r:id="rId68"/>
  </p:notesMasterIdLst>
  <p:sldIdLst>
    <p:sldId id="319" r:id="rId3"/>
    <p:sldId id="323" r:id="rId4"/>
    <p:sldId id="335" r:id="rId5"/>
    <p:sldId id="322" r:id="rId6"/>
    <p:sldId id="324" r:id="rId7"/>
    <p:sldId id="333" r:id="rId8"/>
    <p:sldId id="334" r:id="rId9"/>
    <p:sldId id="329" r:id="rId10"/>
    <p:sldId id="330" r:id="rId11"/>
    <p:sldId id="297" r:id="rId12"/>
    <p:sldId id="262" r:id="rId13"/>
    <p:sldId id="263" r:id="rId14"/>
    <p:sldId id="308" r:id="rId15"/>
    <p:sldId id="348" r:id="rId16"/>
    <p:sldId id="349" r:id="rId17"/>
    <p:sldId id="346" r:id="rId18"/>
    <p:sldId id="347" r:id="rId19"/>
    <p:sldId id="295" r:id="rId20"/>
    <p:sldId id="258" r:id="rId21"/>
    <p:sldId id="259" r:id="rId22"/>
    <p:sldId id="306" r:id="rId23"/>
    <p:sldId id="296" r:id="rId24"/>
    <p:sldId id="354" r:id="rId25"/>
    <p:sldId id="355" r:id="rId26"/>
    <p:sldId id="356" r:id="rId27"/>
    <p:sldId id="353" r:id="rId28"/>
    <p:sldId id="260" r:id="rId29"/>
    <p:sldId id="261" r:id="rId30"/>
    <p:sldId id="307" r:id="rId31"/>
    <p:sldId id="298" r:id="rId32"/>
    <p:sldId id="264" r:id="rId33"/>
    <p:sldId id="265" r:id="rId34"/>
    <p:sldId id="309" r:id="rId35"/>
    <p:sldId id="304" r:id="rId36"/>
    <p:sldId id="276" r:id="rId37"/>
    <p:sldId id="277" r:id="rId38"/>
    <p:sldId id="315" r:id="rId39"/>
    <p:sldId id="299" r:id="rId40"/>
    <p:sldId id="362" r:id="rId41"/>
    <p:sldId id="267" r:id="rId42"/>
    <p:sldId id="310" r:id="rId43"/>
    <p:sldId id="361" r:id="rId44"/>
    <p:sldId id="268" r:id="rId45"/>
    <p:sldId id="363" r:id="rId46"/>
    <p:sldId id="364" r:id="rId47"/>
    <p:sldId id="300" r:id="rId48"/>
    <p:sldId id="367" r:id="rId49"/>
    <p:sldId id="370" r:id="rId50"/>
    <p:sldId id="371" r:id="rId51"/>
    <p:sldId id="368" r:id="rId52"/>
    <p:sldId id="373" r:id="rId53"/>
    <p:sldId id="374" r:id="rId54"/>
    <p:sldId id="375" r:id="rId55"/>
    <p:sldId id="372" r:id="rId56"/>
    <p:sldId id="369" r:id="rId57"/>
    <p:sldId id="269" r:id="rId58"/>
    <p:sldId id="311" r:id="rId59"/>
    <p:sldId id="336" r:id="rId60"/>
    <p:sldId id="332" r:id="rId61"/>
    <p:sldId id="337" r:id="rId62"/>
    <p:sldId id="342" r:id="rId63"/>
    <p:sldId id="339" r:id="rId64"/>
    <p:sldId id="340" r:id="rId65"/>
    <p:sldId id="341" r:id="rId66"/>
    <p:sldId id="376" r:id="rId67"/>
  </p:sldIdLst>
  <p:sldSz cx="12192000" cy="6858000"/>
  <p:notesSz cx="6858000" cy="9144000"/>
  <p:embeddedFontLst>
    <p:embeddedFont>
      <p:font typeface="Bahnschrift SemiLight Condensed" panose="020B0502040204020203" pitchFamily="34" charset="0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77">
          <p15:clr>
            <a:srgbClr val="9AA0A6"/>
          </p15:clr>
        </p15:guide>
        <p15:guide id="2" orient="horz" pos="2438">
          <p15:clr>
            <a:srgbClr val="9AA0A6"/>
          </p15:clr>
        </p15:guide>
        <p15:guide id="3" orient="horz" pos="3033">
          <p15:clr>
            <a:srgbClr val="9AA0A6"/>
          </p15:clr>
        </p15:guide>
        <p15:guide id="4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8" roundtripDataSignature="AMtx7miC0NvX1nO/3ZP55uJNxjBwUzOl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306E"/>
    <a:srgbClr val="482F6D"/>
    <a:srgbClr val="455361"/>
    <a:srgbClr val="3698B0"/>
    <a:srgbClr val="90CA40"/>
    <a:srgbClr val="FF8F8F"/>
    <a:srgbClr val="EA5C99"/>
    <a:srgbClr val="F6B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82" autoAdjust="0"/>
    <p:restoredTop sz="96395" autoAdjust="0"/>
  </p:normalViewPr>
  <p:slideViewPr>
    <p:cSldViewPr snapToGrid="0">
      <p:cViewPr varScale="1">
        <p:scale>
          <a:sx n="69" d="100"/>
          <a:sy n="69" d="100"/>
        </p:scale>
        <p:origin x="828" y="60"/>
      </p:cViewPr>
      <p:guideLst>
        <p:guide orient="horz" pos="1077"/>
        <p:guide orient="horz" pos="2438"/>
        <p:guide orient="horz" pos="303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84" Type="http://schemas.openxmlformats.org/officeDocument/2006/relationships/customXml" Target="../customXml/item2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4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2.fntdata"/><Relationship Id="rId83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5.fntdata"/><Relationship Id="rId78" Type="http://customschemas.google.com/relationships/presentationmetadata" Target="meta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8894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8144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2977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7079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0099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851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6253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8956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6221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2657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115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0382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067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499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5824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0375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7745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71813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227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78657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60330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2203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2463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2364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9951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37286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08032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70637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3759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57762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99908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31910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3878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4915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89239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44043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31204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43040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51888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48199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31139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31269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52843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4999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24091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95430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4011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9121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7998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960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slide" Target="../slides/slide5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slide" Target="../slides/slide5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slide" Target="../slides/slide5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DBAAD02-232E-3D43-43CA-0ACA0C1182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8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287" y="363158"/>
            <a:ext cx="2319164" cy="8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6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314221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287" y="363158"/>
            <a:ext cx="2319164" cy="898212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4D04627D-6CA0-9B1A-8A43-C301C4EA348A}"/>
              </a:ext>
            </a:extLst>
          </p:cNvPr>
          <p:cNvGrpSpPr/>
          <p:nvPr userDrawn="1"/>
        </p:nvGrpSpPr>
        <p:grpSpPr>
          <a:xfrm>
            <a:off x="3822700" y="1666094"/>
            <a:ext cx="4546600" cy="2962500"/>
            <a:chOff x="1882374" y="1847334"/>
            <a:chExt cx="5291511" cy="3447873"/>
          </a:xfrm>
        </p:grpSpPr>
        <p:sp>
          <p:nvSpPr>
            <p:cNvPr id="3" name="Google Shape;85;g162e9d7594c_0_39">
              <a:extLst>
                <a:ext uri="{FF2B5EF4-FFF2-40B4-BE49-F238E27FC236}">
                  <a16:creationId xmlns:a16="http://schemas.microsoft.com/office/drawing/2014/main" id="{C1E9BE4D-562F-A697-1D0B-CB7E925543C0}"/>
                </a:ext>
              </a:extLst>
            </p:cNvPr>
            <p:cNvSpPr/>
            <p:nvPr userDrawn="1"/>
          </p:nvSpPr>
          <p:spPr>
            <a:xfrm>
              <a:off x="4352925" y="2095888"/>
              <a:ext cx="2117490" cy="726582"/>
            </a:xfrm>
            <a:prstGeom prst="round2DiagRect">
              <a:avLst>
                <a:gd name="adj1" fmla="val 0"/>
                <a:gd name="adj2" fmla="val 37415"/>
              </a:avLst>
            </a:prstGeom>
            <a:solidFill>
              <a:srgbClr val="5D73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86;g162e9d7594c_0_39">
              <a:extLst>
                <a:ext uri="{FF2B5EF4-FFF2-40B4-BE49-F238E27FC236}">
                  <a16:creationId xmlns:a16="http://schemas.microsoft.com/office/drawing/2014/main" id="{8CB7D331-8960-27DF-7B1A-0302972CAB0F}"/>
                </a:ext>
              </a:extLst>
            </p:cNvPr>
            <p:cNvSpPr/>
            <p:nvPr userDrawn="1"/>
          </p:nvSpPr>
          <p:spPr>
            <a:xfrm>
              <a:off x="4257677" y="2616750"/>
              <a:ext cx="2916208" cy="2678457"/>
            </a:xfrm>
            <a:prstGeom prst="roundRect">
              <a:avLst>
                <a:gd name="adj" fmla="val 15676"/>
              </a:avLst>
            </a:prstGeom>
            <a:solidFill>
              <a:schemeClr val="lt1"/>
            </a:solidFill>
            <a:ln>
              <a:noFill/>
            </a:ln>
            <a:effectLst>
              <a:outerShdw blurRad="127000" dist="50800" dir="5400000" algn="bl" rotWithShape="0">
                <a:schemeClr val="accent1">
                  <a:lumMod val="50000"/>
                  <a:alpha val="65000"/>
                </a:schemeClr>
              </a:outerShdw>
            </a:effectLst>
          </p:spPr>
          <p:txBody>
            <a:bodyPr spcFirstLastPara="1" wrap="square" lIns="396000" tIns="91425" rIns="396000" bIns="91425" anchor="ctr" anchorCtr="0"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sz="115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3702539-1556-7E5F-F688-A34FB7713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882374" y="1847334"/>
              <a:ext cx="2705667" cy="2772329"/>
            </a:xfrm>
            <a:prstGeom prst="roundRect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</p:pic>
        <p:sp>
          <p:nvSpPr>
            <p:cNvPr id="5" name="Google Shape;89;g162e9d7594c_0_39">
              <a:extLst>
                <a:ext uri="{FF2B5EF4-FFF2-40B4-BE49-F238E27FC236}">
                  <a16:creationId xmlns:a16="http://schemas.microsoft.com/office/drawing/2014/main" id="{75DE68A2-6183-A7C8-261B-815CDC6BB30B}"/>
                </a:ext>
              </a:extLst>
            </p:cNvPr>
            <p:cNvSpPr txBox="1"/>
            <p:nvPr userDrawn="1"/>
          </p:nvSpPr>
          <p:spPr>
            <a:xfrm>
              <a:off x="4794951" y="2053240"/>
              <a:ext cx="1788729" cy="644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RODADA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86;g162e9d7594c_0_39">
            <a:extLst>
              <a:ext uri="{FF2B5EF4-FFF2-40B4-BE49-F238E27FC236}">
                <a16:creationId xmlns:a16="http://schemas.microsoft.com/office/drawing/2014/main" id="{6544F411-FB55-469A-74A0-DDE616042BA1}"/>
              </a:ext>
            </a:extLst>
          </p:cNvPr>
          <p:cNvSpPr/>
          <p:nvPr userDrawn="1"/>
        </p:nvSpPr>
        <p:spPr>
          <a:xfrm>
            <a:off x="5863620" y="4704607"/>
            <a:ext cx="2505680" cy="107027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  <a:buClr>
                <a:srgbClr val="EA5B0C"/>
              </a:buClr>
              <a:buSzPct val="120000"/>
            </a:pPr>
            <a:r>
              <a:rPr lang="pt-B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 cartas por equipe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ED93C42-7582-22B5-D3EF-517874DE34AE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7"/>
          <a:srcRect t="4306" b="4306"/>
          <a:stretch/>
        </p:blipFill>
        <p:spPr>
          <a:xfrm rot="20991417">
            <a:off x="3963490" y="4401026"/>
            <a:ext cx="1063854" cy="1527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accent5">
                <a:lumMod val="50000"/>
                <a:alpha val="50000"/>
              </a:scheme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3AFB095-9632-0F2A-110A-D12CFF43622F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7"/>
          <a:srcRect t="4306" b="4306"/>
          <a:stretch/>
        </p:blipFill>
        <p:spPr>
          <a:xfrm rot="758261">
            <a:off x="4844637" y="4693329"/>
            <a:ext cx="1063854" cy="1527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accent5">
                <a:lumMod val="50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06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userDrawn="1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9334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2588" y="128120"/>
            <a:ext cx="1452562" cy="562578"/>
          </a:xfrm>
          <a:prstGeom prst="rect">
            <a:avLst/>
          </a:prstGeom>
        </p:spPr>
      </p:pic>
      <p:pic>
        <p:nvPicPr>
          <p:cNvPr id="2" name="Google Shape;90;g162e9d7594c_0_39">
            <a:extLst>
              <a:ext uri="{FF2B5EF4-FFF2-40B4-BE49-F238E27FC236}">
                <a16:creationId xmlns:a16="http://schemas.microsoft.com/office/drawing/2014/main" id="{4C9E6CDC-BD72-A562-9072-966E8BC85EF8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064793" y="220314"/>
            <a:ext cx="1012299" cy="507415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accent1">
                <a:lumMod val="50000"/>
                <a:alpha val="25000"/>
              </a:schemeClr>
            </a:outerShdw>
          </a:effectLst>
        </p:spPr>
      </p:pic>
      <p:sp>
        <p:nvSpPr>
          <p:cNvPr id="3" name="Google Shape;85;g162e9d7594c_0_39">
            <a:extLst>
              <a:ext uri="{FF2B5EF4-FFF2-40B4-BE49-F238E27FC236}">
                <a16:creationId xmlns:a16="http://schemas.microsoft.com/office/drawing/2014/main" id="{C1E9BE4D-562F-A697-1D0B-CB7E925543C0}"/>
              </a:ext>
            </a:extLst>
          </p:cNvPr>
          <p:cNvSpPr/>
          <p:nvPr userDrawn="1"/>
        </p:nvSpPr>
        <p:spPr>
          <a:xfrm>
            <a:off x="1581150" y="352425"/>
            <a:ext cx="2219325" cy="520863"/>
          </a:xfrm>
          <a:prstGeom prst="round2DiagRect">
            <a:avLst>
              <a:gd name="adj1" fmla="val 0"/>
              <a:gd name="adj2" fmla="val 50000"/>
            </a:avLst>
          </a:prstGeom>
          <a:solidFill>
            <a:srgbClr val="5D73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;g162e9d7594c_0_39">
            <a:extLst>
              <a:ext uri="{FF2B5EF4-FFF2-40B4-BE49-F238E27FC236}">
                <a16:creationId xmlns:a16="http://schemas.microsoft.com/office/drawing/2014/main" id="{8CB7D331-8960-27DF-7B1A-0302972CAB0F}"/>
              </a:ext>
            </a:extLst>
          </p:cNvPr>
          <p:cNvSpPr/>
          <p:nvPr userDrawn="1"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1">
                <a:lumMod val="50000"/>
                <a:alpha val="65000"/>
              </a:schemeClr>
            </a:outerShdw>
          </a:effectLst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24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Imagem 9">
            <a:hlinkClick r:id="rId7" action="ppaction://hlinksldjump"/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8142" y="178689"/>
            <a:ext cx="1533984" cy="1571778"/>
          </a:xfrm>
          <a:prstGeom prst="roundRect">
            <a:avLst/>
          </a:prstGeom>
          <a:ln w="29210"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100000">
                <a:schemeClr val="accent6">
                  <a:lumMod val="50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9334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2588" y="128120"/>
            <a:ext cx="1452562" cy="562578"/>
          </a:xfrm>
          <a:prstGeom prst="rect">
            <a:avLst/>
          </a:prstGeom>
        </p:spPr>
      </p:pic>
      <p:pic>
        <p:nvPicPr>
          <p:cNvPr id="2" name="Google Shape;90;g162e9d7594c_0_39">
            <a:extLst>
              <a:ext uri="{FF2B5EF4-FFF2-40B4-BE49-F238E27FC236}">
                <a16:creationId xmlns:a16="http://schemas.microsoft.com/office/drawing/2014/main" id="{4C9E6CDC-BD72-A562-9072-966E8BC85EF8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064793" y="220314"/>
            <a:ext cx="1012299" cy="507415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accent6">
                <a:lumMod val="50000"/>
                <a:alpha val="25000"/>
              </a:schemeClr>
            </a:outerShdw>
          </a:effectLst>
        </p:spPr>
      </p:pic>
      <p:sp>
        <p:nvSpPr>
          <p:cNvPr id="3" name="Google Shape;85;g162e9d7594c_0_39">
            <a:extLst>
              <a:ext uri="{FF2B5EF4-FFF2-40B4-BE49-F238E27FC236}">
                <a16:creationId xmlns:a16="http://schemas.microsoft.com/office/drawing/2014/main" id="{C1E9BE4D-562F-A697-1D0B-CB7E925543C0}"/>
              </a:ext>
            </a:extLst>
          </p:cNvPr>
          <p:cNvSpPr/>
          <p:nvPr userDrawn="1"/>
        </p:nvSpPr>
        <p:spPr>
          <a:xfrm>
            <a:off x="1581150" y="352425"/>
            <a:ext cx="2219325" cy="520863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;g162e9d7594c_0_39">
            <a:extLst>
              <a:ext uri="{FF2B5EF4-FFF2-40B4-BE49-F238E27FC236}">
                <a16:creationId xmlns:a16="http://schemas.microsoft.com/office/drawing/2014/main" id="{8CB7D331-8960-27DF-7B1A-0302972CAB0F}"/>
              </a:ext>
            </a:extLst>
          </p:cNvPr>
          <p:cNvSpPr/>
          <p:nvPr userDrawn="1"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6">
                <a:lumMod val="50000"/>
                <a:alpha val="65000"/>
              </a:schemeClr>
            </a:outerShdw>
          </a:effectLst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24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Imagem 9">
            <a:hlinkClick r:id="rId7" action="ppaction://hlinksldjump"/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8142" y="178689"/>
            <a:ext cx="1533984" cy="1571778"/>
          </a:xfrm>
          <a:prstGeom prst="roundRect">
            <a:avLst/>
          </a:prstGeom>
          <a:ln w="29210">
            <a:solidFill>
              <a:schemeClr val="bg1"/>
            </a:solidFill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</p:pic>
      <p:pic>
        <p:nvPicPr>
          <p:cNvPr id="8" name="Imagem 7" descr="Logotipo, Ícone&#10;&#10;Descrição gerada automaticamente">
            <a:extLst>
              <a:ext uri="{FF2B5EF4-FFF2-40B4-BE49-F238E27FC236}">
                <a16:creationId xmlns:a16="http://schemas.microsoft.com/office/drawing/2014/main" id="{98CAB7A0-D64C-A322-1712-608428EFA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718" t="17642" r="48127" b="21542"/>
          <a:stretch/>
        </p:blipFill>
        <p:spPr>
          <a:xfrm>
            <a:off x="10292230" y="172688"/>
            <a:ext cx="1611180" cy="1594738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6">
                <a:lumMod val="50000"/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806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-1" y="0"/>
            <a:ext cx="12191999" cy="6857999"/>
          </a:xfrm>
          <a:prstGeom prst="rect">
            <a:avLst/>
          </a:prstGeom>
          <a:gradFill>
            <a:gsLst>
              <a:gs pos="0">
                <a:schemeClr val="accent4">
                  <a:alpha val="1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9334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2588" y="128120"/>
            <a:ext cx="1452562" cy="562578"/>
          </a:xfrm>
          <a:prstGeom prst="rect">
            <a:avLst/>
          </a:prstGeom>
        </p:spPr>
      </p:pic>
      <p:pic>
        <p:nvPicPr>
          <p:cNvPr id="2" name="Google Shape;90;g162e9d7594c_0_39">
            <a:extLst>
              <a:ext uri="{FF2B5EF4-FFF2-40B4-BE49-F238E27FC236}">
                <a16:creationId xmlns:a16="http://schemas.microsoft.com/office/drawing/2014/main" id="{4C9E6CDC-BD72-A562-9072-966E8BC85EF8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064793" y="220314"/>
            <a:ext cx="1012299" cy="507415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accent4">
                <a:lumMod val="75000"/>
                <a:alpha val="40000"/>
              </a:schemeClr>
            </a:outerShdw>
          </a:effectLst>
        </p:spPr>
      </p:pic>
      <p:sp>
        <p:nvSpPr>
          <p:cNvPr id="3" name="Google Shape;85;g162e9d7594c_0_39">
            <a:extLst>
              <a:ext uri="{FF2B5EF4-FFF2-40B4-BE49-F238E27FC236}">
                <a16:creationId xmlns:a16="http://schemas.microsoft.com/office/drawing/2014/main" id="{C1E9BE4D-562F-A697-1D0B-CB7E925543C0}"/>
              </a:ext>
            </a:extLst>
          </p:cNvPr>
          <p:cNvSpPr/>
          <p:nvPr userDrawn="1"/>
        </p:nvSpPr>
        <p:spPr>
          <a:xfrm>
            <a:off x="1581150" y="352425"/>
            <a:ext cx="2219325" cy="520863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;g162e9d7594c_0_39">
            <a:extLst>
              <a:ext uri="{FF2B5EF4-FFF2-40B4-BE49-F238E27FC236}">
                <a16:creationId xmlns:a16="http://schemas.microsoft.com/office/drawing/2014/main" id="{8CB7D331-8960-27DF-7B1A-0302972CAB0F}"/>
              </a:ext>
            </a:extLst>
          </p:cNvPr>
          <p:cNvSpPr/>
          <p:nvPr userDrawn="1"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4">
                <a:lumMod val="50000"/>
                <a:alpha val="65000"/>
              </a:schemeClr>
            </a:outerShdw>
          </a:effectLst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24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Imagem 9">
            <a:hlinkClick r:id="rId7" action="ppaction://hlinksldjump"/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8142" y="178689"/>
            <a:ext cx="1533984" cy="1571778"/>
          </a:xfrm>
          <a:prstGeom prst="roundRect">
            <a:avLst/>
          </a:prstGeom>
          <a:ln w="29210">
            <a:solidFill>
              <a:schemeClr val="bg1"/>
            </a:solidFill>
          </a:ln>
          <a:effectLst>
            <a:outerShdw blurRad="50800" dist="38100" dir="2700000" algn="tl" rotWithShape="0">
              <a:schemeClr val="accent4">
                <a:lumMod val="50000"/>
                <a:alpha val="40000"/>
              </a:schemeClr>
            </a:outerShdw>
          </a:effectLst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F5B99A03-1451-6C82-DB91-91B5D57F1F63}"/>
              </a:ext>
            </a:extLst>
          </p:cNvPr>
          <p:cNvSpPr/>
          <p:nvPr userDrawn="1"/>
        </p:nvSpPr>
        <p:spPr>
          <a:xfrm>
            <a:off x="10292228" y="172687"/>
            <a:ext cx="1611180" cy="1594738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4">
                <a:lumMod val="50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Picture 2" descr="Lâmpadas planas ligadas e desligadas com interruptores de luz no fundo turquesa conceito de ideia brilhante pensamento criativo">
            <a:extLst>
              <a:ext uri="{FF2B5EF4-FFF2-40B4-BE49-F238E27FC236}">
                <a16:creationId xmlns:a16="http://schemas.microsoft.com/office/drawing/2014/main" id="{AD1C43F4-28E4-F2C4-FD24-E015541F58C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 t="23163" r="7323" b="34632"/>
          <a:stretch/>
        </p:blipFill>
        <p:spPr bwMode="auto">
          <a:xfrm>
            <a:off x="10490524" y="364569"/>
            <a:ext cx="1220507" cy="12339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1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70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4B5F1-7F8C-4873-AB8B-5D15BB1259A1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E3EFF-DFEF-4C28-98AB-10803FF2E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631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41165"/>
            <a:ext cx="10515600" cy="895644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150077"/>
            <a:ext cx="10515600" cy="3918936"/>
          </a:xfrm>
        </p:spPr>
        <p:txBody>
          <a:bodyPr>
            <a:normAutofit/>
          </a:bodyPr>
          <a:lstStyle>
            <a:lvl1pPr>
              <a:buClr>
                <a:srgbClr val="3698B0"/>
              </a:buClr>
              <a:defRPr sz="2800"/>
            </a:lvl1pPr>
            <a:lvl2pPr>
              <a:buClr>
                <a:srgbClr val="3698B0"/>
              </a:buClr>
              <a:defRPr sz="2400"/>
            </a:lvl2pPr>
            <a:lvl3pPr>
              <a:buClr>
                <a:srgbClr val="3698B0"/>
              </a:buClr>
              <a:defRPr sz="2000"/>
            </a:lvl3pPr>
            <a:lvl4pPr>
              <a:buClr>
                <a:srgbClr val="3698B0"/>
              </a:buClr>
              <a:defRPr sz="1800"/>
            </a:lvl4pPr>
            <a:lvl5pPr>
              <a:buClr>
                <a:srgbClr val="3698B0"/>
              </a:buClr>
              <a:defRPr sz="1800"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04023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61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49" r:id="rId3"/>
    <p:sldLayoutId id="2147483650" r:id="rId4"/>
    <p:sldLayoutId id="2147483651" r:id="rId5"/>
    <p:sldLayoutId id="214748366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3C8EB5BD-2047-7576-218A-385ABA501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CC65C5F-E943-2775-72DA-7EBD126354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8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84;g162e9d7594c_0_39">
            <a:extLst>
              <a:ext uri="{FF2B5EF4-FFF2-40B4-BE49-F238E27FC236}">
                <a16:creationId xmlns:a16="http://schemas.microsoft.com/office/drawing/2014/main" id="{03021A26-8D2B-CBF1-F6BE-3D67B112C3C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0DA71D2-9F8F-109F-385F-97BF8D74F66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4719" y="363158"/>
            <a:ext cx="2319164" cy="898212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248686"/>
            <a:ext cx="10515600" cy="1127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2484781"/>
            <a:ext cx="10515600" cy="3711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2BA041A-85C5-D789-86F9-62D85B0416B3}"/>
              </a:ext>
            </a:extLst>
          </p:cNvPr>
          <p:cNvCxnSpPr/>
          <p:nvPr userDrawn="1"/>
        </p:nvCxnSpPr>
        <p:spPr>
          <a:xfrm>
            <a:off x="0" y="1143000"/>
            <a:ext cx="6412832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127000" dist="38100" dir="2700000" algn="tl" rotWithShape="0">
              <a:schemeClr val="tx2">
                <a:lumMod val="75000"/>
                <a:alpha val="3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78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9306E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25.jp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25.jp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25.jp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audio" Target="../media/audio2.wav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audio" Target="../media/audio2.wav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6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0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audio" Target="../media/audio1.wav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audio" Target="../media/audio2.wav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8.jp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4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8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30CAC47C-4640-F8BB-0C4E-A9B45A6AA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g162e9d7594c_0_39">
            <a:extLst>
              <a:ext uri="{FF2B5EF4-FFF2-40B4-BE49-F238E27FC236}">
                <a16:creationId xmlns:a16="http://schemas.microsoft.com/office/drawing/2014/main" id="{4D26ECF7-B121-5433-BE42-013DAE6545B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07CA40B-319A-A62B-08B7-B81E6F515411}"/>
              </a:ext>
            </a:extLst>
          </p:cNvPr>
          <p:cNvSpPr/>
          <p:nvPr/>
        </p:nvSpPr>
        <p:spPr>
          <a:xfrm>
            <a:off x="0" y="0"/>
            <a:ext cx="6858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7DD4ACB-EE29-27B0-E729-5A71B394A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0830" y="2658177"/>
            <a:ext cx="3476340" cy="1346386"/>
          </a:xfrm>
          <a:prstGeom prst="rect">
            <a:avLst/>
          </a:prstGeom>
          <a:effectLst>
            <a:glow rad="393700">
              <a:schemeClr val="bg1">
                <a:alpha val="40000"/>
              </a:schemeClr>
            </a:glo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88869" y="1261370"/>
            <a:ext cx="4040434" cy="4140000"/>
          </a:xfrm>
          <a:prstGeom prst="roundRect">
            <a:avLst/>
          </a:prstGeom>
          <a:ln w="57150">
            <a:solidFill>
              <a:schemeClr val="bg1"/>
            </a:solidFill>
          </a:ln>
          <a:effectLst>
            <a:outerShdw blurRad="228600" dist="38100" dir="2700000" algn="tl" rotWithShape="0">
              <a:schemeClr val="accent1">
                <a:lumMod val="50000"/>
                <a:alpha val="5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56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83490475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verificar os sinais vitais da criança e instalar novo frasco de dieta enteral.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Quais os momentos em que deve higienizar as mãos durante este procedimento?    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C32E62C7-4DBF-DB7C-D2E3-A3F69EB9A7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FCEE52C9-E6E7-C3BC-669E-3E27F38A23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36" name="Google Shape;91;g162e9d7594c_0_39"/>
          <p:cNvGrpSpPr>
            <a:grpSpLocks noChangeAspect="1"/>
          </p:cNvGrpSpPr>
          <p:nvPr/>
        </p:nvGrpSpPr>
        <p:grpSpPr>
          <a:xfrm>
            <a:off x="8797317" y="4170420"/>
            <a:ext cx="1492714" cy="2322000"/>
            <a:chOff x="203200" y="4062945"/>
            <a:chExt cx="1620000" cy="2520000"/>
          </a:xfrm>
        </p:grpSpPr>
        <p:sp>
          <p:nvSpPr>
            <p:cNvPr id="37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novo frasco de dieta no suporte instalando equipo em bomba de infusão e sonda. </a:t>
              </a:r>
              <a:r>
                <a:rPr lang="pt-BR" b="1" dirty="0">
                  <a:solidFill>
                    <a:srgbClr val="12A7BB"/>
                  </a:solidFill>
                  <a:latin typeface="Bahnschrift SemiLight Condensed" panose="020B0502040204020203" pitchFamily="34" charset="0"/>
                </a:rPr>
                <a:t> 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38" name="Google Shape;93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Google Shape;94;g162e9d7594c_0_39"/>
          <p:cNvGrpSpPr>
            <a:grpSpLocks noChangeAspect="1"/>
          </p:cNvGrpSpPr>
          <p:nvPr/>
        </p:nvGrpSpPr>
        <p:grpSpPr>
          <a:xfrm>
            <a:off x="5343991" y="4179489"/>
            <a:ext cx="1492714" cy="2322000"/>
            <a:chOff x="5258059" y="4062945"/>
            <a:chExt cx="1620000" cy="2520000"/>
          </a:xfrm>
        </p:grpSpPr>
        <p:sp>
          <p:nvSpPr>
            <p:cNvPr id="40" name="Google Shape;95;g162e9d7594c_0_39"/>
            <p:cNvSpPr/>
            <p:nvPr/>
          </p:nvSpPr>
          <p:spPr>
            <a:xfrm>
              <a:off x="5258059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Entrar no quarto do paciente.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1" name="Google Shape;96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778722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97;g162e9d7594c_0_39"/>
          <p:cNvGrpSpPr>
            <a:grpSpLocks noChangeAspect="1"/>
          </p:cNvGrpSpPr>
          <p:nvPr/>
        </p:nvGrpSpPr>
        <p:grpSpPr>
          <a:xfrm>
            <a:off x="3604759" y="4179489"/>
            <a:ext cx="1492714" cy="2322000"/>
            <a:chOff x="10366037" y="4062945"/>
            <a:chExt cx="1620000" cy="2520000"/>
          </a:xfrm>
        </p:grpSpPr>
        <p:sp>
          <p:nvSpPr>
            <p:cNvPr id="43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</a:rPr>
                <a:t>Verificar posicionamento e fixação da SNE.</a:t>
              </a:r>
              <a:endParaRPr sz="1500" dirty="0"/>
            </a:p>
          </p:txBody>
        </p:sp>
        <p:pic>
          <p:nvPicPr>
            <p:cNvPr id="44" name="Google Shape;99;g162e9d7594c_0_3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00;g162e9d7594c_0_39"/>
          <p:cNvGrpSpPr>
            <a:grpSpLocks noChangeAspect="1"/>
          </p:cNvGrpSpPr>
          <p:nvPr/>
        </p:nvGrpSpPr>
        <p:grpSpPr>
          <a:xfrm>
            <a:off x="1859629" y="4170420"/>
            <a:ext cx="1492714" cy="2322000"/>
            <a:chOff x="8672230" y="4062945"/>
            <a:chExt cx="1620000" cy="2520000"/>
          </a:xfrm>
        </p:grpSpPr>
        <p:sp>
          <p:nvSpPr>
            <p:cNvPr id="46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dirty="0"/>
            </a:p>
          </p:txBody>
        </p:sp>
        <p:pic>
          <p:nvPicPr>
            <p:cNvPr id="47" name="Google Shape;102;g162e9d7594c_0_39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" name="Google Shape;103;g162e9d7594c_0_39"/>
          <p:cNvGrpSpPr>
            <a:grpSpLocks noChangeAspect="1"/>
          </p:cNvGrpSpPr>
          <p:nvPr/>
        </p:nvGrpSpPr>
        <p:grpSpPr>
          <a:xfrm>
            <a:off x="7079343" y="4179489"/>
            <a:ext cx="1492714" cy="2322000"/>
            <a:chOff x="3590809" y="4062945"/>
            <a:chExt cx="1620000" cy="2520000"/>
          </a:xfrm>
        </p:grpSpPr>
        <p:sp>
          <p:nvSpPr>
            <p:cNvPr id="49" name="Google Shape;104;g162e9d7594c_0_39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Verificar os sinais vitais.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50" name="Google Shape;105;g162e9d7594c_0_3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758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verificar os sinais vitais da criança e instalar novo frasco de dieta enteral.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Quais os momentos em que deve higienizar as mãos durante este procedimento?    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" name="Google Shape;91;g162e9d7594c_0_39"/>
          <p:cNvGrpSpPr>
            <a:grpSpLocks noChangeAspect="1"/>
          </p:cNvGrpSpPr>
          <p:nvPr/>
        </p:nvGrpSpPr>
        <p:grpSpPr>
          <a:xfrm>
            <a:off x="7643072" y="4078214"/>
            <a:ext cx="1492714" cy="2322000"/>
            <a:chOff x="203200" y="4062945"/>
            <a:chExt cx="1620000" cy="2520000"/>
          </a:xfrm>
        </p:grpSpPr>
        <p:sp>
          <p:nvSpPr>
            <p:cNvPr id="44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novo frasco de dieta no suporte instalando equipo em bomba de infusão e sonda. </a:t>
              </a:r>
              <a:r>
                <a:rPr lang="pt-BR" b="1" dirty="0">
                  <a:solidFill>
                    <a:srgbClr val="12A7BB"/>
                  </a:solidFill>
                  <a:latin typeface="Bahnschrift SemiLight Condensed" panose="020B0502040204020203" pitchFamily="34" charset="0"/>
                </a:rPr>
                <a:t> 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5" name="Google Shape;93;g162e9d7594c_0_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" name="Google Shape;94;g162e9d7594c_0_39"/>
          <p:cNvGrpSpPr>
            <a:grpSpLocks noChangeAspect="1"/>
          </p:cNvGrpSpPr>
          <p:nvPr/>
        </p:nvGrpSpPr>
        <p:grpSpPr>
          <a:xfrm>
            <a:off x="-6813" y="4062945"/>
            <a:ext cx="1492714" cy="2322000"/>
            <a:chOff x="5258059" y="4062945"/>
            <a:chExt cx="1620000" cy="2520000"/>
          </a:xfrm>
        </p:grpSpPr>
        <p:sp>
          <p:nvSpPr>
            <p:cNvPr id="47" name="Google Shape;95;g162e9d7594c_0_39"/>
            <p:cNvSpPr/>
            <p:nvPr/>
          </p:nvSpPr>
          <p:spPr>
            <a:xfrm>
              <a:off x="5258059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Entrar no quarto do paciente.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8" name="Google Shape;96;g162e9d7594c_0_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8722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" name="Google Shape;97;g162e9d7594c_0_39"/>
          <p:cNvGrpSpPr>
            <a:grpSpLocks noChangeAspect="1"/>
          </p:cNvGrpSpPr>
          <p:nvPr/>
        </p:nvGrpSpPr>
        <p:grpSpPr>
          <a:xfrm>
            <a:off x="4562185" y="4062945"/>
            <a:ext cx="1492714" cy="2322000"/>
            <a:chOff x="10366037" y="4062945"/>
            <a:chExt cx="1620000" cy="2520000"/>
          </a:xfrm>
        </p:grpSpPr>
        <p:sp>
          <p:nvSpPr>
            <p:cNvPr id="50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</a:rPr>
                <a:t>Verificar posicionamento e fixação da SNE.</a:t>
              </a:r>
              <a:endParaRPr sz="1500" dirty="0"/>
            </a:p>
          </p:txBody>
        </p:sp>
        <p:pic>
          <p:nvPicPr>
            <p:cNvPr id="51" name="Google Shape;99;g162e9d7594c_0_3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Google Shape;100;g162e9d7594c_0_39"/>
          <p:cNvGrpSpPr>
            <a:grpSpLocks noChangeAspect="1"/>
          </p:cNvGrpSpPr>
          <p:nvPr/>
        </p:nvGrpSpPr>
        <p:grpSpPr>
          <a:xfrm>
            <a:off x="10716834" y="4119749"/>
            <a:ext cx="1492714" cy="2322000"/>
            <a:chOff x="8672230" y="4062945"/>
            <a:chExt cx="1620000" cy="2520000"/>
          </a:xfrm>
        </p:grpSpPr>
        <p:sp>
          <p:nvSpPr>
            <p:cNvPr id="53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dirty="0"/>
            </a:p>
          </p:txBody>
        </p:sp>
        <p:pic>
          <p:nvPicPr>
            <p:cNvPr id="54" name="Google Shape;102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103;g162e9d7594c_0_39"/>
          <p:cNvGrpSpPr>
            <a:grpSpLocks noChangeAspect="1"/>
          </p:cNvGrpSpPr>
          <p:nvPr/>
        </p:nvGrpSpPr>
        <p:grpSpPr>
          <a:xfrm>
            <a:off x="3033568" y="4062945"/>
            <a:ext cx="1492714" cy="2322000"/>
            <a:chOff x="3590809" y="4062945"/>
            <a:chExt cx="1620000" cy="2520000"/>
          </a:xfrm>
        </p:grpSpPr>
        <p:sp>
          <p:nvSpPr>
            <p:cNvPr id="56" name="Google Shape;104;g162e9d7594c_0_39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Verificar os sinais vitais.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57" name="Google Shape;105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6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6398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7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03141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8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83216" y="4110224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56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As mãos devem ser higienizadas antes de procedimentos limpos como trocar a bolsa de dieta enteral. Também devem ser higienizadas antes e após tocar o paciente, bem como após contato com áreas próximas ao paciente. 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oogle Shape;91;g162e9d7594c_0_39">
            <a:extLst>
              <a:ext uri="{FF2B5EF4-FFF2-40B4-BE49-F238E27FC236}">
                <a16:creationId xmlns:a16="http://schemas.microsoft.com/office/drawing/2014/main" id="{6BEE41AC-9274-EC82-0CB2-5D7DDB1EB24A}"/>
              </a:ext>
            </a:extLst>
          </p:cNvPr>
          <p:cNvGrpSpPr>
            <a:grpSpLocks noChangeAspect="1"/>
          </p:cNvGrpSpPr>
          <p:nvPr/>
        </p:nvGrpSpPr>
        <p:grpSpPr>
          <a:xfrm>
            <a:off x="7643072" y="4078214"/>
            <a:ext cx="1492714" cy="2322000"/>
            <a:chOff x="203200" y="4062945"/>
            <a:chExt cx="1620000" cy="2520000"/>
          </a:xfrm>
        </p:grpSpPr>
        <p:sp>
          <p:nvSpPr>
            <p:cNvPr id="3" name="Google Shape;92;g162e9d7594c_0_39">
              <a:extLst>
                <a:ext uri="{FF2B5EF4-FFF2-40B4-BE49-F238E27FC236}">
                  <a16:creationId xmlns:a16="http://schemas.microsoft.com/office/drawing/2014/main" id="{F8C03DE9-1FED-3B33-FA03-9F52706D2F6D}"/>
                </a:ext>
              </a:extLst>
            </p:cNvPr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novo frasco de dieta no suporte instalando equipo em bomba de infusão e sonda. </a:t>
              </a:r>
              <a:r>
                <a:rPr lang="pt-BR" b="1" dirty="0">
                  <a:solidFill>
                    <a:srgbClr val="12A7BB"/>
                  </a:solidFill>
                  <a:latin typeface="Bahnschrift SemiLight Condensed" panose="020B0502040204020203" pitchFamily="34" charset="0"/>
                </a:rPr>
                <a:t> 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" name="Google Shape;93;g162e9d7594c_0_39">
              <a:extLst>
                <a:ext uri="{FF2B5EF4-FFF2-40B4-BE49-F238E27FC236}">
                  <a16:creationId xmlns:a16="http://schemas.microsoft.com/office/drawing/2014/main" id="{7C7038F7-3D1C-C94D-D94C-62824CAF101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oogle Shape;94;g162e9d7594c_0_39">
            <a:extLst>
              <a:ext uri="{FF2B5EF4-FFF2-40B4-BE49-F238E27FC236}">
                <a16:creationId xmlns:a16="http://schemas.microsoft.com/office/drawing/2014/main" id="{2EB0F5C8-24C2-1F6C-C103-ABDAEE1165B5}"/>
              </a:ext>
            </a:extLst>
          </p:cNvPr>
          <p:cNvGrpSpPr>
            <a:grpSpLocks noChangeAspect="1"/>
          </p:cNvGrpSpPr>
          <p:nvPr/>
        </p:nvGrpSpPr>
        <p:grpSpPr>
          <a:xfrm>
            <a:off x="-6813" y="4062945"/>
            <a:ext cx="1492714" cy="2322000"/>
            <a:chOff x="5258059" y="4062945"/>
            <a:chExt cx="1620000" cy="2520000"/>
          </a:xfrm>
        </p:grpSpPr>
        <p:sp>
          <p:nvSpPr>
            <p:cNvPr id="6" name="Google Shape;95;g162e9d7594c_0_39">
              <a:extLst>
                <a:ext uri="{FF2B5EF4-FFF2-40B4-BE49-F238E27FC236}">
                  <a16:creationId xmlns:a16="http://schemas.microsoft.com/office/drawing/2014/main" id="{5C50F6CC-56BE-9ED3-D6E4-FF146B26E267}"/>
                </a:ext>
              </a:extLst>
            </p:cNvPr>
            <p:cNvSpPr/>
            <p:nvPr/>
          </p:nvSpPr>
          <p:spPr>
            <a:xfrm>
              <a:off x="5258059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Entrar no quarto do paciente.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7" name="Google Shape;96;g162e9d7594c_0_39">
              <a:extLst>
                <a:ext uri="{FF2B5EF4-FFF2-40B4-BE49-F238E27FC236}">
                  <a16:creationId xmlns:a16="http://schemas.microsoft.com/office/drawing/2014/main" id="{CED260FD-6B70-2ABA-491C-406B5AB3620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8722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oogle Shape;97;g162e9d7594c_0_39">
            <a:extLst>
              <a:ext uri="{FF2B5EF4-FFF2-40B4-BE49-F238E27FC236}">
                <a16:creationId xmlns:a16="http://schemas.microsoft.com/office/drawing/2014/main" id="{D4DE0149-A404-9B76-DC25-FC32C91AD527}"/>
              </a:ext>
            </a:extLst>
          </p:cNvPr>
          <p:cNvGrpSpPr>
            <a:grpSpLocks noChangeAspect="1"/>
          </p:cNvGrpSpPr>
          <p:nvPr/>
        </p:nvGrpSpPr>
        <p:grpSpPr>
          <a:xfrm>
            <a:off x="4562185" y="4062945"/>
            <a:ext cx="1492714" cy="2322000"/>
            <a:chOff x="10366037" y="4062945"/>
            <a:chExt cx="1620000" cy="2520000"/>
          </a:xfrm>
        </p:grpSpPr>
        <p:sp>
          <p:nvSpPr>
            <p:cNvPr id="9" name="Google Shape;98;g162e9d7594c_0_39">
              <a:extLst>
                <a:ext uri="{FF2B5EF4-FFF2-40B4-BE49-F238E27FC236}">
                  <a16:creationId xmlns:a16="http://schemas.microsoft.com/office/drawing/2014/main" id="{F67636A9-F9D4-E39F-6261-A4902E514816}"/>
                </a:ext>
              </a:extLst>
            </p:cNvPr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</a:rPr>
                <a:t>Verificar posicionamento e fixação da SNE.</a:t>
              </a:r>
              <a:endParaRPr sz="1500" dirty="0"/>
            </a:p>
          </p:txBody>
        </p:sp>
        <p:pic>
          <p:nvPicPr>
            <p:cNvPr id="10" name="Google Shape;99;g162e9d7594c_0_39">
              <a:extLst>
                <a:ext uri="{FF2B5EF4-FFF2-40B4-BE49-F238E27FC236}">
                  <a16:creationId xmlns:a16="http://schemas.microsoft.com/office/drawing/2014/main" id="{B205D23B-233C-14A4-AF08-9466FE4BDD8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100;g162e9d7594c_0_39">
            <a:extLst>
              <a:ext uri="{FF2B5EF4-FFF2-40B4-BE49-F238E27FC236}">
                <a16:creationId xmlns:a16="http://schemas.microsoft.com/office/drawing/2014/main" id="{6F480F12-2949-7463-A5BB-E6F00950847A}"/>
              </a:ext>
            </a:extLst>
          </p:cNvPr>
          <p:cNvGrpSpPr>
            <a:grpSpLocks noChangeAspect="1"/>
          </p:cNvGrpSpPr>
          <p:nvPr/>
        </p:nvGrpSpPr>
        <p:grpSpPr>
          <a:xfrm>
            <a:off x="10716834" y="4119749"/>
            <a:ext cx="1492714" cy="2322000"/>
            <a:chOff x="8672230" y="4062945"/>
            <a:chExt cx="1620000" cy="2520000"/>
          </a:xfrm>
        </p:grpSpPr>
        <p:sp>
          <p:nvSpPr>
            <p:cNvPr id="12" name="Google Shape;101;g162e9d7594c_0_39">
              <a:extLst>
                <a:ext uri="{FF2B5EF4-FFF2-40B4-BE49-F238E27FC236}">
                  <a16:creationId xmlns:a16="http://schemas.microsoft.com/office/drawing/2014/main" id="{E1122BC6-575B-9C35-C6A3-A5BD4A10AB9A}"/>
                </a:ext>
              </a:extLst>
            </p:cNvPr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dirty="0"/>
            </a:p>
          </p:txBody>
        </p:sp>
        <p:pic>
          <p:nvPicPr>
            <p:cNvPr id="13" name="Google Shape;102;g162e9d7594c_0_39">
              <a:extLst>
                <a:ext uri="{FF2B5EF4-FFF2-40B4-BE49-F238E27FC236}">
                  <a16:creationId xmlns:a16="http://schemas.microsoft.com/office/drawing/2014/main" id="{C11873B4-C764-2496-BBCA-82FEC9D58AE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oogle Shape;103;g162e9d7594c_0_39">
            <a:extLst>
              <a:ext uri="{FF2B5EF4-FFF2-40B4-BE49-F238E27FC236}">
                <a16:creationId xmlns:a16="http://schemas.microsoft.com/office/drawing/2014/main" id="{66444AEA-7DCC-A25D-D561-2BCC7ADEA988}"/>
              </a:ext>
            </a:extLst>
          </p:cNvPr>
          <p:cNvGrpSpPr>
            <a:grpSpLocks noChangeAspect="1"/>
          </p:cNvGrpSpPr>
          <p:nvPr/>
        </p:nvGrpSpPr>
        <p:grpSpPr>
          <a:xfrm>
            <a:off x="3033568" y="4062945"/>
            <a:ext cx="1492714" cy="2322000"/>
            <a:chOff x="3590809" y="4062945"/>
            <a:chExt cx="1620000" cy="2520000"/>
          </a:xfrm>
        </p:grpSpPr>
        <p:sp>
          <p:nvSpPr>
            <p:cNvPr id="15" name="Google Shape;104;g162e9d7594c_0_39">
              <a:extLst>
                <a:ext uri="{FF2B5EF4-FFF2-40B4-BE49-F238E27FC236}">
                  <a16:creationId xmlns:a16="http://schemas.microsoft.com/office/drawing/2014/main" id="{D5C2FEEF-019F-3A25-9CF9-CFA746A63008}"/>
                </a:ext>
              </a:extLst>
            </p:cNvPr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Verificar os sinais vitais.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6" name="Google Shape;105;g162e9d7594c_0_39">
              <a:extLst>
                <a:ext uri="{FF2B5EF4-FFF2-40B4-BE49-F238E27FC236}">
                  <a16:creationId xmlns:a16="http://schemas.microsoft.com/office/drawing/2014/main" id="{EB1DCC37-6534-BEFA-59D2-BAE9BD067315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Google Shape;131;p2">
            <a:extLst>
              <a:ext uri="{FF2B5EF4-FFF2-40B4-BE49-F238E27FC236}">
                <a16:creationId xmlns:a16="http://schemas.microsoft.com/office/drawing/2014/main" id="{4FC69B03-AA53-5B7B-309A-7C270B7893A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6398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31;p2">
            <a:extLst>
              <a:ext uri="{FF2B5EF4-FFF2-40B4-BE49-F238E27FC236}">
                <a16:creationId xmlns:a16="http://schemas.microsoft.com/office/drawing/2014/main" id="{8F6FF4B6-7824-D1B9-964F-95C17127612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03141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9" name="Google Shape;131;p2">
            <a:extLst>
              <a:ext uri="{FF2B5EF4-FFF2-40B4-BE49-F238E27FC236}">
                <a16:creationId xmlns:a16="http://schemas.microsoft.com/office/drawing/2014/main" id="{C3E53B65-3074-A20C-6900-B066F007138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83216" y="4110224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08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0999778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Rn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 em 2ºPO de cirurgia cardíaca apresentando parâmetros estáveis porém mantendo CVC, IOT e ventilação mecânica. Você vai realizar o curativo da incisão cirúrgica e, portanto, separa todo o material necessário para o procedimento, colocando-o em uma bandeja que deverá estar próxima à incubadora (mesa auxiliar ou apoiada na superfície).</a:t>
            </a:r>
            <a:endParaRPr sz="28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" name="Google Shape;91;g162e9d7594c_0_39"/>
          <p:cNvGrpSpPr>
            <a:grpSpLocks noChangeAspect="1"/>
          </p:cNvGrpSpPr>
          <p:nvPr/>
        </p:nvGrpSpPr>
        <p:grpSpPr>
          <a:xfrm>
            <a:off x="7974781" y="4062945"/>
            <a:ext cx="1506600" cy="2343600"/>
            <a:chOff x="203200" y="4062945"/>
            <a:chExt cx="1620000" cy="2520000"/>
          </a:xfrm>
        </p:grpSpPr>
        <p:sp>
          <p:nvSpPr>
            <p:cNvPr id="92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F8F8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Conferir a pulseira do paciente.</a:t>
              </a:r>
              <a:endParaRPr b="1" dirty="0">
                <a:solidFill>
                  <a:srgbClr val="FF8F8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3" name="Google Shape;93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g162e9d7594c_0_39"/>
          <p:cNvGrpSpPr>
            <a:grpSpLocks noChangeAspect="1"/>
          </p:cNvGrpSpPr>
          <p:nvPr/>
        </p:nvGrpSpPr>
        <p:grpSpPr>
          <a:xfrm>
            <a:off x="4454731" y="4062945"/>
            <a:ext cx="1506600" cy="2343600"/>
            <a:chOff x="5284618" y="4062945"/>
            <a:chExt cx="1620000" cy="2520000"/>
          </a:xfrm>
        </p:grpSpPr>
        <p:sp>
          <p:nvSpPr>
            <p:cNvPr id="9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Fechar a porta da incubadora.</a:t>
              </a:r>
            </a:p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Desprezar o material utilizado que está na bandeja.</a:t>
              </a:r>
              <a:endParaRPr b="1" dirty="0">
                <a:solidFill>
                  <a:srgbClr val="C48ABC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96" name="Google Shape;96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" name="Google Shape;100;g162e9d7594c_0_39"/>
          <p:cNvGrpSpPr>
            <a:grpSpLocks noChangeAspect="1"/>
          </p:cNvGrpSpPr>
          <p:nvPr/>
        </p:nvGrpSpPr>
        <p:grpSpPr>
          <a:xfrm>
            <a:off x="2694706" y="4062945"/>
            <a:ext cx="1506600" cy="2343600"/>
            <a:chOff x="8672230" y="4062945"/>
            <a:chExt cx="1620000" cy="2520000"/>
          </a:xfrm>
        </p:grpSpPr>
        <p:sp>
          <p:nvSpPr>
            <p:cNvPr id="101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Realizar o curativo da incisão cirúrgica.</a:t>
              </a:r>
            </a:p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Observar aspecto da incisão.</a:t>
              </a:r>
              <a:endParaRPr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102" name="Google Shape;102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Agrupar 1"/>
          <p:cNvGrpSpPr>
            <a:grpSpLocks noChangeAspect="1"/>
          </p:cNvGrpSpPr>
          <p:nvPr/>
        </p:nvGrpSpPr>
        <p:grpSpPr>
          <a:xfrm>
            <a:off x="6214756" y="4062945"/>
            <a:ext cx="1506600" cy="2343600"/>
            <a:chOff x="6131626" y="4062945"/>
            <a:chExt cx="1620000" cy="2520000"/>
          </a:xfrm>
        </p:grpSpPr>
        <p:sp>
          <p:nvSpPr>
            <p:cNvPr id="104" name="Google Shape;104;g162e9d7594c_0_39"/>
            <p:cNvSpPr/>
            <p:nvPr/>
          </p:nvSpPr>
          <p:spPr>
            <a:xfrm>
              <a:off x="6131626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Abrir as portas da incubadora utilizando o cotovelo.</a:t>
              </a:r>
            </a:p>
          </p:txBody>
        </p:sp>
        <p:pic>
          <p:nvPicPr>
            <p:cNvPr id="105" name="Google Shape;105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587241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04B219EA-5414-6AE9-221D-C4E5EE636A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Raw">
            <a:hlinkClick r:id="" action="ppaction://media"/>
            <a:extLst>
              <a:ext uri="{FF2B5EF4-FFF2-40B4-BE49-F238E27FC236}">
                <a16:creationId xmlns:a16="http://schemas.microsoft.com/office/drawing/2014/main" id="{45628CFA-DCC0-84AC-EA42-75698F85D9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9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27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195" y="4071981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Rn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 em 2ºPO de cirurgia cardíaca apresentando parâmetros estáveis porém mantendo CVC, IOT e ventilação mecânica. Você vai realizar o curativo da incisão cirúrgica e, portanto, separa todo o material necessário para o procedimento, colocando-o em uma bandeja que deverá estar próxima à incubadora (mesa auxiliar ou apoiada na superfície).</a:t>
            </a: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endParaRPr kumimoji="0" sz="2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127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9319" y="4061036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2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0156" y="4061036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1" name="Google Shape;91;g162e9d7594c_0_39"/>
          <p:cNvGrpSpPr>
            <a:grpSpLocks noChangeAspect="1"/>
          </p:cNvGrpSpPr>
          <p:nvPr/>
        </p:nvGrpSpPr>
        <p:grpSpPr>
          <a:xfrm>
            <a:off x="3038715" y="4071981"/>
            <a:ext cx="1506600" cy="2343600"/>
            <a:chOff x="203200" y="4062945"/>
            <a:chExt cx="1620000" cy="2520000"/>
          </a:xfrm>
        </p:grpSpPr>
        <p:sp>
          <p:nvSpPr>
            <p:cNvPr id="36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F8F8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Conferir a pulseira do paciente.</a:t>
              </a:r>
              <a:endParaRPr b="1" dirty="0">
                <a:solidFill>
                  <a:srgbClr val="FF8F8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7" name="Google Shape;93;g162e9d7594c_0_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Google Shape;94;g162e9d7594c_0_39"/>
          <p:cNvGrpSpPr>
            <a:grpSpLocks noChangeAspect="1"/>
          </p:cNvGrpSpPr>
          <p:nvPr/>
        </p:nvGrpSpPr>
        <p:grpSpPr>
          <a:xfrm>
            <a:off x="9166863" y="4071981"/>
            <a:ext cx="1506600" cy="2343600"/>
            <a:chOff x="5284618" y="4062945"/>
            <a:chExt cx="1620000" cy="2520000"/>
          </a:xfrm>
        </p:grpSpPr>
        <p:sp>
          <p:nvSpPr>
            <p:cNvPr id="39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Fechar a porta da incubadora.</a:t>
              </a:r>
            </a:p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Desprezar o material utilizado que está na bandeja.</a:t>
              </a:r>
              <a:endParaRPr b="1" dirty="0">
                <a:solidFill>
                  <a:srgbClr val="C48ABC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40" name="Google Shape;96;g162e9d7594c_0_3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Google Shape;100;g162e9d7594c_0_39"/>
          <p:cNvGrpSpPr>
            <a:grpSpLocks noChangeAspect="1"/>
          </p:cNvGrpSpPr>
          <p:nvPr/>
        </p:nvGrpSpPr>
        <p:grpSpPr>
          <a:xfrm>
            <a:off x="6101531" y="4061036"/>
            <a:ext cx="1506600" cy="2343600"/>
            <a:chOff x="8672230" y="4062945"/>
            <a:chExt cx="1620000" cy="2520000"/>
          </a:xfrm>
        </p:grpSpPr>
        <p:sp>
          <p:nvSpPr>
            <p:cNvPr id="42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Realizar o curativo da incisão cirúrgica.</a:t>
              </a:r>
            </a:p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Observar aspecto da incisão.</a:t>
              </a:r>
              <a:endParaRPr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43" name="Google Shape;102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Agrupar 3"/>
          <p:cNvGrpSpPr>
            <a:grpSpLocks noChangeAspect="1"/>
          </p:cNvGrpSpPr>
          <p:nvPr/>
        </p:nvGrpSpPr>
        <p:grpSpPr>
          <a:xfrm>
            <a:off x="1522602" y="4071981"/>
            <a:ext cx="1506600" cy="2343600"/>
            <a:chOff x="6212739" y="1825346"/>
            <a:chExt cx="1620000" cy="2520000"/>
          </a:xfrm>
        </p:grpSpPr>
        <p:sp>
          <p:nvSpPr>
            <p:cNvPr id="45" name="Google Shape;104;g162e9d7594c_0_39"/>
            <p:cNvSpPr/>
            <p:nvPr/>
          </p:nvSpPr>
          <p:spPr>
            <a:xfrm>
              <a:off x="6212739" y="1825346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Abrir as portas da incubadora utilizando o cotovelo.</a:t>
              </a:r>
            </a:p>
          </p:txBody>
        </p:sp>
        <p:pic>
          <p:nvPicPr>
            <p:cNvPr id="46" name="Google Shape;105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668354" y="1998706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4860" y="4071981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827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0" name="PUZZLE_Success_Keys_Four_Note_Fast_Wet_Delay_stereo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Importante utilizar a técnica de abertura da incubadora com o cotovelo. A Higiene de Mãos deve ser realizada antes da abertura da porta da incubadora e, portanto, antes de tocar o paciente.</a:t>
            </a:r>
          </a:p>
          <a:p>
            <a:pPr algn="ctr">
              <a:lnSpc>
                <a:spcPct val="90000"/>
              </a:lnSpc>
            </a:pPr>
            <a:r>
              <a:rPr lang="pt-BR" sz="2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Também deve ser realizada imediatamente antes de procedimentos limpos / assépticos e logo após tocar o paciente.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27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195" y="4071981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9" name="Google Shape;127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9319" y="4061036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0156" y="4061036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1" name="Google Shape;91;g162e9d7594c_0_39"/>
          <p:cNvGrpSpPr>
            <a:grpSpLocks noChangeAspect="1"/>
          </p:cNvGrpSpPr>
          <p:nvPr/>
        </p:nvGrpSpPr>
        <p:grpSpPr>
          <a:xfrm>
            <a:off x="3038715" y="4071981"/>
            <a:ext cx="1506600" cy="2343600"/>
            <a:chOff x="203200" y="4062945"/>
            <a:chExt cx="1620000" cy="2520000"/>
          </a:xfrm>
        </p:grpSpPr>
        <p:sp>
          <p:nvSpPr>
            <p:cNvPr id="22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F8F8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Conferir a pulseira do paciente.</a:t>
              </a:r>
              <a:endParaRPr b="1" dirty="0">
                <a:solidFill>
                  <a:srgbClr val="FF8F8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Google Shape;93;g162e9d7594c_0_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oogle Shape;94;g162e9d7594c_0_39"/>
          <p:cNvGrpSpPr>
            <a:grpSpLocks noChangeAspect="1"/>
          </p:cNvGrpSpPr>
          <p:nvPr/>
        </p:nvGrpSpPr>
        <p:grpSpPr>
          <a:xfrm>
            <a:off x="9166863" y="4071981"/>
            <a:ext cx="1506600" cy="2343600"/>
            <a:chOff x="5284618" y="4062945"/>
            <a:chExt cx="1620000" cy="2520000"/>
          </a:xfrm>
        </p:grpSpPr>
        <p:sp>
          <p:nvSpPr>
            <p:cNvPr id="2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Fechar a porta da incubadora.</a:t>
              </a:r>
            </a:p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Desprezar o material utilizado que está na bandeja.</a:t>
              </a:r>
              <a:endParaRPr b="1" dirty="0">
                <a:solidFill>
                  <a:srgbClr val="C48ABC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26" name="Google Shape;96;g162e9d7594c_0_3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100;g162e9d7594c_0_39"/>
          <p:cNvGrpSpPr>
            <a:grpSpLocks noChangeAspect="1"/>
          </p:cNvGrpSpPr>
          <p:nvPr/>
        </p:nvGrpSpPr>
        <p:grpSpPr>
          <a:xfrm>
            <a:off x="6101531" y="4061036"/>
            <a:ext cx="1506600" cy="2343600"/>
            <a:chOff x="8672230" y="4062945"/>
            <a:chExt cx="1620000" cy="2520000"/>
          </a:xfrm>
        </p:grpSpPr>
        <p:sp>
          <p:nvSpPr>
            <p:cNvPr id="28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Realizar o curativo da incisão cirúrgica.</a:t>
              </a:r>
            </a:p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Observar aspecto da incisão.</a:t>
              </a:r>
              <a:endParaRPr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29" name="Google Shape;102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Agrupar 29"/>
          <p:cNvGrpSpPr>
            <a:grpSpLocks noChangeAspect="1"/>
          </p:cNvGrpSpPr>
          <p:nvPr/>
        </p:nvGrpSpPr>
        <p:grpSpPr>
          <a:xfrm>
            <a:off x="1522602" y="4071981"/>
            <a:ext cx="1506600" cy="2343600"/>
            <a:chOff x="6212739" y="1825346"/>
            <a:chExt cx="1620000" cy="2520000"/>
          </a:xfrm>
        </p:grpSpPr>
        <p:sp>
          <p:nvSpPr>
            <p:cNvPr id="31" name="Google Shape;104;g162e9d7594c_0_39"/>
            <p:cNvSpPr/>
            <p:nvPr/>
          </p:nvSpPr>
          <p:spPr>
            <a:xfrm>
              <a:off x="6212739" y="1825346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Abrir as portas da incubadora utilizando o cotovelo.</a:t>
              </a:r>
            </a:p>
          </p:txBody>
        </p:sp>
        <p:pic>
          <p:nvPicPr>
            <p:cNvPr id="32" name="Google Shape;105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668354" y="1998706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4860" y="4071981"/>
            <a:ext cx="1506600" cy="23436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679295"/>
      </p:ext>
    </p:extLst>
  </p:cSld>
  <p:clrMapOvr>
    <a:masterClrMapping/>
  </p:clrMapOvr>
  <p:transition spd="slow">
    <p:split orient="vert"/>
    <p:sndAc>
      <p:stSnd>
        <p:snd r:embed="rId3" name="PUZZLE_Success_Harp_Three_Note_Bright_Wet_stereo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57973765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Você esta realizando um banho de leito em criança de 8 anos. Paciente está com cateter venoso central recebendo NPT e a bomba de infusão começa a alarmar. Você identifica que será necessário manipular o cateter. Como proceder?</a:t>
            </a: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" name="Google Shape;91;g162e9d7594c_0_39"/>
          <p:cNvGrpSpPr/>
          <p:nvPr/>
        </p:nvGrpSpPr>
        <p:grpSpPr>
          <a:xfrm>
            <a:off x="8514425" y="4062945"/>
            <a:ext cx="1491689" cy="2320405"/>
            <a:chOff x="203200" y="4062945"/>
            <a:chExt cx="1620000" cy="2520000"/>
          </a:xfrm>
        </p:grpSpPr>
        <p:sp>
          <p:nvSpPr>
            <p:cNvPr id="92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 e manipular o cateter de forma asséptica.</a:t>
              </a:r>
              <a:endParaRPr lang="pt-BR" dirty="0"/>
            </a:p>
          </p:txBody>
        </p:sp>
        <p:pic>
          <p:nvPicPr>
            <p:cNvPr id="93" name="Google Shape;93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g162e9d7594c_0_39"/>
          <p:cNvGrpSpPr/>
          <p:nvPr/>
        </p:nvGrpSpPr>
        <p:grpSpPr>
          <a:xfrm>
            <a:off x="5286001" y="4062945"/>
            <a:ext cx="1491689" cy="2320405"/>
            <a:chOff x="5284618" y="4062945"/>
            <a:chExt cx="1620000" cy="2520000"/>
          </a:xfrm>
        </p:grpSpPr>
        <p:sp>
          <p:nvSpPr>
            <p:cNvPr id="9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96" name="Google Shape;96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" name="Google Shape;97;g162e9d7594c_0_39"/>
          <p:cNvGrpSpPr/>
          <p:nvPr/>
        </p:nvGrpSpPr>
        <p:grpSpPr>
          <a:xfrm>
            <a:off x="3671789" y="4062945"/>
            <a:ext cx="1491689" cy="2320405"/>
            <a:chOff x="10366037" y="4062945"/>
            <a:chExt cx="1620000" cy="2520000"/>
          </a:xfrm>
        </p:grpSpPr>
        <p:sp>
          <p:nvSpPr>
            <p:cNvPr id="98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Voltar a realizar o procedimento (banho de leito).</a:t>
              </a:r>
              <a:endParaRPr dirty="0"/>
            </a:p>
          </p:txBody>
        </p:sp>
        <p:pic>
          <p:nvPicPr>
            <p:cNvPr id="99" name="Google Shape;99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" name="Google Shape;100;g162e9d7594c_0_39"/>
          <p:cNvGrpSpPr/>
          <p:nvPr/>
        </p:nvGrpSpPr>
        <p:grpSpPr>
          <a:xfrm>
            <a:off x="2057577" y="4062945"/>
            <a:ext cx="1491689" cy="2320405"/>
            <a:chOff x="8982655" y="4062945"/>
            <a:chExt cx="1620000" cy="2520000"/>
          </a:xfrm>
        </p:grpSpPr>
        <p:sp>
          <p:nvSpPr>
            <p:cNvPr id="101" name="Google Shape;101;g162e9d7594c_0_39"/>
            <p:cNvSpPr/>
            <p:nvPr/>
          </p:nvSpPr>
          <p:spPr>
            <a:xfrm>
              <a:off x="8982655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luvas.</a:t>
              </a:r>
              <a:endParaRPr dirty="0"/>
            </a:p>
          </p:txBody>
        </p:sp>
        <p:pic>
          <p:nvPicPr>
            <p:cNvPr id="102" name="Google Shape;102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34121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" name="Google Shape;103;g162e9d7594c_0_39"/>
          <p:cNvGrpSpPr/>
          <p:nvPr/>
        </p:nvGrpSpPr>
        <p:grpSpPr>
          <a:xfrm>
            <a:off x="6900213" y="4062945"/>
            <a:ext cx="1491689" cy="2320405"/>
            <a:chOff x="3280384" y="4062945"/>
            <a:chExt cx="1620000" cy="2520000"/>
          </a:xfrm>
        </p:grpSpPr>
        <p:sp>
          <p:nvSpPr>
            <p:cNvPr id="104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 de procedimento e descartar as luvas.</a:t>
              </a:r>
              <a:endParaRPr lang="pt-BR" dirty="0"/>
            </a:p>
          </p:txBody>
        </p:sp>
        <p:pic>
          <p:nvPicPr>
            <p:cNvPr id="105" name="Google Shape;105;g162e9d7594c_0_3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7AC325F5-3000-EF69-8499-4223C6E1E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7BD3F828-FEF4-C8D9-3B1D-79F23D4DAB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F06EE6BB-1B52-7F05-A2C3-76AB1F2211DF}"/>
              </a:ext>
            </a:extLst>
          </p:cNvPr>
          <p:cNvSpPr/>
          <p:nvPr/>
        </p:nvSpPr>
        <p:spPr>
          <a:xfrm>
            <a:off x="4981074" y="3152273"/>
            <a:ext cx="2959768" cy="454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252499A-7F22-1C7A-21F8-9755E333D2E5}"/>
              </a:ext>
            </a:extLst>
          </p:cNvPr>
          <p:cNvSpPr/>
          <p:nvPr/>
        </p:nvSpPr>
        <p:spPr>
          <a:xfrm>
            <a:off x="2947739" y="5125453"/>
            <a:ext cx="3549315" cy="454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 do Jogo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69532"/>
            <a:ext cx="11133221" cy="44163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b="1" dirty="0"/>
              <a:t>A cada rodada, um cenário diferente é projetado na tela.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b="1" dirty="0"/>
              <a:t>As equipes competem entre si, e o desafio é: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b="1" dirty="0"/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</a:pPr>
            <a:r>
              <a:rPr lang="pt-BR" dirty="0"/>
              <a:t>Colocar na ordem certa as </a:t>
            </a:r>
            <a:r>
              <a:rPr lang="pt-BR" b="1" dirty="0"/>
              <a:t>Cartas de Símbolos</a:t>
            </a:r>
            <a:br>
              <a:rPr lang="pt-BR" dirty="0"/>
            </a:br>
            <a:r>
              <a:rPr lang="pt-BR" dirty="0"/>
              <a:t>(que representam as ações na tela);</a:t>
            </a:r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</a:pPr>
            <a:endParaRPr lang="pt-BR" dirty="0"/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</a:pPr>
            <a:r>
              <a:rPr lang="pt-BR" dirty="0"/>
              <a:t>Colocar nos lugares certos</a:t>
            </a:r>
            <a:br>
              <a:rPr lang="pt-BR" dirty="0"/>
            </a:br>
            <a:r>
              <a:rPr lang="pt-BR" dirty="0"/>
              <a:t>as Cartas de </a:t>
            </a:r>
            <a:r>
              <a:rPr lang="pt-BR" b="1" dirty="0"/>
              <a:t>Higienização das Mãos</a:t>
            </a:r>
            <a:br>
              <a:rPr lang="pt-BR" b="1" dirty="0"/>
            </a:br>
            <a:r>
              <a:rPr lang="pt-BR" dirty="0"/>
              <a:t>necessárias.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A9F04E2-BB68-FEC7-89B2-288AA71B19EB}"/>
              </a:ext>
            </a:extLst>
          </p:cNvPr>
          <p:cNvGrpSpPr/>
          <p:nvPr/>
        </p:nvGrpSpPr>
        <p:grpSpPr>
          <a:xfrm>
            <a:off x="9303848" y="2629848"/>
            <a:ext cx="1012012" cy="1574240"/>
            <a:chOff x="5726782" y="-1657602"/>
            <a:chExt cx="1491690" cy="2320406"/>
          </a:xfrm>
        </p:grpSpPr>
        <p:sp>
          <p:nvSpPr>
            <p:cNvPr id="5" name="Google Shape;119;p2">
              <a:extLst>
                <a:ext uri="{FF2B5EF4-FFF2-40B4-BE49-F238E27FC236}">
                  <a16:creationId xmlns:a16="http://schemas.microsoft.com/office/drawing/2014/main" id="{F8F602FC-7E18-7B34-4FA5-3F8D4C6530E9}"/>
                </a:ext>
              </a:extLst>
            </p:cNvPr>
            <p:cNvSpPr/>
            <p:nvPr/>
          </p:nvSpPr>
          <p:spPr>
            <a:xfrm>
              <a:off x="5726782" y="-1657602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120;p2">
              <a:extLst>
                <a:ext uri="{FF2B5EF4-FFF2-40B4-BE49-F238E27FC236}">
                  <a16:creationId xmlns:a16="http://schemas.microsoft.com/office/drawing/2014/main" id="{D323D67C-AF55-7DC4-AA86-685CF2F26DC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4973" y="-940965"/>
              <a:ext cx="904956" cy="9049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BB4EFF7-7868-B3BE-2B05-092594F8E45C}"/>
              </a:ext>
            </a:extLst>
          </p:cNvPr>
          <p:cNvGrpSpPr/>
          <p:nvPr/>
        </p:nvGrpSpPr>
        <p:grpSpPr>
          <a:xfrm>
            <a:off x="10516399" y="2629848"/>
            <a:ext cx="1012012" cy="1574240"/>
            <a:chOff x="7319530" y="-1650149"/>
            <a:chExt cx="1491690" cy="2320406"/>
          </a:xfrm>
        </p:grpSpPr>
        <p:sp>
          <p:nvSpPr>
            <p:cNvPr id="8" name="Google Shape;122;p2">
              <a:extLst>
                <a:ext uri="{FF2B5EF4-FFF2-40B4-BE49-F238E27FC236}">
                  <a16:creationId xmlns:a16="http://schemas.microsoft.com/office/drawing/2014/main" id="{36D7A46D-7A1C-FABE-8694-E1DB29FB0487}"/>
                </a:ext>
              </a:extLst>
            </p:cNvPr>
            <p:cNvSpPr/>
            <p:nvPr/>
          </p:nvSpPr>
          <p:spPr>
            <a:xfrm>
              <a:off x="7319530" y="-1650149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9" name="Google Shape;123;p2">
              <a:extLst>
                <a:ext uri="{FF2B5EF4-FFF2-40B4-BE49-F238E27FC236}">
                  <a16:creationId xmlns:a16="http://schemas.microsoft.com/office/drawing/2014/main" id="{978FC03D-1D76-7A8A-FC24-50D4E9ACBE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99403" y="-863371"/>
              <a:ext cx="731944" cy="7319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27;p2">
            <a:extLst>
              <a:ext uri="{FF2B5EF4-FFF2-40B4-BE49-F238E27FC236}">
                <a16:creationId xmlns:a16="http://schemas.microsoft.com/office/drawing/2014/main" id="{3CE766DD-111C-9EF2-48E2-0AE2349BCC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6848" y="4568455"/>
            <a:ext cx="1012012" cy="157424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034071C-2ED4-E27A-1F46-E01077D375A3}"/>
              </a:ext>
            </a:extLst>
          </p:cNvPr>
          <p:cNvGrpSpPr/>
          <p:nvPr/>
        </p:nvGrpSpPr>
        <p:grpSpPr>
          <a:xfrm>
            <a:off x="8120143" y="2629848"/>
            <a:ext cx="1012012" cy="1574240"/>
            <a:chOff x="2554220" y="-1676766"/>
            <a:chExt cx="1491690" cy="2320406"/>
          </a:xfrm>
        </p:grpSpPr>
        <p:sp>
          <p:nvSpPr>
            <p:cNvPr id="12" name="Google Shape;133;p2">
              <a:extLst>
                <a:ext uri="{FF2B5EF4-FFF2-40B4-BE49-F238E27FC236}">
                  <a16:creationId xmlns:a16="http://schemas.microsoft.com/office/drawing/2014/main" id="{726EB2AE-D4D7-2C86-7BBA-337E676B4D8C}"/>
                </a:ext>
              </a:extLst>
            </p:cNvPr>
            <p:cNvSpPr/>
            <p:nvPr/>
          </p:nvSpPr>
          <p:spPr>
            <a:xfrm>
              <a:off x="2554220" y="-1676766"/>
              <a:ext cx="1491690" cy="2320406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" name="Google Shape;134;p2">
              <a:extLst>
                <a:ext uri="{FF2B5EF4-FFF2-40B4-BE49-F238E27FC236}">
                  <a16:creationId xmlns:a16="http://schemas.microsoft.com/office/drawing/2014/main" id="{C9FC292B-047D-FE67-3787-61F5DCA949A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46277" y="-951202"/>
              <a:ext cx="907576" cy="9076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2279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Você esta realizando um banho de leito em criança de 8 anos. Paciente está com cateter venoso central recebendo NPT e a bomba de infusão começa a alarmar. Você identifica que será necessário manipular o cateter. Como proceder?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3669382" y="4177714"/>
            <a:ext cx="1491690" cy="2320406"/>
            <a:chOff x="3556636" y="7466406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556636" y="7466406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 e manipular o cateter de forma asséptica.</a:t>
              </a:r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14323" y="7640816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/>
          <p:nvPr/>
        </p:nvGrpSpPr>
        <p:grpSpPr>
          <a:xfrm>
            <a:off x="5262130" y="4185167"/>
            <a:ext cx="1491690" cy="2320406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10136104" y="4177714"/>
            <a:ext cx="1491690" cy="2320406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Voltar a</a:t>
              </a:r>
              <a:b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procedimento (banho de leito).</a:t>
              </a:r>
              <a:endParaRPr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89568" y="4156641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8504427" y="4177713"/>
            <a:ext cx="1491690" cy="2322000"/>
            <a:chOff x="8672230" y="4062945"/>
            <a:chExt cx="1620000" cy="2447709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447709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23696" y="4236548"/>
              <a:ext cx="717068" cy="6964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4878" y="4185167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496820" y="4158550"/>
            <a:ext cx="1491690" cy="2320406"/>
            <a:chOff x="3725715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725715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 de procedimento e descartar as luvas.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81330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39169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realizar procedimentos em diferentes sítios no mesmo paciente é necessário higienizar as mãos, mesmo utilizando luvas.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 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Bem como após o contato com o paciente e após o contato com áreas próximas ao paciente.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3669382" y="4177714"/>
            <a:ext cx="1491690" cy="2320406"/>
            <a:chOff x="3556636" y="7466406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556636" y="7466406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 e manipular o cateter de forma asséptica.</a:t>
              </a:r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14323" y="7640816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/>
          <p:nvPr/>
        </p:nvGrpSpPr>
        <p:grpSpPr>
          <a:xfrm>
            <a:off x="5262130" y="4185167"/>
            <a:ext cx="1491690" cy="2320406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10136104" y="4177714"/>
            <a:ext cx="1491690" cy="2320406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Voltar a</a:t>
              </a:r>
              <a:b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procedimento (banho de leito).</a:t>
              </a:r>
              <a:endParaRPr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89568" y="4156641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8504427" y="4177713"/>
            <a:ext cx="1491690" cy="2322000"/>
            <a:chOff x="8672230" y="4062945"/>
            <a:chExt cx="1620000" cy="2447709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447709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23696" y="4236548"/>
              <a:ext cx="717068" cy="6964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4878" y="4185167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496820" y="4158550"/>
            <a:ext cx="1491690" cy="2320406"/>
            <a:chOff x="3725715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725715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 de procedimento e descartar as luvas.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81330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928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8010659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realizar fisioterapia motora e respiratória com necessidade de aspiração do TOT. 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Descreva a sequência para a realização dos procedimentos, considerando que você já está com máscara e óculos de proteção.</a:t>
            </a:r>
          </a:p>
        </p:txBody>
      </p:sp>
      <p:grpSp>
        <p:nvGrpSpPr>
          <p:cNvPr id="91" name="Google Shape;91;g162e9d7594c_0_39"/>
          <p:cNvGrpSpPr/>
          <p:nvPr/>
        </p:nvGrpSpPr>
        <p:grpSpPr>
          <a:xfrm>
            <a:off x="7747189" y="4158000"/>
            <a:ext cx="1491691" cy="2320408"/>
            <a:chOff x="-668084" y="4062945"/>
            <a:chExt cx="1620000" cy="2520000"/>
          </a:xfrm>
        </p:grpSpPr>
        <p:sp>
          <p:nvSpPr>
            <p:cNvPr id="92" name="Google Shape;92;g162e9d7594c_0_39"/>
            <p:cNvSpPr/>
            <p:nvPr/>
          </p:nvSpPr>
          <p:spPr>
            <a:xfrm>
              <a:off x="-668084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estéreis e realizar a aspiração TOT.</a:t>
              </a:r>
              <a:endParaRPr lang="pt-BR" dirty="0"/>
            </a:p>
          </p:txBody>
        </p:sp>
        <p:pic>
          <p:nvPicPr>
            <p:cNvPr id="93" name="Google Shape;93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1039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g162e9d7594c_0_39"/>
          <p:cNvGrpSpPr/>
          <p:nvPr/>
        </p:nvGrpSpPr>
        <p:grpSpPr>
          <a:xfrm>
            <a:off x="6148578" y="4158000"/>
            <a:ext cx="1491689" cy="2320405"/>
            <a:chOff x="5284618" y="4062945"/>
            <a:chExt cx="1620000" cy="2520000"/>
          </a:xfrm>
        </p:grpSpPr>
        <p:sp>
          <p:nvSpPr>
            <p:cNvPr id="9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96" name="Google Shape;96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9B9F950-322B-4550-AF88-A17DCF1F5B93}"/>
              </a:ext>
            </a:extLst>
          </p:cNvPr>
          <p:cNvGrpSpPr/>
          <p:nvPr/>
        </p:nvGrpSpPr>
        <p:grpSpPr>
          <a:xfrm>
            <a:off x="2993847" y="4158000"/>
            <a:ext cx="1491690" cy="2320407"/>
            <a:chOff x="4348444" y="4062945"/>
            <a:chExt cx="1491690" cy="2320407"/>
          </a:xfrm>
        </p:grpSpPr>
        <p:sp>
          <p:nvSpPr>
            <p:cNvPr id="98" name="Google Shape;98;g162e9d7594c_0_39"/>
            <p:cNvSpPr/>
            <p:nvPr/>
          </p:nvSpPr>
          <p:spPr>
            <a:xfrm>
              <a:off x="4348444" y="4062945"/>
              <a:ext cx="1491690" cy="2320407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fisioterapia motora.</a:t>
              </a:r>
              <a:endParaRPr lang="pt-BR" dirty="0"/>
            </a:p>
          </p:txBody>
        </p:sp>
        <p:pic>
          <p:nvPicPr>
            <p:cNvPr id="99" name="Google Shape;99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4767243" y="4225280"/>
              <a:ext cx="654090" cy="6553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Agrupar 5"/>
          <p:cNvGrpSpPr/>
          <p:nvPr/>
        </p:nvGrpSpPr>
        <p:grpSpPr>
          <a:xfrm>
            <a:off x="4577973" y="4158000"/>
            <a:ext cx="1491689" cy="2320405"/>
            <a:chOff x="2749173" y="4059900"/>
            <a:chExt cx="1491689" cy="2320405"/>
          </a:xfrm>
        </p:grpSpPr>
        <p:sp>
          <p:nvSpPr>
            <p:cNvPr id="101" name="Google Shape;101;g162e9d7594c_0_39"/>
            <p:cNvSpPr/>
            <p:nvPr/>
          </p:nvSpPr>
          <p:spPr>
            <a:xfrm>
              <a:off x="2749173" y="4059900"/>
              <a:ext cx="1491689" cy="2320405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Organizar todo o material para aspiração traqueal.</a:t>
              </a:r>
              <a:endParaRPr lang="pt-BR" dirty="0"/>
            </a:p>
          </p:txBody>
        </p:sp>
        <p:pic>
          <p:nvPicPr>
            <p:cNvPr id="102" name="Google Shape;102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136483" y="4223541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121A6F61-0301-6898-F7B1-B6DF6E6FF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Raw">
            <a:hlinkClick r:id="" action="ppaction://media"/>
            <a:extLst>
              <a:ext uri="{FF2B5EF4-FFF2-40B4-BE49-F238E27FC236}">
                <a16:creationId xmlns:a16="http://schemas.microsoft.com/office/drawing/2014/main" id="{646D7E40-97E6-D1D2-C1DA-163D007A43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sp>
        <p:nvSpPr>
          <p:cNvPr id="5" name="Google Shape;116;p2">
            <a:extLst>
              <a:ext uri="{FF2B5EF4-FFF2-40B4-BE49-F238E27FC236}">
                <a16:creationId xmlns:a16="http://schemas.microsoft.com/office/drawing/2014/main" id="{AF0FADCD-D40F-3AEB-B73D-C14C5872B9AC}"/>
              </a:ext>
            </a:extLst>
          </p:cNvPr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99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realizar fisioterapia motora e respiratória com necessidade de aspiração do TOT. 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Descreva a sequência para a realização dos procedimentos, considerando que você já está com máscara e óculos de proteção.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598" y="4159305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1200" y="4185169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7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9204490" y="4159304"/>
            <a:ext cx="1491689" cy="2320405"/>
            <a:chOff x="9926219" y="4057816"/>
            <a:chExt cx="1620000" cy="2520000"/>
          </a:xfrm>
        </p:grpSpPr>
        <p:sp>
          <p:nvSpPr>
            <p:cNvPr id="28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fisioterapia motora.</a:t>
              </a:r>
              <a:endParaRPr lang="pt-BR" dirty="0"/>
            </a:p>
          </p:txBody>
        </p:sp>
        <p:pic>
          <p:nvPicPr>
            <p:cNvPr id="29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9153" y="4185981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1498375" y="4159305"/>
            <a:ext cx="1491689" cy="2320405"/>
            <a:chOff x="5002291" y="4052423"/>
            <a:chExt cx="1620000" cy="2520000"/>
          </a:xfrm>
        </p:grpSpPr>
        <p:sp>
          <p:nvSpPr>
            <p:cNvPr id="40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Organizar todo o material para aspiração traqueal.</a:t>
              </a:r>
              <a:endParaRPr lang="pt-BR" dirty="0"/>
            </a:p>
          </p:txBody>
        </p:sp>
        <p:pic>
          <p:nvPicPr>
            <p:cNvPr id="41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4576838" y="4185168"/>
            <a:ext cx="1491689" cy="2320405"/>
            <a:chOff x="-980573" y="4041418"/>
            <a:chExt cx="1620000" cy="2520000"/>
          </a:xfrm>
        </p:grpSpPr>
        <p:sp>
          <p:nvSpPr>
            <p:cNvPr id="43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estéreis e realizar a aspiração TOT.</a:t>
              </a:r>
              <a:endParaRPr lang="pt-BR" dirty="0"/>
            </a:p>
          </p:txBody>
        </p:sp>
        <p:pic>
          <p:nvPicPr>
            <p:cNvPr id="44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119475" y="4185168"/>
            <a:ext cx="1491689" cy="2320405"/>
            <a:chOff x="4737198" y="4062944"/>
            <a:chExt cx="1620000" cy="2520000"/>
          </a:xfrm>
        </p:grpSpPr>
        <p:sp>
          <p:nvSpPr>
            <p:cNvPr id="46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47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131;p2">
            <a:extLst>
              <a:ext uri="{FF2B5EF4-FFF2-40B4-BE49-F238E27FC236}">
                <a16:creationId xmlns:a16="http://schemas.microsoft.com/office/drawing/2014/main" id="{E5AC2136-726C-4A18-A911-690FD867AF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31062" y="4159305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534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0" name="PUZZLE_Success_Keys_Four_Note_Fast_Wet_Delay_stereo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Lembre-se que a organização do material faz parte do Momento 2 - antes de procedimento limpo/asséptico, assim como a aspiração de vias aéreas. Ao realizar procedimentos em diferentes sítios no mesmo paciente é necessário higienizar as mãos.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598" y="4159305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1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1200" y="4185169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2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9204490" y="4159304"/>
            <a:ext cx="1491689" cy="2320405"/>
            <a:chOff x="9926219" y="4057816"/>
            <a:chExt cx="1620000" cy="2520000"/>
          </a:xfrm>
        </p:grpSpPr>
        <p:sp>
          <p:nvSpPr>
            <p:cNvPr id="23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fisioterapia motora.</a:t>
              </a:r>
              <a:endParaRPr lang="pt-BR" dirty="0"/>
            </a:p>
          </p:txBody>
        </p:sp>
        <p:pic>
          <p:nvPicPr>
            <p:cNvPr id="24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9153" y="4185981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1498375" y="4159305"/>
            <a:ext cx="1491689" cy="2320405"/>
            <a:chOff x="5002291" y="4052423"/>
            <a:chExt cx="1620000" cy="2520000"/>
          </a:xfrm>
        </p:grpSpPr>
        <p:sp>
          <p:nvSpPr>
            <p:cNvPr id="30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Organizar todo o material para aspiração traqueal.</a:t>
              </a:r>
              <a:endParaRPr lang="pt-BR" dirty="0"/>
            </a:p>
          </p:txBody>
        </p:sp>
        <p:pic>
          <p:nvPicPr>
            <p:cNvPr id="31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4576838" y="4185168"/>
            <a:ext cx="1491689" cy="2320405"/>
            <a:chOff x="-980573" y="4041418"/>
            <a:chExt cx="1620000" cy="2520000"/>
          </a:xfrm>
        </p:grpSpPr>
        <p:sp>
          <p:nvSpPr>
            <p:cNvPr id="34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estéreis e realizar a aspiração TOT.</a:t>
              </a:r>
              <a:endParaRPr lang="pt-BR" dirty="0"/>
            </a:p>
          </p:txBody>
        </p:sp>
        <p:pic>
          <p:nvPicPr>
            <p:cNvPr id="35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119475" y="4185168"/>
            <a:ext cx="1491689" cy="2320405"/>
            <a:chOff x="4737198" y="4062944"/>
            <a:chExt cx="1620000" cy="2520000"/>
          </a:xfrm>
        </p:grpSpPr>
        <p:sp>
          <p:nvSpPr>
            <p:cNvPr id="37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38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" name="Google Shape;131;p2">
            <a:extLst>
              <a:ext uri="{FF2B5EF4-FFF2-40B4-BE49-F238E27FC236}">
                <a16:creationId xmlns:a16="http://schemas.microsoft.com/office/drawing/2014/main" id="{E5AC2136-726C-4A18-A911-690FD867AF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31062" y="4159305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32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0" name="PUZZLE_Success_Harp_Three_Note_Bright_Wet_stereo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9380219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vai realizar a administração de medicação Via Sonda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OroGástrica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(SOG) em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Rn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locado na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UTINeonatal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 medicação já foi preparada com técnica asséptica.</a:t>
            </a: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121A6F61-0301-6898-F7B1-B6DF6E6FF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Raw">
            <a:hlinkClick r:id="" action="ppaction://media"/>
            <a:extLst>
              <a:ext uri="{FF2B5EF4-FFF2-40B4-BE49-F238E27FC236}">
                <a16:creationId xmlns:a16="http://schemas.microsoft.com/office/drawing/2014/main" id="{646D7E40-97E6-D1D2-C1DA-163D007A43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sp>
        <p:nvSpPr>
          <p:cNvPr id="5" name="Google Shape;116;p2">
            <a:extLst>
              <a:ext uri="{FF2B5EF4-FFF2-40B4-BE49-F238E27FC236}">
                <a16:creationId xmlns:a16="http://schemas.microsoft.com/office/drawing/2014/main" id="{AF0FADCD-D40F-3AEB-B73D-C14C5872B9AC}"/>
              </a:ext>
            </a:extLst>
          </p:cNvPr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8767293" y="4084921"/>
            <a:ext cx="1491689" cy="2320405"/>
            <a:chOff x="-980573" y="4041418"/>
            <a:chExt cx="1620000" cy="2520000"/>
          </a:xfrm>
        </p:grpSpPr>
        <p:sp>
          <p:nvSpPr>
            <p:cNvPr id="36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Utilizar cotovelos para abertura da incubadora. Conferir pulseira e verificar posicionamento da sonda.</a:t>
              </a:r>
            </a:p>
            <a:p>
              <a:pPr lvl="0" algn="ctr">
                <a:lnSpc>
                  <a:spcPct val="80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37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5377671" y="4098930"/>
            <a:ext cx="1491689" cy="2320405"/>
            <a:chOff x="5002291" y="4052423"/>
            <a:chExt cx="1620000" cy="2520000"/>
          </a:xfrm>
        </p:grpSpPr>
        <p:sp>
          <p:nvSpPr>
            <p:cNvPr id="39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Colocar a bandeja sobre mesa auxiliar ou em cima da incubadora.</a:t>
              </a:r>
            </a:p>
          </p:txBody>
        </p:sp>
        <p:pic>
          <p:nvPicPr>
            <p:cNvPr id="40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7072482" y="4084922"/>
            <a:ext cx="1491689" cy="2320405"/>
            <a:chOff x="9926219" y="4057816"/>
            <a:chExt cx="1620000" cy="2520000"/>
          </a:xfrm>
        </p:grpSpPr>
        <p:sp>
          <p:nvSpPr>
            <p:cNvPr id="42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Desprezar os materiais na bandeja. Retirar as luvas e desprezá-las.</a:t>
              </a:r>
              <a:endParaRPr lang="pt-BR" dirty="0"/>
            </a:p>
          </p:txBody>
        </p:sp>
        <p:pic>
          <p:nvPicPr>
            <p:cNvPr id="43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1980453" y="4098930"/>
            <a:ext cx="1491689" cy="2320405"/>
            <a:chOff x="4737198" y="4062944"/>
            <a:chExt cx="1620000" cy="2520000"/>
          </a:xfrm>
        </p:grpSpPr>
        <p:sp>
          <p:nvSpPr>
            <p:cNvPr id="45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e administrar o  medicamento via sonda. Lavar a sonda com 1ml de água.</a:t>
              </a:r>
              <a:endParaRPr dirty="0"/>
            </a:p>
          </p:txBody>
        </p:sp>
        <p:pic>
          <p:nvPicPr>
            <p:cNvPr id="46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Google Shape;103;g162e9d7594c_0_39"/>
          <p:cNvGrpSpPr/>
          <p:nvPr/>
        </p:nvGrpSpPr>
        <p:grpSpPr>
          <a:xfrm>
            <a:off x="3682860" y="4098931"/>
            <a:ext cx="1491689" cy="2320405"/>
            <a:chOff x="3280384" y="4062945"/>
            <a:chExt cx="1620000" cy="2520000"/>
          </a:xfrm>
        </p:grpSpPr>
        <p:sp>
          <p:nvSpPr>
            <p:cNvPr id="48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Fechar as portas da incubadora.</a:t>
              </a:r>
              <a:endParaRPr lang="pt-BR" dirty="0"/>
            </a:p>
          </p:txBody>
        </p:sp>
        <p:pic>
          <p:nvPicPr>
            <p:cNvPr id="49" name="Google Shape;105;g162e9d7594c_0_3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390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3026372" y="4150800"/>
            <a:ext cx="1491689" cy="2320405"/>
            <a:chOff x="-980573" y="4041418"/>
            <a:chExt cx="1620000" cy="2520000"/>
          </a:xfrm>
        </p:grpSpPr>
        <p:sp>
          <p:nvSpPr>
            <p:cNvPr id="56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Utilizar cotovelos para abertura da incubadora. Conferir pulseira e verificar posicionamento da sonda.</a:t>
              </a:r>
            </a:p>
            <a:p>
              <a:pPr lvl="0" algn="ctr">
                <a:lnSpc>
                  <a:spcPct val="80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57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-9300" y="4150800"/>
            <a:ext cx="1491689" cy="2320405"/>
            <a:chOff x="5002291" y="4052423"/>
            <a:chExt cx="1620000" cy="2520000"/>
          </a:xfrm>
        </p:grpSpPr>
        <p:sp>
          <p:nvSpPr>
            <p:cNvPr id="53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Colocar a bandeja sobre mesa auxiliar ou em cima da incubadora.</a:t>
              </a:r>
            </a:p>
          </p:txBody>
        </p:sp>
        <p:pic>
          <p:nvPicPr>
            <p:cNvPr id="54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vai realizar a administração de medicação Via Sonda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OroGástrica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(SOG) em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Rn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locado na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UTINeonatal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 medicação já foi preparada com técnica asséptica.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03861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7512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7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7626345" y="4150800"/>
            <a:ext cx="1491689" cy="2320405"/>
            <a:chOff x="9926219" y="4057816"/>
            <a:chExt cx="1620000" cy="2520000"/>
          </a:xfrm>
        </p:grpSpPr>
        <p:sp>
          <p:nvSpPr>
            <p:cNvPr id="28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Desprezar os materiais na bandeja. Retirar as luvas e desprezá-las.</a:t>
              </a:r>
              <a:endParaRPr lang="pt-BR" dirty="0"/>
            </a:p>
          </p:txBody>
        </p:sp>
        <p:pic>
          <p:nvPicPr>
            <p:cNvPr id="29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68740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45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086223" y="4150800"/>
            <a:ext cx="1491689" cy="2320405"/>
            <a:chOff x="4737198" y="4062944"/>
            <a:chExt cx="1620000" cy="2520000"/>
          </a:xfrm>
        </p:grpSpPr>
        <p:sp>
          <p:nvSpPr>
            <p:cNvPr id="46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e administrar o  medicamento via sonda. Lavar a sonda com 1ml de água.</a:t>
              </a:r>
              <a:endParaRPr dirty="0"/>
            </a:p>
          </p:txBody>
        </p:sp>
        <p:pic>
          <p:nvPicPr>
            <p:cNvPr id="47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" name="Google Shape;103;g162e9d7594c_0_39"/>
          <p:cNvGrpSpPr/>
          <p:nvPr/>
        </p:nvGrpSpPr>
        <p:grpSpPr>
          <a:xfrm>
            <a:off x="10702822" y="4150800"/>
            <a:ext cx="1491689" cy="2320405"/>
            <a:chOff x="3280384" y="4062945"/>
            <a:chExt cx="1620000" cy="2520000"/>
          </a:xfrm>
        </p:grpSpPr>
        <p:sp>
          <p:nvSpPr>
            <p:cNvPr id="50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Fechar as portas da incubadora.</a:t>
              </a:r>
              <a:endParaRPr lang="pt-BR" dirty="0"/>
            </a:p>
          </p:txBody>
        </p:sp>
        <p:pic>
          <p:nvPicPr>
            <p:cNvPr id="51" name="Google Shape;105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10368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 Higiene de Mãos deve ser realizada antes da abertura da porta da incubadora e, portanto, antes de tocar o paciente. Também deve ser realizada imediatamente antes de procedimentos limpos/assépticos e logo a retirada das luvas.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3026372" y="4150800"/>
            <a:ext cx="1491689" cy="2320405"/>
            <a:chOff x="-980573" y="4041418"/>
            <a:chExt cx="1620000" cy="2520000"/>
          </a:xfrm>
        </p:grpSpPr>
        <p:sp>
          <p:nvSpPr>
            <p:cNvPr id="22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Utilizar cotovelos para abertura da incubadora. Conferir pulseira e verificar posicionamento da sonda.</a:t>
              </a:r>
            </a:p>
            <a:p>
              <a:pPr lvl="0" algn="ctr">
                <a:lnSpc>
                  <a:spcPct val="80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23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-9300" y="4150800"/>
            <a:ext cx="1491689" cy="2320405"/>
            <a:chOff x="5002291" y="4052423"/>
            <a:chExt cx="1620000" cy="2520000"/>
          </a:xfrm>
        </p:grpSpPr>
        <p:sp>
          <p:nvSpPr>
            <p:cNvPr id="25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Colocar a bandeja sobre mesa auxiliar ou em cima da incubadora.</a:t>
              </a:r>
            </a:p>
          </p:txBody>
        </p:sp>
        <p:pic>
          <p:nvPicPr>
            <p:cNvPr id="26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03861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1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7512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2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7626345" y="4150800"/>
            <a:ext cx="1491689" cy="2320405"/>
            <a:chOff x="9926219" y="4057816"/>
            <a:chExt cx="1620000" cy="2520000"/>
          </a:xfrm>
        </p:grpSpPr>
        <p:sp>
          <p:nvSpPr>
            <p:cNvPr id="34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Desprezar os materiais na bandeja. Retirar as luvas e desprezá-las.</a:t>
              </a:r>
              <a:endParaRPr lang="pt-BR" dirty="0"/>
            </a:p>
          </p:txBody>
        </p:sp>
        <p:pic>
          <p:nvPicPr>
            <p:cNvPr id="35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68740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7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086223" y="4150800"/>
            <a:ext cx="1491689" cy="2320405"/>
            <a:chOff x="4737198" y="4062944"/>
            <a:chExt cx="1620000" cy="2520000"/>
          </a:xfrm>
        </p:grpSpPr>
        <p:sp>
          <p:nvSpPr>
            <p:cNvPr id="38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e administrar o  medicamento via sonda. Lavar a sonda com 1ml de água.</a:t>
              </a:r>
              <a:endParaRPr dirty="0"/>
            </a:p>
          </p:txBody>
        </p:sp>
        <p:pic>
          <p:nvPicPr>
            <p:cNvPr id="39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Agrupar 2"/>
          <p:cNvGrpSpPr/>
          <p:nvPr/>
        </p:nvGrpSpPr>
        <p:grpSpPr>
          <a:xfrm>
            <a:off x="10702822" y="4150800"/>
            <a:ext cx="1491689" cy="2320405"/>
            <a:chOff x="10702822" y="4150800"/>
            <a:chExt cx="1491689" cy="2320405"/>
          </a:xfrm>
        </p:grpSpPr>
        <p:sp>
          <p:nvSpPr>
            <p:cNvPr id="50" name="Google Shape;104;g162e9d7594c_0_39"/>
            <p:cNvSpPr/>
            <p:nvPr/>
          </p:nvSpPr>
          <p:spPr>
            <a:xfrm>
              <a:off x="10702822" y="4150800"/>
              <a:ext cx="1491689" cy="2320405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Fechar as portas da incubadora.</a:t>
              </a:r>
              <a:endParaRPr lang="pt-BR" dirty="0"/>
            </a:p>
          </p:txBody>
        </p:sp>
        <p:pic>
          <p:nvPicPr>
            <p:cNvPr id="51" name="Google Shape;105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122350" y="4310429"/>
              <a:ext cx="660696" cy="66071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859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 do Jogo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69531"/>
            <a:ext cx="10255467" cy="490720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dirty="0"/>
              <a:t>Antes do tempo acabar, suas cartas de símbolos e de Higienização</a:t>
            </a:r>
            <a:br>
              <a:rPr lang="pt-BR" dirty="0"/>
            </a:br>
            <a:r>
              <a:rPr lang="pt-BR" dirty="0"/>
              <a:t>das Mãos devem estar dispostas sobre a mesa na ordem certa.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b="1" dirty="0">
                <a:solidFill>
                  <a:schemeClr val="bg1"/>
                </a:solidFill>
              </a:rPr>
              <a:t>Ganha a equipe que conquistar mais pontos ao final do jogo.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A9F04E2-BB68-FEC7-89B2-288AA71B19EB}"/>
              </a:ext>
            </a:extLst>
          </p:cNvPr>
          <p:cNvGrpSpPr/>
          <p:nvPr/>
        </p:nvGrpSpPr>
        <p:grpSpPr>
          <a:xfrm>
            <a:off x="7813334" y="2744505"/>
            <a:ext cx="1399122" cy="2176411"/>
            <a:chOff x="5726782" y="-1657602"/>
            <a:chExt cx="1491690" cy="2320406"/>
          </a:xfrm>
        </p:grpSpPr>
        <p:sp>
          <p:nvSpPr>
            <p:cNvPr id="5" name="Google Shape;119;p2">
              <a:extLst>
                <a:ext uri="{FF2B5EF4-FFF2-40B4-BE49-F238E27FC236}">
                  <a16:creationId xmlns:a16="http://schemas.microsoft.com/office/drawing/2014/main" id="{F8F602FC-7E18-7B34-4FA5-3F8D4C6530E9}"/>
                </a:ext>
              </a:extLst>
            </p:cNvPr>
            <p:cNvSpPr/>
            <p:nvPr/>
          </p:nvSpPr>
          <p:spPr>
            <a:xfrm>
              <a:off x="5726782" y="-1657602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120;p2">
              <a:extLst>
                <a:ext uri="{FF2B5EF4-FFF2-40B4-BE49-F238E27FC236}">
                  <a16:creationId xmlns:a16="http://schemas.microsoft.com/office/drawing/2014/main" id="{D323D67C-AF55-7DC4-AA86-685CF2F26DC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4973" y="-940965"/>
              <a:ext cx="904956" cy="9049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BB4EFF7-7868-B3BE-2B05-092594F8E45C}"/>
              </a:ext>
            </a:extLst>
          </p:cNvPr>
          <p:cNvGrpSpPr/>
          <p:nvPr/>
        </p:nvGrpSpPr>
        <p:grpSpPr>
          <a:xfrm>
            <a:off x="6202071" y="2744505"/>
            <a:ext cx="1399122" cy="2176411"/>
            <a:chOff x="7319530" y="-1650149"/>
            <a:chExt cx="1491690" cy="2320406"/>
          </a:xfrm>
        </p:grpSpPr>
        <p:sp>
          <p:nvSpPr>
            <p:cNvPr id="8" name="Google Shape;122;p2">
              <a:extLst>
                <a:ext uri="{FF2B5EF4-FFF2-40B4-BE49-F238E27FC236}">
                  <a16:creationId xmlns:a16="http://schemas.microsoft.com/office/drawing/2014/main" id="{36D7A46D-7A1C-FABE-8694-E1DB29FB0487}"/>
                </a:ext>
              </a:extLst>
            </p:cNvPr>
            <p:cNvSpPr/>
            <p:nvPr/>
          </p:nvSpPr>
          <p:spPr>
            <a:xfrm>
              <a:off x="7319530" y="-1650149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9" name="Google Shape;123;p2">
              <a:extLst>
                <a:ext uri="{FF2B5EF4-FFF2-40B4-BE49-F238E27FC236}">
                  <a16:creationId xmlns:a16="http://schemas.microsoft.com/office/drawing/2014/main" id="{978FC03D-1D76-7A8A-FC24-50D4E9ACBE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99403" y="-863371"/>
              <a:ext cx="731944" cy="7319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27;p2">
            <a:extLst>
              <a:ext uri="{FF2B5EF4-FFF2-40B4-BE49-F238E27FC236}">
                <a16:creationId xmlns:a16="http://schemas.microsoft.com/office/drawing/2014/main" id="{3CE766DD-111C-9EF2-48E2-0AE2349BCC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0808" y="2744505"/>
            <a:ext cx="1399122" cy="2176411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034071C-2ED4-E27A-1F46-E01077D375A3}"/>
              </a:ext>
            </a:extLst>
          </p:cNvPr>
          <p:cNvGrpSpPr/>
          <p:nvPr/>
        </p:nvGrpSpPr>
        <p:grpSpPr>
          <a:xfrm>
            <a:off x="2979545" y="2744505"/>
            <a:ext cx="1399122" cy="2176411"/>
            <a:chOff x="2554220" y="-1676766"/>
            <a:chExt cx="1491690" cy="2320406"/>
          </a:xfrm>
        </p:grpSpPr>
        <p:sp>
          <p:nvSpPr>
            <p:cNvPr id="12" name="Google Shape;133;p2">
              <a:extLst>
                <a:ext uri="{FF2B5EF4-FFF2-40B4-BE49-F238E27FC236}">
                  <a16:creationId xmlns:a16="http://schemas.microsoft.com/office/drawing/2014/main" id="{726EB2AE-D4D7-2C86-7BBA-337E676B4D8C}"/>
                </a:ext>
              </a:extLst>
            </p:cNvPr>
            <p:cNvSpPr/>
            <p:nvPr/>
          </p:nvSpPr>
          <p:spPr>
            <a:xfrm>
              <a:off x="2554220" y="-1676766"/>
              <a:ext cx="1491690" cy="2320406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" name="Google Shape;134;p2">
              <a:extLst>
                <a:ext uri="{FF2B5EF4-FFF2-40B4-BE49-F238E27FC236}">
                  <a16:creationId xmlns:a16="http://schemas.microsoft.com/office/drawing/2014/main" id="{C9FC292B-047D-FE67-3787-61F5DCA949A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46277" y="-951202"/>
              <a:ext cx="907576" cy="9076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8377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83608543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final do turno de trabalho, você necessita esvaziar a bolsa coletora de urina do paciente. O material para a realização do procedimento está pronto no quarto. Como você realiza o processo? 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F9E60BC6-C095-64F6-D255-B6E85F08F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82B9634B-66C0-865C-182A-70DE322077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73" name="Google Shape;118;p2"/>
          <p:cNvGrpSpPr/>
          <p:nvPr/>
        </p:nvGrpSpPr>
        <p:grpSpPr>
          <a:xfrm>
            <a:off x="3448287" y="4075200"/>
            <a:ext cx="1620000" cy="2520000"/>
            <a:chOff x="203200" y="4062945"/>
            <a:chExt cx="1620000" cy="2520000"/>
          </a:xfrm>
        </p:grpSpPr>
        <p:sp>
          <p:nvSpPr>
            <p:cNvPr id="74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Abrir o </a:t>
              </a:r>
              <a:r>
                <a:rPr lang="pt-BR" b="1" dirty="0" err="1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clampe</a:t>
              </a: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 e iniciar o esvaziamento</a:t>
              </a:r>
              <a:endParaRPr lang="pt-BR" dirty="0"/>
            </a:p>
          </p:txBody>
        </p:sp>
        <p:pic>
          <p:nvPicPr>
            <p:cNvPr id="75" name="Google Shape;12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6" name="Google Shape;121;p2"/>
          <p:cNvGrpSpPr/>
          <p:nvPr/>
        </p:nvGrpSpPr>
        <p:grpSpPr>
          <a:xfrm>
            <a:off x="5331980" y="4075200"/>
            <a:ext cx="1620000" cy="2520000"/>
            <a:chOff x="5284618" y="4062945"/>
            <a:chExt cx="1620000" cy="2520000"/>
          </a:xfrm>
        </p:grpSpPr>
        <p:sp>
          <p:nvSpPr>
            <p:cNvPr id="77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(você já está com óculos e máscara).</a:t>
              </a:r>
              <a:endParaRPr lang="pt-BR" dirty="0"/>
            </a:p>
          </p:txBody>
        </p:sp>
        <p:pic>
          <p:nvPicPr>
            <p:cNvPr id="78" name="Google Shape;123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9" name="Google Shape;124;p2"/>
          <p:cNvGrpSpPr/>
          <p:nvPr/>
        </p:nvGrpSpPr>
        <p:grpSpPr>
          <a:xfrm>
            <a:off x="1610342" y="4075200"/>
            <a:ext cx="1620000" cy="2520000"/>
            <a:chOff x="10366037" y="4062945"/>
            <a:chExt cx="1620000" cy="2520000"/>
          </a:xfrm>
        </p:grpSpPr>
        <p:sp>
          <p:nvSpPr>
            <p:cNvPr id="80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Descartar os dejetos em local apropriado</a:t>
              </a: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endParaRPr lang="pt-BR" dirty="0"/>
            </a:p>
          </p:txBody>
        </p:sp>
        <p:pic>
          <p:nvPicPr>
            <p:cNvPr id="81" name="Google Shape;126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" name="Google Shape;128;p2"/>
          <p:cNvGrpSpPr/>
          <p:nvPr/>
        </p:nvGrpSpPr>
        <p:grpSpPr>
          <a:xfrm>
            <a:off x="7223489" y="4075200"/>
            <a:ext cx="1620000" cy="2520000"/>
            <a:chOff x="8884032" y="5969900"/>
            <a:chExt cx="1620000" cy="2520000"/>
          </a:xfrm>
        </p:grpSpPr>
        <p:sp>
          <p:nvSpPr>
            <p:cNvPr id="83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sz="1500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84" name="Google Shape;13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" name="Agrupar 84"/>
          <p:cNvGrpSpPr/>
          <p:nvPr/>
        </p:nvGrpSpPr>
        <p:grpSpPr>
          <a:xfrm>
            <a:off x="9114998" y="4075200"/>
            <a:ext cx="1620000" cy="2520000"/>
            <a:chOff x="3590812" y="4062945"/>
            <a:chExt cx="1620000" cy="2520000"/>
          </a:xfrm>
        </p:grpSpPr>
        <p:sp>
          <p:nvSpPr>
            <p:cNvPr id="87" name="Google Shape;133;p2"/>
            <p:cNvSpPr/>
            <p:nvPr/>
          </p:nvSpPr>
          <p:spPr>
            <a:xfrm>
              <a:off x="3590812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Posicionar a ponteira da bolsa coletora dentro do recipiente de descarte de diurese. </a:t>
              </a:r>
              <a:endParaRPr lang="pt-BR" dirty="0"/>
            </a:p>
          </p:txBody>
        </p:sp>
        <p:pic>
          <p:nvPicPr>
            <p:cNvPr id="88" name="Google Shape;134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046427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287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final do turno de trabalho, você necessita esvaziar a bolsa coletora de urina do paciente. O material para a realização do procedimento está pronto no quarto ou próximo à incubadora. Como você realiza o processo?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5283540" y="4082301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Abrir o </a:t>
              </a:r>
              <a:r>
                <a:rPr lang="pt-BR" b="1" dirty="0" err="1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clampe</a:t>
              </a: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 e iniciar o esvaziamento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/>
          <p:nvPr/>
        </p:nvGrpSpPr>
        <p:grpSpPr>
          <a:xfrm>
            <a:off x="1880484" y="4075955"/>
            <a:ext cx="1620000" cy="2520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(você já está com óculos e máscara).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7001729" y="4075955"/>
            <a:ext cx="1620000" cy="2520000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Descartar os dejetos em local apropriado</a:t>
              </a: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078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8664856" y="4093113"/>
            <a:ext cx="1620000" cy="2520000"/>
            <a:chOff x="8884032" y="5969900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sz="1500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110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" name="Agrupar 1"/>
          <p:cNvGrpSpPr/>
          <p:nvPr/>
        </p:nvGrpSpPr>
        <p:grpSpPr>
          <a:xfrm>
            <a:off x="3590812" y="4062945"/>
            <a:ext cx="1620000" cy="2520000"/>
            <a:chOff x="3590812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12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Posicionar a ponteira da bolsa coletora dentro do recipiente de descarte de diurese. </a:t>
              </a:r>
              <a:endParaRPr lang="pt-BR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46427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30164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É necessário higienizar as mãos antes de qualquer procedimento e para calçar as luvas. As mãos devem ser higienizadas também após o risco de contato com fluidos corporais.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118;p2"/>
          <p:cNvGrpSpPr/>
          <p:nvPr/>
        </p:nvGrpSpPr>
        <p:grpSpPr>
          <a:xfrm>
            <a:off x="5283540" y="4082301"/>
            <a:ext cx="1620000" cy="2520000"/>
            <a:chOff x="203200" y="4062945"/>
            <a:chExt cx="1620000" cy="2520000"/>
          </a:xfrm>
        </p:grpSpPr>
        <p:sp>
          <p:nvSpPr>
            <p:cNvPr id="23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Abrir o </a:t>
              </a:r>
              <a:r>
                <a:rPr lang="pt-BR" b="1" dirty="0" err="1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clampe</a:t>
              </a: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 e iniciar o esvaziamento</a:t>
              </a:r>
              <a:endParaRPr lang="pt-BR" dirty="0"/>
            </a:p>
          </p:txBody>
        </p:sp>
        <p:pic>
          <p:nvPicPr>
            <p:cNvPr id="24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21;p2"/>
          <p:cNvGrpSpPr/>
          <p:nvPr/>
        </p:nvGrpSpPr>
        <p:grpSpPr>
          <a:xfrm>
            <a:off x="1880484" y="4075955"/>
            <a:ext cx="1620000" cy="2520000"/>
            <a:chOff x="5284618" y="4062945"/>
            <a:chExt cx="1620000" cy="2520000"/>
          </a:xfrm>
        </p:grpSpPr>
        <p:sp>
          <p:nvSpPr>
            <p:cNvPr id="26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(você já está com óculos e máscara).</a:t>
              </a:r>
              <a:endParaRPr lang="pt-BR" dirty="0"/>
            </a:p>
          </p:txBody>
        </p:sp>
        <p:pic>
          <p:nvPicPr>
            <p:cNvPr id="27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124;p2"/>
          <p:cNvGrpSpPr/>
          <p:nvPr/>
        </p:nvGrpSpPr>
        <p:grpSpPr>
          <a:xfrm>
            <a:off x="7001729" y="4075955"/>
            <a:ext cx="1620000" cy="2520000"/>
            <a:chOff x="10366037" y="4062945"/>
            <a:chExt cx="1620000" cy="2520000"/>
          </a:xfrm>
        </p:grpSpPr>
        <p:sp>
          <p:nvSpPr>
            <p:cNvPr id="29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Descartar os dejetos em local apropriado</a:t>
              </a: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endParaRPr lang="pt-BR" dirty="0"/>
            </a:p>
          </p:txBody>
        </p:sp>
        <p:pic>
          <p:nvPicPr>
            <p:cNvPr id="30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078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2" name="Google Shape;128;p2"/>
          <p:cNvGrpSpPr/>
          <p:nvPr/>
        </p:nvGrpSpPr>
        <p:grpSpPr>
          <a:xfrm>
            <a:off x="8664856" y="4093113"/>
            <a:ext cx="1620000" cy="2520000"/>
            <a:chOff x="8884032" y="5969900"/>
            <a:chExt cx="1620000" cy="2520000"/>
          </a:xfrm>
        </p:grpSpPr>
        <p:sp>
          <p:nvSpPr>
            <p:cNvPr id="33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sz="1500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34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110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6" name="Google Shape;132;p2"/>
          <p:cNvGrpSpPr/>
          <p:nvPr/>
        </p:nvGrpSpPr>
        <p:grpSpPr>
          <a:xfrm>
            <a:off x="3590812" y="4062945"/>
            <a:ext cx="1620000" cy="2520000"/>
            <a:chOff x="3590809" y="4062945"/>
            <a:chExt cx="1620000" cy="2520000"/>
          </a:xfrm>
        </p:grpSpPr>
        <p:sp>
          <p:nvSpPr>
            <p:cNvPr id="37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Posicionar a ponteira da bolsa coletora dentro do recipiente de descarte de diurese. </a:t>
              </a:r>
              <a:endParaRPr lang="pt-BR" dirty="0"/>
            </a:p>
          </p:txBody>
        </p:sp>
        <p:pic>
          <p:nvPicPr>
            <p:cNvPr id="38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046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72562395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presta assistência a uma criança ou RN que se encontra em Precaução por Contato e portanto será necessário utilizar todos os EPIs para a sua segurança. Coloque na sequência correta.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121;p2">
            <a:extLst>
              <a:ext uri="{FF2B5EF4-FFF2-40B4-BE49-F238E27FC236}">
                <a16:creationId xmlns:a16="http://schemas.microsoft.com/office/drawing/2014/main" id="{7615CB58-4492-4CE8-A71C-A5650F70A98D}"/>
              </a:ext>
            </a:extLst>
          </p:cNvPr>
          <p:cNvGrpSpPr/>
          <p:nvPr/>
        </p:nvGrpSpPr>
        <p:grpSpPr>
          <a:xfrm>
            <a:off x="5520763" y="4062945"/>
            <a:ext cx="1620000" cy="2520000"/>
            <a:chOff x="3584742" y="3999910"/>
            <a:chExt cx="1620000" cy="2520000"/>
          </a:xfrm>
        </p:grpSpPr>
        <p:sp>
          <p:nvSpPr>
            <p:cNvPr id="26" name="Google Shape;122;p2">
              <a:extLst>
                <a:ext uri="{FF2B5EF4-FFF2-40B4-BE49-F238E27FC236}">
                  <a16:creationId xmlns:a16="http://schemas.microsoft.com/office/drawing/2014/main" id="{A6E8EB48-EF4F-46F8-8150-9731E9D8C4F1}"/>
                </a:ext>
              </a:extLst>
            </p:cNvPr>
            <p:cNvSpPr/>
            <p:nvPr/>
          </p:nvSpPr>
          <p:spPr>
            <a:xfrm>
              <a:off x="3584742" y="3999910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luvas.</a:t>
              </a:r>
              <a:endParaRPr lang="pt-BR" dirty="0"/>
            </a:p>
          </p:txBody>
        </p:sp>
        <p:pic>
          <p:nvPicPr>
            <p:cNvPr id="27" name="Google Shape;123;p2">
              <a:extLst>
                <a:ext uri="{FF2B5EF4-FFF2-40B4-BE49-F238E27FC236}">
                  <a16:creationId xmlns:a16="http://schemas.microsoft.com/office/drawing/2014/main" id="{6CE8EC8F-60F1-433C-95AD-D6B20814E32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05405" y="4242711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124;p2">
            <a:extLst>
              <a:ext uri="{FF2B5EF4-FFF2-40B4-BE49-F238E27FC236}">
                <a16:creationId xmlns:a16="http://schemas.microsoft.com/office/drawing/2014/main" id="{AD17E4D1-5708-4ECC-AE9E-5227AD022D6F}"/>
              </a:ext>
            </a:extLst>
          </p:cNvPr>
          <p:cNvGrpSpPr/>
          <p:nvPr/>
        </p:nvGrpSpPr>
        <p:grpSpPr>
          <a:xfrm>
            <a:off x="3800475" y="4062945"/>
            <a:ext cx="1620000" cy="2520000"/>
            <a:chOff x="8871459" y="4060538"/>
            <a:chExt cx="1620000" cy="2520000"/>
          </a:xfrm>
        </p:grpSpPr>
        <p:sp>
          <p:nvSpPr>
            <p:cNvPr id="29" name="Google Shape;125;p2">
              <a:extLst>
                <a:ext uri="{FF2B5EF4-FFF2-40B4-BE49-F238E27FC236}">
                  <a16:creationId xmlns:a16="http://schemas.microsoft.com/office/drawing/2014/main" id="{F1B3DA31-597B-451C-8153-049B37C88F8F}"/>
                </a:ext>
              </a:extLst>
            </p:cNvPr>
            <p:cNvSpPr/>
            <p:nvPr/>
          </p:nvSpPr>
          <p:spPr>
            <a:xfrm>
              <a:off x="8871459" y="4060538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Colocar o avental.</a:t>
              </a:r>
              <a:endParaRPr lang="pt-BR" dirty="0"/>
            </a:p>
          </p:txBody>
        </p:sp>
        <p:pic>
          <p:nvPicPr>
            <p:cNvPr id="30" name="Google Shape;126;p2">
              <a:extLst>
                <a:ext uri="{FF2B5EF4-FFF2-40B4-BE49-F238E27FC236}">
                  <a16:creationId xmlns:a16="http://schemas.microsoft.com/office/drawing/2014/main" id="{94F0E578-C870-4640-821A-09544322CEC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9326282" y="4236836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oogle Shape;132;p2">
            <a:extLst>
              <a:ext uri="{FF2B5EF4-FFF2-40B4-BE49-F238E27FC236}">
                <a16:creationId xmlns:a16="http://schemas.microsoft.com/office/drawing/2014/main" id="{193D9E29-DF03-4A1C-ADDE-D5DB935D35D1}"/>
              </a:ext>
            </a:extLst>
          </p:cNvPr>
          <p:cNvGrpSpPr/>
          <p:nvPr/>
        </p:nvGrpSpPr>
        <p:grpSpPr>
          <a:xfrm>
            <a:off x="7241051" y="4062945"/>
            <a:ext cx="1620000" cy="2520000"/>
            <a:chOff x="3502290" y="4062945"/>
            <a:chExt cx="1620000" cy="2520000"/>
          </a:xfrm>
        </p:grpSpPr>
        <p:sp>
          <p:nvSpPr>
            <p:cNvPr id="34" name="Google Shape;133;p2">
              <a:extLst>
                <a:ext uri="{FF2B5EF4-FFF2-40B4-BE49-F238E27FC236}">
                  <a16:creationId xmlns:a16="http://schemas.microsoft.com/office/drawing/2014/main" id="{89F368DA-E2AD-4CA3-99E0-E4BE1CBE0E72}"/>
                </a:ext>
              </a:extLst>
            </p:cNvPr>
            <p:cNvSpPr/>
            <p:nvPr/>
          </p:nvSpPr>
          <p:spPr>
            <a:xfrm>
              <a:off x="3502290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Colocar máscara e óculos de proteção.</a:t>
              </a:r>
              <a:endParaRPr dirty="0"/>
            </a:p>
          </p:txBody>
        </p:sp>
        <p:pic>
          <p:nvPicPr>
            <p:cNvPr id="35" name="Google Shape;134;p2">
              <a:extLst>
                <a:ext uri="{FF2B5EF4-FFF2-40B4-BE49-F238E27FC236}">
                  <a16:creationId xmlns:a16="http://schemas.microsoft.com/office/drawing/2014/main" id="{6B2FDF45-7218-4EC1-9F2E-4E22D53D77A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957905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1B71E425-4FC6-2F69-4948-BFB481637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D3C61593-065F-3418-606A-594E6E68F1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9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769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8" name="Google Shape;124;p2"/>
          <p:cNvGrpSpPr/>
          <p:nvPr/>
        </p:nvGrpSpPr>
        <p:grpSpPr>
          <a:xfrm>
            <a:off x="5290982" y="4061036"/>
            <a:ext cx="1620000" cy="2520000"/>
            <a:chOff x="10366037" y="4062945"/>
            <a:chExt cx="1620000" cy="2520000"/>
          </a:xfrm>
        </p:grpSpPr>
        <p:sp>
          <p:nvSpPr>
            <p:cNvPr id="19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Colocar o avental.</a:t>
              </a:r>
              <a:endParaRPr lang="pt-BR" dirty="0"/>
            </a:p>
          </p:txBody>
        </p:sp>
        <p:pic>
          <p:nvPicPr>
            <p:cNvPr id="20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presta assistência a uma criança ou RN que se encontra em Precaução por Contato e portanto será necessário utilizar todos os EPIs para a sua segurança. Coloque na sequência correta.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6070" y="284570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1" name="Google Shape;121;p2"/>
          <p:cNvGrpSpPr/>
          <p:nvPr/>
        </p:nvGrpSpPr>
        <p:grpSpPr>
          <a:xfrm>
            <a:off x="8717262" y="4061036"/>
            <a:ext cx="1620000" cy="2520000"/>
            <a:chOff x="3584742" y="3999910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3584742" y="3999910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05405" y="4242711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198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3595794" y="4062945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Colocar máscara e óculos de proteção.</a:t>
              </a:r>
              <a:endParaRPr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3228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9" name="PUZZLE_Success_Keys_Four_Note_Fast_Wet_Delay_stereo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O avental deve ser amarrado na região do pescoço e da cintura, sempre na parte de trás do corpo. As luvas devem ser colocadas e fixadas sobre a extremidade do avental.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6070" y="284570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769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8" name="Google Shape;124;p2"/>
          <p:cNvGrpSpPr/>
          <p:nvPr/>
        </p:nvGrpSpPr>
        <p:grpSpPr>
          <a:xfrm>
            <a:off x="5290982" y="4061036"/>
            <a:ext cx="1620000" cy="2520000"/>
            <a:chOff x="10366037" y="4062945"/>
            <a:chExt cx="1620000" cy="2520000"/>
          </a:xfrm>
        </p:grpSpPr>
        <p:sp>
          <p:nvSpPr>
            <p:cNvPr id="19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Colocar o avental.</a:t>
              </a:r>
              <a:endParaRPr lang="pt-BR" dirty="0"/>
            </a:p>
          </p:txBody>
        </p:sp>
        <p:pic>
          <p:nvPicPr>
            <p:cNvPr id="20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oogle Shape;121;p2"/>
          <p:cNvGrpSpPr/>
          <p:nvPr/>
        </p:nvGrpSpPr>
        <p:grpSpPr>
          <a:xfrm>
            <a:off x="8717262" y="4061036"/>
            <a:ext cx="1620000" cy="2520000"/>
            <a:chOff x="3584742" y="3999910"/>
            <a:chExt cx="1620000" cy="2520000"/>
          </a:xfrm>
        </p:grpSpPr>
        <p:sp>
          <p:nvSpPr>
            <p:cNvPr id="22" name="Google Shape;122;p2"/>
            <p:cNvSpPr/>
            <p:nvPr/>
          </p:nvSpPr>
          <p:spPr>
            <a:xfrm>
              <a:off x="3584742" y="3999910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luvas.</a:t>
              </a:r>
              <a:endParaRPr lang="pt-BR" dirty="0"/>
            </a:p>
          </p:txBody>
        </p:sp>
        <p:pic>
          <p:nvPicPr>
            <p:cNvPr id="23" name="Google Shape;12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05405" y="4242711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198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5" name="Google Shape;132;p2"/>
          <p:cNvGrpSpPr/>
          <p:nvPr/>
        </p:nvGrpSpPr>
        <p:grpSpPr>
          <a:xfrm>
            <a:off x="3595794" y="4062945"/>
            <a:ext cx="1620000" cy="2520000"/>
            <a:chOff x="3590809" y="4062945"/>
            <a:chExt cx="1620000" cy="2520000"/>
          </a:xfrm>
        </p:grpSpPr>
        <p:sp>
          <p:nvSpPr>
            <p:cNvPr id="26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Colocar máscara e óculos de proteção.</a:t>
              </a:r>
              <a:endParaRPr dirty="0"/>
            </a:p>
          </p:txBody>
        </p:sp>
        <p:pic>
          <p:nvPicPr>
            <p:cNvPr id="28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05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9" name="PUZZLE_Success_Harp_Three_Note_Bright_Wet_stereo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7116042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vai realizar a troca da fralda do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Rn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e portanto já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prepararou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todo material necessário para o procedimento.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8BA71FAF-831D-57E7-36B6-43D17CBDAF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CEF300B7-CFEC-BFA3-9F56-A3204B3064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41" name="Google Shape;124;p2"/>
          <p:cNvGrpSpPr>
            <a:grpSpLocks noChangeAspect="1"/>
          </p:cNvGrpSpPr>
          <p:nvPr/>
        </p:nvGrpSpPr>
        <p:grpSpPr>
          <a:xfrm>
            <a:off x="4376841" y="4150800"/>
            <a:ext cx="1492714" cy="2322000"/>
            <a:chOff x="10366037" y="4062945"/>
            <a:chExt cx="1620000" cy="2520000"/>
          </a:xfrm>
        </p:grpSpPr>
        <p:sp>
          <p:nvSpPr>
            <p:cNvPr id="42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paciente.  </a:t>
              </a:r>
              <a:endParaRPr lang="pt-BR" dirty="0"/>
            </a:p>
          </p:txBody>
        </p:sp>
        <p:pic>
          <p:nvPicPr>
            <p:cNvPr id="43" name="Google Shape;126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" name="Google Shape;128;p2"/>
          <p:cNvGrpSpPr>
            <a:grpSpLocks noChangeAspect="1"/>
          </p:cNvGrpSpPr>
          <p:nvPr/>
        </p:nvGrpSpPr>
        <p:grpSpPr>
          <a:xfrm>
            <a:off x="6363795" y="4150800"/>
            <a:ext cx="1492714" cy="2322000"/>
            <a:chOff x="8884032" y="5969900"/>
            <a:chExt cx="1620000" cy="2520000"/>
          </a:xfrm>
        </p:grpSpPr>
        <p:sp>
          <p:nvSpPr>
            <p:cNvPr id="45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300" b="1" dirty="0">
                  <a:solidFill>
                    <a:srgbClr val="EA9999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Abrir as portas da incubadora utilizando o cotovelo. Conferir a pulseira de identificação do paciente.</a:t>
              </a:r>
              <a:endParaRPr lang="pt-BR" sz="13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>
                <a:lnSpc>
                  <a:spcPct val="85000"/>
                </a:lnSpc>
              </a:pPr>
              <a:endParaRPr lang="pt-BR" sz="1300" dirty="0"/>
            </a:p>
          </p:txBody>
        </p:sp>
        <p:pic>
          <p:nvPicPr>
            <p:cNvPr id="46" name="Google Shape;130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Agrupar 46"/>
          <p:cNvGrpSpPr>
            <a:grpSpLocks noChangeAspect="1"/>
          </p:cNvGrpSpPr>
          <p:nvPr/>
        </p:nvGrpSpPr>
        <p:grpSpPr>
          <a:xfrm>
            <a:off x="8411497" y="4151479"/>
            <a:ext cx="1492715" cy="2322000"/>
            <a:chOff x="10702822" y="4150800"/>
            <a:chExt cx="1491689" cy="2320405"/>
          </a:xfrm>
        </p:grpSpPr>
        <p:sp>
          <p:nvSpPr>
            <p:cNvPr id="48" name="Google Shape;104;g162e9d7594c_0_39"/>
            <p:cNvSpPr/>
            <p:nvPr/>
          </p:nvSpPr>
          <p:spPr>
            <a:xfrm>
              <a:off x="10702822" y="4150800"/>
              <a:ext cx="1491689" cy="2320405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Aproximar o material da incubadora utilizando uma mesa auxiliar ou em cima da incubadora.</a:t>
              </a:r>
              <a:endParaRPr lang="pt-BR" dirty="0"/>
            </a:p>
          </p:txBody>
        </p:sp>
        <p:pic>
          <p:nvPicPr>
            <p:cNvPr id="49" name="Google Shape;105;g162e9d7594c_0_3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122350" y="4310429"/>
              <a:ext cx="660696" cy="6607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Agrupar 51"/>
          <p:cNvGrpSpPr/>
          <p:nvPr/>
        </p:nvGrpSpPr>
        <p:grpSpPr>
          <a:xfrm>
            <a:off x="2398949" y="4150800"/>
            <a:ext cx="1554564" cy="2322000"/>
            <a:chOff x="6089800" y="4150800"/>
            <a:chExt cx="1554564" cy="2322000"/>
          </a:xfrm>
        </p:grpSpPr>
        <p:grpSp>
          <p:nvGrpSpPr>
            <p:cNvPr id="53" name="Google Shape;121;p2"/>
            <p:cNvGrpSpPr>
              <a:grpSpLocks noChangeAspect="1"/>
            </p:cNvGrpSpPr>
            <p:nvPr/>
          </p:nvGrpSpPr>
          <p:grpSpPr>
            <a:xfrm>
              <a:off x="6116521" y="4150800"/>
              <a:ext cx="1492714" cy="2322000"/>
              <a:chOff x="5284618" y="4062945"/>
              <a:chExt cx="1620000" cy="2520000"/>
            </a:xfrm>
          </p:grpSpPr>
          <p:sp>
            <p:nvSpPr>
              <p:cNvPr id="55" name="Google Shape;122;p2"/>
              <p:cNvSpPr/>
              <p:nvPr/>
            </p:nvSpPr>
            <p:spPr>
              <a:xfrm>
                <a:off x="5284618" y="4062945"/>
                <a:ext cx="1620000" cy="2520000"/>
              </a:xfrm>
              <a:prstGeom prst="roundRect">
                <a:avLst>
                  <a:gd name="adj" fmla="val 1141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88900" dist="19050" dir="54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36000" tIns="1008000" rIns="36000" bIns="91425" anchor="t" anchorCtr="0">
                <a:noAutofit/>
              </a:bodyPr>
              <a:lstStyle/>
              <a:p>
                <a:pPr lvl="0" algn="ctr">
                  <a:lnSpc>
                    <a:spcPct val="85000"/>
                  </a:lnSpc>
                </a:pPr>
                <a:endParaRPr lang="pt-BR" sz="1200" dirty="0"/>
              </a:p>
            </p:txBody>
          </p:sp>
          <p:pic>
            <p:nvPicPr>
              <p:cNvPr id="56" name="Google Shape;123;p2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5805281" y="4305746"/>
                <a:ext cx="578673" cy="5786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4" name="CaixaDeTexto 53"/>
            <p:cNvSpPr txBox="1"/>
            <p:nvPr/>
          </p:nvSpPr>
          <p:spPr>
            <a:xfrm>
              <a:off x="6089800" y="5112944"/>
              <a:ext cx="1554564" cy="129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pt-BR" sz="13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e remover a fralda. Proceder a higiene íntima. Desprezar a fralda, colocar nova fralda e remover as luvas.</a:t>
              </a:r>
              <a:endParaRPr lang="pt-BR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93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Cartas de símbolos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03842"/>
            <a:ext cx="10515600" cy="643435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Cada equipe tem na mesa 5 cartas de símbolos.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22155" y="5408150"/>
            <a:ext cx="11028949" cy="643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pt-BR" sz="2800" b="1" dirty="0">
                <a:solidFill>
                  <a:schemeClr val="bg1"/>
                </a:solidFill>
              </a:rPr>
              <a:t>Estas cartas permanecem com as equipes durante todo o jogo.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F903EAA-5F79-A46C-AE63-31783D688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73" y="2281007"/>
            <a:ext cx="1894832" cy="2844250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1187BEF-C6F6-DB23-0A35-37BAE7B9E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274" y="2281006"/>
            <a:ext cx="1901516" cy="2844252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ED2738F-6C73-2BCA-DDEB-6BEA0A48C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259" y="2281006"/>
            <a:ext cx="1886822" cy="2844252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3B4FF45-43D9-8B04-FD0E-CDD1ED331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549" y="2281007"/>
            <a:ext cx="1900184" cy="2844250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3EC6218-02D2-9CC5-DCA6-D36061644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201" y="2281007"/>
            <a:ext cx="1890826" cy="2844250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59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vai realizar a troca da fralda do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Rn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e portanto já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prepararou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todo material necessário para o procedimento.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0085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721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5" name="Google Shape;124;p2"/>
          <p:cNvGrpSpPr>
            <a:grpSpLocks noChangeAspect="1"/>
          </p:cNvGrpSpPr>
          <p:nvPr/>
        </p:nvGrpSpPr>
        <p:grpSpPr>
          <a:xfrm>
            <a:off x="9171595" y="4150800"/>
            <a:ext cx="1492714" cy="2322000"/>
            <a:chOff x="10366037" y="4062945"/>
            <a:chExt cx="1620000" cy="2520000"/>
          </a:xfrm>
        </p:grpSpPr>
        <p:sp>
          <p:nvSpPr>
            <p:cNvPr id="26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paciente.  </a:t>
              </a:r>
              <a:endParaRPr lang="pt-BR" dirty="0"/>
            </a:p>
          </p:txBody>
        </p:sp>
        <p:pic>
          <p:nvPicPr>
            <p:cNvPr id="27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128;p2"/>
          <p:cNvGrpSpPr>
            <a:grpSpLocks noChangeAspect="1"/>
          </p:cNvGrpSpPr>
          <p:nvPr/>
        </p:nvGrpSpPr>
        <p:grpSpPr>
          <a:xfrm>
            <a:off x="3055642" y="4150800"/>
            <a:ext cx="1492714" cy="2322000"/>
            <a:chOff x="8884032" y="5969900"/>
            <a:chExt cx="1620000" cy="2520000"/>
          </a:xfrm>
        </p:grpSpPr>
        <p:sp>
          <p:nvSpPr>
            <p:cNvPr id="29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300" b="1" dirty="0">
                  <a:solidFill>
                    <a:srgbClr val="EA9999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Abrir as portas da incubadora utilizando o cotovelo. Conferir a pulseira de identificação do paciente.</a:t>
              </a:r>
              <a:endParaRPr lang="pt-BR" sz="13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30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Agrupar 34"/>
          <p:cNvGrpSpPr>
            <a:grpSpLocks noChangeAspect="1"/>
          </p:cNvGrpSpPr>
          <p:nvPr/>
        </p:nvGrpSpPr>
        <p:grpSpPr>
          <a:xfrm>
            <a:off x="7331" y="4150800"/>
            <a:ext cx="1492715" cy="2322000"/>
            <a:chOff x="10702822" y="4150800"/>
            <a:chExt cx="1491689" cy="2320405"/>
          </a:xfrm>
        </p:grpSpPr>
        <p:sp>
          <p:nvSpPr>
            <p:cNvPr id="36" name="Google Shape;104;g162e9d7594c_0_39"/>
            <p:cNvSpPr/>
            <p:nvPr/>
          </p:nvSpPr>
          <p:spPr>
            <a:xfrm>
              <a:off x="10702822" y="4150800"/>
              <a:ext cx="1491689" cy="2320405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Aproximar o material da incubadora utilizando uma mesa auxiliar ou em cima da incubadora.</a:t>
              </a:r>
              <a:endParaRPr lang="pt-BR" dirty="0"/>
            </a:p>
          </p:txBody>
        </p:sp>
        <p:pic>
          <p:nvPicPr>
            <p:cNvPr id="37" name="Google Shape;105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122350" y="4310429"/>
              <a:ext cx="660696" cy="6607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6840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4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3453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9" name="Agrupar 8"/>
          <p:cNvGrpSpPr/>
          <p:nvPr/>
        </p:nvGrpSpPr>
        <p:grpSpPr>
          <a:xfrm>
            <a:off x="6089800" y="4150800"/>
            <a:ext cx="1554564" cy="2322000"/>
            <a:chOff x="6089800" y="4150800"/>
            <a:chExt cx="1554564" cy="2322000"/>
          </a:xfrm>
        </p:grpSpPr>
        <p:grpSp>
          <p:nvGrpSpPr>
            <p:cNvPr id="22" name="Google Shape;121;p2"/>
            <p:cNvGrpSpPr>
              <a:grpSpLocks noChangeAspect="1"/>
            </p:cNvGrpSpPr>
            <p:nvPr/>
          </p:nvGrpSpPr>
          <p:grpSpPr>
            <a:xfrm>
              <a:off x="6116521" y="4150800"/>
              <a:ext cx="1492714" cy="2322000"/>
              <a:chOff x="5284618" y="4062945"/>
              <a:chExt cx="1620000" cy="2520000"/>
            </a:xfrm>
          </p:grpSpPr>
          <p:sp>
            <p:nvSpPr>
              <p:cNvPr id="23" name="Google Shape;122;p2"/>
              <p:cNvSpPr/>
              <p:nvPr/>
            </p:nvSpPr>
            <p:spPr>
              <a:xfrm>
                <a:off x="5284618" y="4062945"/>
                <a:ext cx="1620000" cy="2520000"/>
              </a:xfrm>
              <a:prstGeom prst="roundRect">
                <a:avLst>
                  <a:gd name="adj" fmla="val 1141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88900" dist="19050" dir="54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36000" tIns="1008000" rIns="36000" bIns="91425" anchor="t" anchorCtr="0">
                <a:noAutofit/>
              </a:bodyPr>
              <a:lstStyle/>
              <a:p>
                <a:pPr lvl="0" algn="ctr">
                  <a:lnSpc>
                    <a:spcPct val="85000"/>
                  </a:lnSpc>
                </a:pPr>
                <a:endParaRPr lang="pt-BR" sz="1200" dirty="0"/>
              </a:p>
            </p:txBody>
          </p:sp>
          <p:pic>
            <p:nvPicPr>
              <p:cNvPr id="24" name="Google Shape;123;p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805281" y="4305746"/>
                <a:ext cx="578673" cy="5786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" name="CaixaDeTexto 7"/>
            <p:cNvSpPr txBox="1"/>
            <p:nvPr/>
          </p:nvSpPr>
          <p:spPr>
            <a:xfrm>
              <a:off x="6089800" y="5112944"/>
              <a:ext cx="1554564" cy="129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pt-BR" sz="13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e remover a fralda. Proceder a higiene íntima. Desprezar a fralda, colocar nova fralda e remover as luvas.</a:t>
              </a:r>
              <a:endParaRPr lang="pt-BR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6480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0" name="PUZZLE_Success_Keys_Four_Note_Fast_Wet_Delay_stereo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Importante utilizar a técnica de abertura da incubadora com o cotovelo. A Higiene de Mãos deve ser realizada antes da abertura da porta da incubadora e, portanto, antes de tocar o paciente. Também deve ser realizada imediatamente antes de procedimentos limpos/assépticos e quando houver risco de contato com matéria orgânica. Não podemos esquecer a higiene de mãos após tocar o paciente e superfícies.</a:t>
            </a:r>
            <a:endParaRPr lang="pt-BR" sz="2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127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0085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3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721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4" name="Google Shape;124;p2"/>
          <p:cNvGrpSpPr>
            <a:grpSpLocks noChangeAspect="1"/>
          </p:cNvGrpSpPr>
          <p:nvPr/>
        </p:nvGrpSpPr>
        <p:grpSpPr>
          <a:xfrm>
            <a:off x="9171595" y="4150800"/>
            <a:ext cx="1492714" cy="2322000"/>
            <a:chOff x="10366037" y="4062945"/>
            <a:chExt cx="1620000" cy="2520000"/>
          </a:xfrm>
        </p:grpSpPr>
        <p:sp>
          <p:nvSpPr>
            <p:cNvPr id="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paciente.  </a:t>
              </a:r>
              <a:endParaRPr lang="pt-BR" dirty="0"/>
            </a:p>
          </p:txBody>
        </p:sp>
        <p:pic>
          <p:nvPicPr>
            <p:cNvPr id="26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128;p2"/>
          <p:cNvGrpSpPr>
            <a:grpSpLocks noChangeAspect="1"/>
          </p:cNvGrpSpPr>
          <p:nvPr/>
        </p:nvGrpSpPr>
        <p:grpSpPr>
          <a:xfrm>
            <a:off x="3055642" y="4150800"/>
            <a:ext cx="1492714" cy="2322000"/>
            <a:chOff x="8884032" y="5969900"/>
            <a:chExt cx="1620000" cy="2520000"/>
          </a:xfrm>
        </p:grpSpPr>
        <p:sp>
          <p:nvSpPr>
            <p:cNvPr id="28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300" b="1" dirty="0">
                  <a:solidFill>
                    <a:srgbClr val="EA9999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Abrir as portas da incubadora utilizando o cotovelo. Conferir a pulseira de identificação do paciente.</a:t>
              </a:r>
              <a:endParaRPr lang="pt-BR" sz="13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29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Agrupar 29"/>
          <p:cNvGrpSpPr>
            <a:grpSpLocks noChangeAspect="1"/>
          </p:cNvGrpSpPr>
          <p:nvPr/>
        </p:nvGrpSpPr>
        <p:grpSpPr>
          <a:xfrm>
            <a:off x="7331" y="4150800"/>
            <a:ext cx="1492715" cy="2322000"/>
            <a:chOff x="10702822" y="4150800"/>
            <a:chExt cx="1491689" cy="2320405"/>
          </a:xfrm>
        </p:grpSpPr>
        <p:sp>
          <p:nvSpPr>
            <p:cNvPr id="49" name="Google Shape;104;g162e9d7594c_0_39"/>
            <p:cNvSpPr/>
            <p:nvPr/>
          </p:nvSpPr>
          <p:spPr>
            <a:xfrm>
              <a:off x="10702822" y="4150800"/>
              <a:ext cx="1491689" cy="2320405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Aproximar o material da incubadora utilizando uma mesa auxiliar ou em cima da incubadora.</a:t>
              </a:r>
              <a:endParaRPr lang="pt-BR" dirty="0"/>
            </a:p>
          </p:txBody>
        </p:sp>
        <p:pic>
          <p:nvPicPr>
            <p:cNvPr id="50" name="Google Shape;105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122350" y="4310429"/>
              <a:ext cx="660696" cy="6607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6840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2" name="Google Shape;131;p2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3453" y="41508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3" name="Agrupar 52"/>
          <p:cNvGrpSpPr/>
          <p:nvPr/>
        </p:nvGrpSpPr>
        <p:grpSpPr>
          <a:xfrm>
            <a:off x="6089800" y="4150800"/>
            <a:ext cx="1554564" cy="2322000"/>
            <a:chOff x="6089800" y="4150800"/>
            <a:chExt cx="1554564" cy="2322000"/>
          </a:xfrm>
        </p:grpSpPr>
        <p:grpSp>
          <p:nvGrpSpPr>
            <p:cNvPr id="54" name="Google Shape;121;p2"/>
            <p:cNvGrpSpPr>
              <a:grpSpLocks noChangeAspect="1"/>
            </p:cNvGrpSpPr>
            <p:nvPr/>
          </p:nvGrpSpPr>
          <p:grpSpPr>
            <a:xfrm>
              <a:off x="6116521" y="4150800"/>
              <a:ext cx="1492714" cy="2322000"/>
              <a:chOff x="5284618" y="4062945"/>
              <a:chExt cx="1620000" cy="2520000"/>
            </a:xfrm>
          </p:grpSpPr>
          <p:sp>
            <p:nvSpPr>
              <p:cNvPr id="56" name="Google Shape;122;p2"/>
              <p:cNvSpPr/>
              <p:nvPr/>
            </p:nvSpPr>
            <p:spPr>
              <a:xfrm>
                <a:off x="5284618" y="4062945"/>
                <a:ext cx="1620000" cy="2520000"/>
              </a:xfrm>
              <a:prstGeom prst="roundRect">
                <a:avLst>
                  <a:gd name="adj" fmla="val 11410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88900" dist="19050" dir="54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36000" tIns="1008000" rIns="36000" bIns="91425" anchor="t" anchorCtr="0">
                <a:noAutofit/>
              </a:bodyPr>
              <a:lstStyle/>
              <a:p>
                <a:pPr lvl="0" algn="ctr">
                  <a:lnSpc>
                    <a:spcPct val="85000"/>
                  </a:lnSpc>
                </a:pPr>
                <a:endParaRPr lang="pt-BR" sz="1200" dirty="0"/>
              </a:p>
            </p:txBody>
          </p:sp>
          <p:pic>
            <p:nvPicPr>
              <p:cNvPr id="57" name="Google Shape;123;p2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805281" y="4305746"/>
                <a:ext cx="578673" cy="5786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5" name="CaixaDeTexto 54"/>
            <p:cNvSpPr txBox="1"/>
            <p:nvPr/>
          </p:nvSpPr>
          <p:spPr>
            <a:xfrm>
              <a:off x="6089800" y="5112944"/>
              <a:ext cx="1554564" cy="129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pt-BR" sz="13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e remover a fralda. Proceder a higiene íntima. Desprezar a fralda, colocar nova fralda e remover as luvas.</a:t>
              </a:r>
              <a:endParaRPr lang="pt-BR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626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0" name="PUZZLE_Success_Harp_Three_Note_Bright_Wet_stereo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6353445"/>
      </p:ext>
    </p:extLst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entrou no quarto para realizar um exame físico em um paciente. Coloque na ordem certa as etapas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deste procedimento.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55E725AD-8F8C-6A22-02D5-7969E0153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087AEB5B-5502-7777-FB1D-5F6B2E667E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58" name="Google Shape;118;p2"/>
          <p:cNvGrpSpPr/>
          <p:nvPr/>
        </p:nvGrpSpPr>
        <p:grpSpPr>
          <a:xfrm>
            <a:off x="3210385" y="4061036"/>
            <a:ext cx="1620000" cy="2520000"/>
            <a:chOff x="203200" y="4062945"/>
            <a:chExt cx="1620000" cy="2520000"/>
          </a:xfrm>
        </p:grpSpPr>
        <p:sp>
          <p:nvSpPr>
            <p:cNvPr id="5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60" name="Google Shape;12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" name="Google Shape;128;p2"/>
          <p:cNvGrpSpPr/>
          <p:nvPr/>
        </p:nvGrpSpPr>
        <p:grpSpPr>
          <a:xfrm>
            <a:off x="7361615" y="4061036"/>
            <a:ext cx="1620000" cy="2520000"/>
            <a:chOff x="8672230" y="4062945"/>
            <a:chExt cx="1620000" cy="2520000"/>
          </a:xfrm>
        </p:grpSpPr>
        <p:sp>
          <p:nvSpPr>
            <p:cNvPr id="63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Verificar pulseira de identificação e orientar o paciente.</a:t>
              </a:r>
              <a:endParaRPr dirty="0"/>
            </a:p>
          </p:txBody>
        </p:sp>
        <p:pic>
          <p:nvPicPr>
            <p:cNvPr id="64" name="Google Shape;130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" name="Google Shape;132;p2"/>
          <p:cNvGrpSpPr/>
          <p:nvPr/>
        </p:nvGrpSpPr>
        <p:grpSpPr>
          <a:xfrm>
            <a:off x="5286000" y="4061036"/>
            <a:ext cx="1620000" cy="2520000"/>
            <a:chOff x="3590809" y="4062945"/>
            <a:chExt cx="1620000" cy="2520000"/>
          </a:xfrm>
        </p:grpSpPr>
        <p:sp>
          <p:nvSpPr>
            <p:cNvPr id="67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Realizar exame físico, tocando apenas a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 pele íntegra.</a:t>
              </a:r>
              <a:endParaRPr lang="pt-BR" sz="1500" dirty="0"/>
            </a:p>
          </p:txBody>
        </p:sp>
        <p:pic>
          <p:nvPicPr>
            <p:cNvPr id="68" name="Google Shape;134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629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entrou no quarto para realizar um exame físico em um paciente. Coloque na ordem certa as etapas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deste procedimento.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8908468" y="4042188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7006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3656891" y="4061036"/>
            <a:ext cx="1620000" cy="2520000"/>
            <a:chOff x="8672230" y="4062945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Verificar pulseira de identificação e orientar o paciente.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1348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5391463" y="4042188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Realizar exame físico, tocando apenas a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 pele íntegra.</a:t>
              </a:r>
              <a:endParaRPr lang="pt-BR" sz="1500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838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9" name="PUZZLE_Success_Keys_Four_Note_Fast_Wet_Delay_stereo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 higiene das mãos deve ser realizada dentro do quarto, antes de tocar o paciente em pele íntegra, pois o objetivo é não levar microrganismos para o paciente.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8908468" y="4042188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7006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3656891" y="4061036"/>
            <a:ext cx="1620000" cy="2520000"/>
            <a:chOff x="8672230" y="4062945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Verificar pulseira de identificação e orientar o paciente.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1348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5391463" y="4042188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Realizar exame físico, tocando apenas a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 pele íntegra.</a:t>
              </a:r>
              <a:endParaRPr lang="pt-BR" sz="1500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042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9" name="PUZZLE_Success_Harp_Three_Note_Bright_Wet_stereo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81012260"/>
      </p:ext>
    </p:extLst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ambiente do paciente e precisa preparar uma medicação. Agora, você precisa administrá-la. Atenção: você já realizou as etapas de segurança, como conferência de pulseira de identificação e medicação a ser feita. Coloque na ordem certa as etapas do procedimento a seguir.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55E725AD-8F8C-6A22-02D5-7969E0153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087AEB5B-5502-7777-FB1D-5F6B2E667E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34" name="Google Shape;103;g162e9d7594c_0_39"/>
          <p:cNvGrpSpPr/>
          <p:nvPr/>
        </p:nvGrpSpPr>
        <p:grpSpPr>
          <a:xfrm>
            <a:off x="2046244" y="4170121"/>
            <a:ext cx="1491689" cy="2320405"/>
            <a:chOff x="3280384" y="4062945"/>
            <a:chExt cx="1620000" cy="2520000"/>
          </a:xfrm>
        </p:grpSpPr>
        <p:sp>
          <p:nvSpPr>
            <p:cNvPr id="35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lang="pt-BR" dirty="0"/>
            </a:p>
          </p:txBody>
        </p:sp>
        <p:pic>
          <p:nvPicPr>
            <p:cNvPr id="36" name="Google Shape;105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5365710" y="4170121"/>
            <a:ext cx="1491689" cy="2320405"/>
            <a:chOff x="-980573" y="4041418"/>
            <a:chExt cx="1620000" cy="2520000"/>
          </a:xfrm>
        </p:grpSpPr>
        <p:sp>
          <p:nvSpPr>
            <p:cNvPr id="40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Calçar luvas de procedimento.</a:t>
              </a:r>
            </a:p>
            <a:p>
              <a:pPr lvl="0" algn="ctr">
                <a:lnSpc>
                  <a:spcPct val="80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44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8685176" y="4170121"/>
            <a:ext cx="1491689" cy="2320405"/>
            <a:chOff x="5002291" y="4052423"/>
            <a:chExt cx="1620000" cy="2520000"/>
          </a:xfrm>
        </p:grpSpPr>
        <p:sp>
          <p:nvSpPr>
            <p:cNvPr id="46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o paciente e expor o cateter.</a:t>
              </a:r>
            </a:p>
          </p:txBody>
        </p:sp>
        <p:pic>
          <p:nvPicPr>
            <p:cNvPr id="50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7025443" y="4170121"/>
            <a:ext cx="1491689" cy="2320405"/>
            <a:chOff x="9926219" y="4057816"/>
            <a:chExt cx="1620000" cy="2520000"/>
          </a:xfrm>
        </p:grpSpPr>
        <p:sp>
          <p:nvSpPr>
            <p:cNvPr id="52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flushing em </a:t>
              </a:r>
              <a:r>
                <a:rPr lang="pt-BR" b="1" dirty="0" err="1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turbilhonamento</a:t>
              </a: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 e instalar a medicação.</a:t>
              </a:r>
              <a:endParaRPr lang="pt-BR" dirty="0"/>
            </a:p>
          </p:txBody>
        </p:sp>
        <p:pic>
          <p:nvPicPr>
            <p:cNvPr id="53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3705977" y="4170121"/>
            <a:ext cx="1491689" cy="2320405"/>
            <a:chOff x="4737198" y="4062944"/>
            <a:chExt cx="1620000" cy="2520000"/>
          </a:xfrm>
        </p:grpSpPr>
        <p:sp>
          <p:nvSpPr>
            <p:cNvPr id="56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do HUB do CVC por 10 segundos com </a:t>
              </a:r>
              <a:r>
                <a:rPr lang="pt-BR" b="1" i="0" u="none" strike="noStrike" cap="none" dirty="0" err="1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swab</a:t>
              </a: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de álcool 70%.</a:t>
              </a:r>
              <a:endParaRPr dirty="0"/>
            </a:p>
          </p:txBody>
        </p:sp>
        <p:pic>
          <p:nvPicPr>
            <p:cNvPr id="57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9875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103;g162e9d7594c_0_39"/>
          <p:cNvGrpSpPr/>
          <p:nvPr/>
        </p:nvGrpSpPr>
        <p:grpSpPr>
          <a:xfrm>
            <a:off x="9158154" y="4150799"/>
            <a:ext cx="1491689" cy="2320405"/>
            <a:chOff x="3280384" y="4062945"/>
            <a:chExt cx="1620000" cy="2520000"/>
          </a:xfrm>
        </p:grpSpPr>
        <p:sp>
          <p:nvSpPr>
            <p:cNvPr id="58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lang="pt-BR" dirty="0"/>
            </a:p>
          </p:txBody>
        </p:sp>
        <p:pic>
          <p:nvPicPr>
            <p:cNvPr id="59" name="Google Shape;105;g162e9d7594c_0_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6371" y="4150799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48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150799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ambiente do paciente e precisa preparar uma medicação. Agora, você precisa administrá-la. Atenção: você já realizou as etapas de segurança, como conferência de pulseira de identificação e medicação a ser feita. Coloque na ordem certa as etapas do procedimento a seguir.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4564226" y="4150800"/>
            <a:ext cx="1491689" cy="2320405"/>
            <a:chOff x="-980573" y="4041418"/>
            <a:chExt cx="1620000" cy="2520000"/>
          </a:xfrm>
        </p:grpSpPr>
        <p:sp>
          <p:nvSpPr>
            <p:cNvPr id="43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Calçar luvas de procedimento.</a:t>
              </a:r>
            </a:p>
            <a:p>
              <a:pPr lvl="0" algn="ctr">
                <a:lnSpc>
                  <a:spcPct val="80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44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1513186" y="4150799"/>
            <a:ext cx="1491689" cy="2320405"/>
            <a:chOff x="5002291" y="4052423"/>
            <a:chExt cx="1620000" cy="2520000"/>
          </a:xfrm>
        </p:grpSpPr>
        <p:sp>
          <p:nvSpPr>
            <p:cNvPr id="46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o paciente e expor o cateter.</a:t>
              </a:r>
            </a:p>
          </p:txBody>
        </p:sp>
        <p:pic>
          <p:nvPicPr>
            <p:cNvPr id="47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7626345" y="4150800"/>
            <a:ext cx="1491689" cy="2320405"/>
            <a:chOff x="9926219" y="4057816"/>
            <a:chExt cx="1620000" cy="2520000"/>
          </a:xfrm>
        </p:grpSpPr>
        <p:sp>
          <p:nvSpPr>
            <p:cNvPr id="51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flushing em </a:t>
              </a:r>
              <a:r>
                <a:rPr lang="pt-BR" b="1" dirty="0" err="1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turbilhonamento</a:t>
              </a: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 e instalar a medicação.</a:t>
              </a:r>
              <a:endParaRPr lang="pt-BR" dirty="0"/>
            </a:p>
          </p:txBody>
        </p:sp>
        <p:pic>
          <p:nvPicPr>
            <p:cNvPr id="52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9962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4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086223" y="4150800"/>
            <a:ext cx="1491689" cy="2320405"/>
            <a:chOff x="4737198" y="4062944"/>
            <a:chExt cx="1620000" cy="2520000"/>
          </a:xfrm>
        </p:grpSpPr>
        <p:sp>
          <p:nvSpPr>
            <p:cNvPr id="55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do HUB do CVC por 10 segundos com </a:t>
              </a:r>
              <a:r>
                <a:rPr lang="pt-BR" b="1" i="0" u="none" strike="noStrike" cap="none" dirty="0" err="1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swab</a:t>
              </a: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de álcool 70%.</a:t>
              </a:r>
              <a:endParaRPr dirty="0"/>
            </a:p>
          </p:txBody>
        </p:sp>
        <p:pic>
          <p:nvPicPr>
            <p:cNvPr id="56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58251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 higienização das mãos imediatamente antes de acessar o CVC é fundamental. O uso de luvas é indicado quando em seu hospital o conector valvulado não é padronizado. Deve ser realizada a  desinfecção do HUB do CVC antes e depois do acesso e o flushing antes, entre e após infusões.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03;g162e9d7594c_0_39"/>
          <p:cNvGrpSpPr/>
          <p:nvPr/>
        </p:nvGrpSpPr>
        <p:grpSpPr>
          <a:xfrm>
            <a:off x="9158154" y="4150799"/>
            <a:ext cx="1491689" cy="2320405"/>
            <a:chOff x="3280384" y="4062945"/>
            <a:chExt cx="1620000" cy="2520000"/>
          </a:xfrm>
        </p:grpSpPr>
        <p:sp>
          <p:nvSpPr>
            <p:cNvPr id="19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lang="pt-BR" dirty="0"/>
            </a:p>
          </p:txBody>
        </p:sp>
        <p:pic>
          <p:nvPicPr>
            <p:cNvPr id="20" name="Google Shape;105;g162e9d7594c_0_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6371" y="4150799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22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4150799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3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4564226" y="4150800"/>
            <a:ext cx="1491689" cy="2320405"/>
            <a:chOff x="-980573" y="4041418"/>
            <a:chExt cx="1620000" cy="2520000"/>
          </a:xfrm>
        </p:grpSpPr>
        <p:sp>
          <p:nvSpPr>
            <p:cNvPr id="24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Calçar luvas de procedimento.</a:t>
              </a:r>
            </a:p>
            <a:p>
              <a:pPr lvl="0" algn="ctr">
                <a:lnSpc>
                  <a:spcPct val="80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25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1513186" y="4150799"/>
            <a:ext cx="1491689" cy="2320405"/>
            <a:chOff x="5002291" y="4052423"/>
            <a:chExt cx="1620000" cy="2520000"/>
          </a:xfrm>
        </p:grpSpPr>
        <p:sp>
          <p:nvSpPr>
            <p:cNvPr id="28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o paciente e expor o cateter.</a:t>
              </a:r>
            </a:p>
          </p:txBody>
        </p:sp>
        <p:pic>
          <p:nvPicPr>
            <p:cNvPr id="38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7626345" y="4150800"/>
            <a:ext cx="1491689" cy="2320405"/>
            <a:chOff x="9926219" y="4057816"/>
            <a:chExt cx="1620000" cy="2520000"/>
          </a:xfrm>
        </p:grpSpPr>
        <p:sp>
          <p:nvSpPr>
            <p:cNvPr id="40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flushing em </a:t>
              </a:r>
              <a:r>
                <a:rPr lang="pt-BR" b="1" dirty="0" err="1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turbilhonamento</a:t>
              </a: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 e instalar a medicação.</a:t>
              </a:r>
              <a:endParaRPr lang="pt-BR" dirty="0"/>
            </a:p>
          </p:txBody>
        </p:sp>
        <p:pic>
          <p:nvPicPr>
            <p:cNvPr id="41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89962" y="41508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43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086223" y="4150800"/>
            <a:ext cx="1491689" cy="2320405"/>
            <a:chOff x="4737198" y="4062944"/>
            <a:chExt cx="1620000" cy="2520000"/>
          </a:xfrm>
        </p:grpSpPr>
        <p:sp>
          <p:nvSpPr>
            <p:cNvPr id="44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do HUB do CVC por 10 segundos com </a:t>
              </a:r>
              <a:r>
                <a:rPr lang="pt-BR" b="1" i="0" u="none" strike="noStrike" cap="none" dirty="0" err="1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swab</a:t>
              </a: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de álcool 70%.</a:t>
              </a:r>
              <a:endParaRPr dirty="0"/>
            </a:p>
          </p:txBody>
        </p:sp>
        <p:pic>
          <p:nvPicPr>
            <p:cNvPr id="45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500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27;p2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73531" y="3252116"/>
            <a:ext cx="1481142" cy="2304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Cartas de higiene de mãos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0038" y="2073994"/>
            <a:ext cx="4951501" cy="227455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t-BR" dirty="0">
                <a:sym typeface="Arial"/>
              </a:rPr>
              <a:t>Cada equipe começa o jogo com 8 cartas de higiene de mãos.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dirty="0">
                <a:sym typeface="Arial"/>
              </a:rPr>
              <a:t>As cartas usadas para responder um desafio são descartadas ao final da rodada.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960164" y="4653353"/>
            <a:ext cx="4816079" cy="1088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pt-BR" sz="2800" b="1" dirty="0">
                <a:solidFill>
                  <a:schemeClr val="bg1"/>
                </a:solidFill>
              </a:rPr>
              <a:t>Antes de iniciar cada rodada, a equipe recebe mais 2 cartas.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988602" y="2371446"/>
            <a:ext cx="2547942" cy="3370800"/>
            <a:chOff x="10281037" y="3070451"/>
            <a:chExt cx="2547942" cy="3370800"/>
          </a:xfrm>
        </p:grpSpPr>
        <p:pic>
          <p:nvPicPr>
            <p:cNvPr id="21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81037" y="30704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2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433437" y="32228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3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585837" y="33752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4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738237" y="35276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5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890637" y="36800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6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043037" y="38324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7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195437" y="39848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8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347837" y="41372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9" name="Google Shape;127;p2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65056" y="3438246"/>
            <a:ext cx="1481142" cy="2304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33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903648585"/>
      </p:ext>
    </p:extLst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finalizou um procedimento. Coloque na sequência certa os cuidados necessários com o equipamento utilizado antes de retirá-lo do quarto.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55E725AD-8F8C-6A22-02D5-7969E0153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087AEB5B-5502-7777-FB1D-5F6B2E667E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21" name="Google Shape;118;p2"/>
          <p:cNvGrpSpPr/>
          <p:nvPr/>
        </p:nvGrpSpPr>
        <p:grpSpPr>
          <a:xfrm>
            <a:off x="3480797" y="4093113"/>
            <a:ext cx="1620000" cy="2520000"/>
            <a:chOff x="203200" y="4062945"/>
            <a:chExt cx="1620000" cy="2520000"/>
          </a:xfrm>
        </p:grpSpPr>
        <p:sp>
          <p:nvSpPr>
            <p:cNvPr id="22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Passar o pano umedecido sobre as superfícies do equipamento realizando uma fricção vigorosa.</a:t>
              </a:r>
              <a:endParaRPr lang="pt-BR" dirty="0"/>
            </a:p>
          </p:txBody>
        </p:sp>
        <p:pic>
          <p:nvPicPr>
            <p:cNvPr id="23" name="Google Shape;12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oogle Shape;121;p2"/>
          <p:cNvGrpSpPr/>
          <p:nvPr/>
        </p:nvGrpSpPr>
        <p:grpSpPr>
          <a:xfrm>
            <a:off x="7042769" y="4100300"/>
            <a:ext cx="1620000" cy="2520000"/>
            <a:chOff x="5284618" y="4062945"/>
            <a:chExt cx="1620000" cy="2520000"/>
          </a:xfrm>
        </p:grpSpPr>
        <p:sp>
          <p:nvSpPr>
            <p:cNvPr id="25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26" name="Google Shape;123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124;p2"/>
          <p:cNvGrpSpPr/>
          <p:nvPr/>
        </p:nvGrpSpPr>
        <p:grpSpPr>
          <a:xfrm>
            <a:off x="1699811" y="4069467"/>
            <a:ext cx="1620000" cy="2520000"/>
            <a:chOff x="10366037" y="4062945"/>
            <a:chExt cx="1620000" cy="2520000"/>
          </a:xfrm>
        </p:grpSpPr>
        <p:sp>
          <p:nvSpPr>
            <p:cNvPr id="28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Deixar secar naturalmente.</a:t>
              </a:r>
              <a:endParaRPr lang="pt-BR" dirty="0"/>
            </a:p>
          </p:txBody>
        </p:sp>
        <p:pic>
          <p:nvPicPr>
            <p:cNvPr id="29" name="Google Shape;126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128;p2"/>
          <p:cNvGrpSpPr/>
          <p:nvPr/>
        </p:nvGrpSpPr>
        <p:grpSpPr>
          <a:xfrm>
            <a:off x="5261783" y="4100300"/>
            <a:ext cx="1620000" cy="2520000"/>
            <a:chOff x="8884032" y="5969900"/>
            <a:chExt cx="1620000" cy="2520000"/>
          </a:xfrm>
        </p:grpSpPr>
        <p:sp>
          <p:nvSpPr>
            <p:cNvPr id="32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sz="1500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33" name="Google Shape;13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Agrupar 37"/>
          <p:cNvGrpSpPr/>
          <p:nvPr/>
        </p:nvGrpSpPr>
        <p:grpSpPr>
          <a:xfrm>
            <a:off x="8823755" y="4100300"/>
            <a:ext cx="1620000" cy="2520000"/>
            <a:chOff x="3590812" y="4062945"/>
            <a:chExt cx="1620000" cy="2520000"/>
          </a:xfrm>
        </p:grpSpPr>
        <p:sp>
          <p:nvSpPr>
            <p:cNvPr id="41" name="Google Shape;133;p2"/>
            <p:cNvSpPr/>
            <p:nvPr/>
          </p:nvSpPr>
          <p:spPr>
            <a:xfrm>
              <a:off x="3590812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Aplicar o detergente desinfetante sobre o pano descartável, deixando-o bem umedecido.</a:t>
              </a:r>
              <a:endParaRPr lang="pt-BR" dirty="0"/>
            </a:p>
          </p:txBody>
        </p:sp>
        <p:pic>
          <p:nvPicPr>
            <p:cNvPr id="42" name="Google Shape;134;p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046427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5990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finalizou um procedimento. Coloque na sequência certa os cuidados necessários com o equipamento utilizado antes de retirá-lo do quarto.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118;p2"/>
          <p:cNvGrpSpPr/>
          <p:nvPr/>
        </p:nvGrpSpPr>
        <p:grpSpPr>
          <a:xfrm>
            <a:off x="5283540" y="4082301"/>
            <a:ext cx="1620000" cy="2520000"/>
            <a:chOff x="203200" y="4062945"/>
            <a:chExt cx="1620000" cy="2520000"/>
          </a:xfrm>
        </p:grpSpPr>
        <p:sp>
          <p:nvSpPr>
            <p:cNvPr id="24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Passar o pano umedecido sobre as superfícies do equipamento realizando uma fricção vigorosa.</a:t>
              </a:r>
              <a:endParaRPr lang="pt-BR" dirty="0"/>
            </a:p>
          </p:txBody>
        </p:sp>
        <p:pic>
          <p:nvPicPr>
            <p:cNvPr id="25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Google Shape;121;p2"/>
          <p:cNvGrpSpPr/>
          <p:nvPr/>
        </p:nvGrpSpPr>
        <p:grpSpPr>
          <a:xfrm>
            <a:off x="1880484" y="4075955"/>
            <a:ext cx="1620000" cy="2520000"/>
            <a:chOff x="5284618" y="4062945"/>
            <a:chExt cx="1620000" cy="2520000"/>
          </a:xfrm>
        </p:grpSpPr>
        <p:sp>
          <p:nvSpPr>
            <p:cNvPr id="27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28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oogle Shape;124;p2"/>
          <p:cNvGrpSpPr/>
          <p:nvPr/>
        </p:nvGrpSpPr>
        <p:grpSpPr>
          <a:xfrm>
            <a:off x="7001729" y="4075955"/>
            <a:ext cx="1620000" cy="2520000"/>
            <a:chOff x="10366037" y="4062945"/>
            <a:chExt cx="1620000" cy="2520000"/>
          </a:xfrm>
        </p:grpSpPr>
        <p:sp>
          <p:nvSpPr>
            <p:cNvPr id="30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Deixar secar naturalmente.</a:t>
              </a:r>
              <a:endParaRPr lang="pt-BR" dirty="0"/>
            </a:p>
          </p:txBody>
        </p:sp>
        <p:pic>
          <p:nvPicPr>
            <p:cNvPr id="31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078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3" name="Google Shape;128;p2"/>
          <p:cNvGrpSpPr/>
          <p:nvPr/>
        </p:nvGrpSpPr>
        <p:grpSpPr>
          <a:xfrm>
            <a:off x="8664856" y="4093113"/>
            <a:ext cx="1620000" cy="2520000"/>
            <a:chOff x="8884032" y="5969900"/>
            <a:chExt cx="1620000" cy="2520000"/>
          </a:xfrm>
        </p:grpSpPr>
        <p:sp>
          <p:nvSpPr>
            <p:cNvPr id="34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sz="1500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35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110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7" name="Agrupar 36"/>
          <p:cNvGrpSpPr/>
          <p:nvPr/>
        </p:nvGrpSpPr>
        <p:grpSpPr>
          <a:xfrm>
            <a:off x="3590812" y="4062945"/>
            <a:ext cx="1620000" cy="2520000"/>
            <a:chOff x="3590812" y="4062945"/>
            <a:chExt cx="1620000" cy="2520000"/>
          </a:xfrm>
        </p:grpSpPr>
        <p:sp>
          <p:nvSpPr>
            <p:cNvPr id="38" name="Google Shape;133;p2"/>
            <p:cNvSpPr/>
            <p:nvPr/>
          </p:nvSpPr>
          <p:spPr>
            <a:xfrm>
              <a:off x="3590812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Aplicar o detergente desinfetante sobre o pano descartável, deixando-o bem umedecido.</a:t>
              </a:r>
              <a:endParaRPr lang="pt-BR" dirty="0"/>
            </a:p>
          </p:txBody>
        </p:sp>
        <p:pic>
          <p:nvPicPr>
            <p:cNvPr id="39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46427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43440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Lembre-se de deixar bem umedecido o pano descartável e realizar a fricção de forma vigorosa.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" name="Google Shape;118;p2"/>
          <p:cNvGrpSpPr/>
          <p:nvPr/>
        </p:nvGrpSpPr>
        <p:grpSpPr>
          <a:xfrm>
            <a:off x="5283540" y="4082301"/>
            <a:ext cx="1620000" cy="2520000"/>
            <a:chOff x="203200" y="4062945"/>
            <a:chExt cx="1620000" cy="2520000"/>
          </a:xfrm>
        </p:grpSpPr>
        <p:sp>
          <p:nvSpPr>
            <p:cNvPr id="2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Passar o pano umedecido sobre as superfícies do equipamento realizando uma fricção vigorosa.</a:t>
              </a:r>
              <a:endParaRPr lang="pt-BR" dirty="0"/>
            </a:p>
          </p:txBody>
        </p:sp>
        <p:pic>
          <p:nvPicPr>
            <p:cNvPr id="3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121;p2"/>
          <p:cNvGrpSpPr/>
          <p:nvPr/>
        </p:nvGrpSpPr>
        <p:grpSpPr>
          <a:xfrm>
            <a:off x="1880484" y="4075955"/>
            <a:ext cx="1620000" cy="2520000"/>
            <a:chOff x="5284618" y="4062945"/>
            <a:chExt cx="1620000" cy="2520000"/>
          </a:xfrm>
        </p:grpSpPr>
        <p:sp>
          <p:nvSpPr>
            <p:cNvPr id="3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3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oogle Shape;124;p2"/>
          <p:cNvGrpSpPr/>
          <p:nvPr/>
        </p:nvGrpSpPr>
        <p:grpSpPr>
          <a:xfrm>
            <a:off x="7001729" y="4075955"/>
            <a:ext cx="1620000" cy="2520000"/>
            <a:chOff x="10366037" y="4062945"/>
            <a:chExt cx="1620000" cy="2520000"/>
          </a:xfrm>
        </p:grpSpPr>
        <p:sp>
          <p:nvSpPr>
            <p:cNvPr id="3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Deixar secar naturalmente.</a:t>
              </a:r>
              <a:endParaRPr lang="pt-BR" dirty="0"/>
            </a:p>
          </p:txBody>
        </p:sp>
        <p:pic>
          <p:nvPicPr>
            <p:cNvPr id="3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078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46" name="Google Shape;128;p2"/>
          <p:cNvGrpSpPr/>
          <p:nvPr/>
        </p:nvGrpSpPr>
        <p:grpSpPr>
          <a:xfrm>
            <a:off x="8664856" y="4093113"/>
            <a:ext cx="1620000" cy="2520000"/>
            <a:chOff x="8884032" y="5969900"/>
            <a:chExt cx="1620000" cy="2520000"/>
          </a:xfrm>
        </p:grpSpPr>
        <p:sp>
          <p:nvSpPr>
            <p:cNvPr id="47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sz="1500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48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110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0" name="Agrupar 49"/>
          <p:cNvGrpSpPr/>
          <p:nvPr/>
        </p:nvGrpSpPr>
        <p:grpSpPr>
          <a:xfrm>
            <a:off x="3590812" y="4062945"/>
            <a:ext cx="1620000" cy="2520000"/>
            <a:chOff x="3590812" y="4062945"/>
            <a:chExt cx="1620000" cy="2520000"/>
          </a:xfrm>
        </p:grpSpPr>
        <p:sp>
          <p:nvSpPr>
            <p:cNvPr id="51" name="Google Shape;133;p2"/>
            <p:cNvSpPr/>
            <p:nvPr/>
          </p:nvSpPr>
          <p:spPr>
            <a:xfrm>
              <a:off x="3590812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Aplicar o detergente desinfetante sobre o pano descartável, deixando-o bem umedecido.</a:t>
              </a:r>
              <a:endParaRPr lang="pt-BR" dirty="0"/>
            </a:p>
          </p:txBody>
        </p:sp>
        <p:pic>
          <p:nvPicPr>
            <p:cNvPr id="52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46427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992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8393305"/>
      </p:ext>
    </p:extLst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salão da UTI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Neo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ou passando no corredor (pediatria) e escuta o alarme do ventilador mecânico. Coloque na sequência certa os cuidados necessários a partir desse momento.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55E725AD-8F8C-6A22-02D5-7969E01539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087AEB5B-5502-7777-FB1D-5F6B2E667E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21" name="Google Shape;128;p2"/>
          <p:cNvGrpSpPr/>
          <p:nvPr/>
        </p:nvGrpSpPr>
        <p:grpSpPr>
          <a:xfrm>
            <a:off x="7358421" y="4042188"/>
            <a:ext cx="1620000" cy="2520000"/>
            <a:chOff x="8672230" y="4062945"/>
            <a:chExt cx="1620000" cy="2520000"/>
          </a:xfrm>
        </p:grpSpPr>
        <p:sp>
          <p:nvSpPr>
            <p:cNvPr id="22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Entrar no quarto ou aproximar-se da incubadora.</a:t>
              </a:r>
              <a:endParaRPr dirty="0"/>
            </a:p>
          </p:txBody>
        </p:sp>
        <p:pic>
          <p:nvPicPr>
            <p:cNvPr id="23" name="Google Shape;13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18;p2"/>
          <p:cNvGrpSpPr/>
          <p:nvPr/>
        </p:nvGrpSpPr>
        <p:grpSpPr>
          <a:xfrm>
            <a:off x="3215489" y="4042188"/>
            <a:ext cx="1620000" cy="2520000"/>
            <a:chOff x="203200" y="4062945"/>
            <a:chExt cx="1620000" cy="2520000"/>
          </a:xfrm>
        </p:grpSpPr>
        <p:sp>
          <p:nvSpPr>
            <p:cNvPr id="26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27" name="Google Shape;120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oogle Shape;132;p2"/>
          <p:cNvGrpSpPr/>
          <p:nvPr/>
        </p:nvGrpSpPr>
        <p:grpSpPr>
          <a:xfrm>
            <a:off x="5286955" y="4042188"/>
            <a:ext cx="1620000" cy="2520000"/>
            <a:chOff x="3590809" y="4062945"/>
            <a:chExt cx="1620000" cy="2520000"/>
          </a:xfrm>
        </p:grpSpPr>
        <p:sp>
          <p:nvSpPr>
            <p:cNvPr id="30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Conferir os parâmetros, certificar-se que estão dentro da normalidade e silenciar o alarme.</a:t>
              </a:r>
              <a:endParaRPr lang="pt-BR" sz="1500" dirty="0"/>
            </a:p>
          </p:txBody>
        </p:sp>
        <p:pic>
          <p:nvPicPr>
            <p:cNvPr id="31" name="Google Shape;134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868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128;p2"/>
          <p:cNvGrpSpPr/>
          <p:nvPr/>
        </p:nvGrpSpPr>
        <p:grpSpPr>
          <a:xfrm>
            <a:off x="1897006" y="4061036"/>
            <a:ext cx="1620000" cy="2520000"/>
            <a:chOff x="8672230" y="4062945"/>
            <a:chExt cx="1620000" cy="2520000"/>
          </a:xfrm>
        </p:grpSpPr>
        <p:sp>
          <p:nvSpPr>
            <p:cNvPr id="66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Entrar no quarto ou aproximar-se da incubadora.</a:t>
              </a:r>
              <a:endParaRPr dirty="0"/>
            </a:p>
          </p:txBody>
        </p:sp>
        <p:pic>
          <p:nvPicPr>
            <p:cNvPr id="67" name="Google Shape;13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6891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salão da UTI 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Neo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ou passando no corredor (pediatria) e escuta o alarme do ventilador mecânico. Coloque na sequência certa os cuidados necessários a partir desse momento.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" name="Google Shape;118;p2"/>
          <p:cNvGrpSpPr/>
          <p:nvPr/>
        </p:nvGrpSpPr>
        <p:grpSpPr>
          <a:xfrm>
            <a:off x="8908468" y="4042188"/>
            <a:ext cx="1620000" cy="2520000"/>
            <a:chOff x="203200" y="4062945"/>
            <a:chExt cx="1620000" cy="2520000"/>
          </a:xfrm>
        </p:grpSpPr>
        <p:sp>
          <p:nvSpPr>
            <p:cNvPr id="62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63" name="Google Shape;12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1348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69" name="Google Shape;132;p2"/>
          <p:cNvGrpSpPr/>
          <p:nvPr/>
        </p:nvGrpSpPr>
        <p:grpSpPr>
          <a:xfrm>
            <a:off x="5391463" y="4042188"/>
            <a:ext cx="1620000" cy="2520000"/>
            <a:chOff x="3590809" y="4062945"/>
            <a:chExt cx="1620000" cy="2520000"/>
          </a:xfrm>
        </p:grpSpPr>
        <p:sp>
          <p:nvSpPr>
            <p:cNvPr id="70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Conferir os parâmetros, certificar-se que estão dentro da normalidade e silenciar o alarme.</a:t>
              </a:r>
              <a:endParaRPr lang="pt-BR" sz="1500" dirty="0"/>
            </a:p>
          </p:txBody>
        </p:sp>
        <p:pic>
          <p:nvPicPr>
            <p:cNvPr id="71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38812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9" name="PUZZLE_Success_Keys_Four_Note_Fast_Wet_Delay_stereo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As superfícies próximas ao paciente também podem estar contaminadas com microrganismos: faz parte das Boas Práticas de Cuidado, realizar a higiene de mãos antes de tocá-los. Por esse motivo, mesmo que você toque apenas em superfícies ou equipamentos, é necessário higienizar as mãos.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" name="Google Shape;128;p2"/>
          <p:cNvGrpSpPr/>
          <p:nvPr/>
        </p:nvGrpSpPr>
        <p:grpSpPr>
          <a:xfrm>
            <a:off x="1897006" y="4061036"/>
            <a:ext cx="1620000" cy="2520000"/>
            <a:chOff x="8672230" y="4062945"/>
            <a:chExt cx="1620000" cy="2520000"/>
          </a:xfrm>
        </p:grpSpPr>
        <p:sp>
          <p:nvSpPr>
            <p:cNvPr id="47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Entrar no quarto ou aproximar-se da incubadora.</a:t>
              </a:r>
              <a:endParaRPr dirty="0"/>
            </a:p>
          </p:txBody>
        </p:sp>
        <p:pic>
          <p:nvPicPr>
            <p:cNvPr id="48" name="Google Shape;13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6891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0" name="Google Shape;118;p2"/>
          <p:cNvGrpSpPr/>
          <p:nvPr/>
        </p:nvGrpSpPr>
        <p:grpSpPr>
          <a:xfrm>
            <a:off x="8908468" y="4042188"/>
            <a:ext cx="1620000" cy="2520000"/>
            <a:chOff x="203200" y="4062945"/>
            <a:chExt cx="1620000" cy="2520000"/>
          </a:xfrm>
        </p:grpSpPr>
        <p:sp>
          <p:nvSpPr>
            <p:cNvPr id="51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52" name="Google Shape;12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1348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4" name="Google Shape;132;p2"/>
          <p:cNvGrpSpPr/>
          <p:nvPr/>
        </p:nvGrpSpPr>
        <p:grpSpPr>
          <a:xfrm>
            <a:off x="5391463" y="4042188"/>
            <a:ext cx="1620000" cy="2520000"/>
            <a:chOff x="3590809" y="4062945"/>
            <a:chExt cx="1620000" cy="2520000"/>
          </a:xfrm>
        </p:grpSpPr>
        <p:sp>
          <p:nvSpPr>
            <p:cNvPr id="55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Conferir os parâmetros, certificar-se que estão dentro da normalidade e silenciar o alarme.</a:t>
              </a:r>
              <a:endParaRPr lang="pt-BR" sz="1500" dirty="0"/>
            </a:p>
          </p:txBody>
        </p:sp>
        <p:pic>
          <p:nvPicPr>
            <p:cNvPr id="56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3833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9" name="PUZZLE_Success_Harp_Three_Note_Bright_Wet_stereo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524000" y="3673059"/>
            <a:ext cx="9144000" cy="2824162"/>
          </a:xfrm>
          <a:prstGeom prst="rect">
            <a:avLst/>
          </a:prstGeom>
          <a:effectLst>
            <a:outerShdw blurRad="127000" dist="38100" dir="2700000" algn="tl" rotWithShape="0">
              <a:schemeClr val="accent1">
                <a:lumMod val="50000"/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t-BR" sz="8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Vamos conversar?</a:t>
            </a:r>
          </a:p>
        </p:txBody>
      </p:sp>
      <p:pic>
        <p:nvPicPr>
          <p:cNvPr id="3" name="Picture 2" descr="Dialogue Svg Png Icon Free Download (#77001) - OnlineWebFonts.COM">
            <a:extLst>
              <a:ext uri="{FF2B5EF4-FFF2-40B4-BE49-F238E27FC236}">
                <a16:creationId xmlns:a16="http://schemas.microsoft.com/office/drawing/2014/main" id="{C1603B27-5A5B-6044-2C61-4750D94DE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24" y="1997243"/>
            <a:ext cx="2175551" cy="187368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319144"/>
      </p:ext>
    </p:extLst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83033"/>
            <a:ext cx="10515600" cy="1645178"/>
          </a:xfrm>
        </p:spPr>
        <p:txBody>
          <a:bodyPr>
            <a:normAutofit/>
          </a:bodyPr>
          <a:lstStyle/>
          <a:p>
            <a:r>
              <a:rPr lang="pt-BR" sz="3200" dirty="0"/>
              <a:t>Se as pessoas sabem o momento correto de higienizar as mãos, por que nem sempre isso acontece na prática diária?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040426"/>
            <a:ext cx="10515600" cy="3288196"/>
          </a:xfrm>
        </p:spPr>
        <p:txBody>
          <a:bodyPr/>
          <a:lstStyle/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pt-BR" dirty="0"/>
              <a:t>5 minutos para cada equipe conversar a respeito.</a:t>
            </a:r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pt-BR"/>
              <a:t>2 minutos </a:t>
            </a:r>
            <a:r>
              <a:rPr lang="pt-BR" dirty="0"/>
              <a:t>para um representante compartilhar a reflexão da equipe.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A852241-4182-AFC8-B6C3-9A2A9AA1C300}"/>
              </a:ext>
            </a:extLst>
          </p:cNvPr>
          <p:cNvSpPr txBox="1">
            <a:spLocks/>
          </p:cNvSpPr>
          <p:nvPr/>
        </p:nvSpPr>
        <p:spPr>
          <a:xfrm>
            <a:off x="838200" y="341165"/>
            <a:ext cx="10515600" cy="895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9306E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pt-BR" dirty="0"/>
              <a:t>Vamos conversar?</a:t>
            </a:r>
          </a:p>
        </p:txBody>
      </p:sp>
    </p:spTree>
    <p:extLst>
      <p:ext uri="{BB962C8B-B14F-4D97-AF65-F5344CB8AC3E}">
        <p14:creationId xmlns:p14="http://schemas.microsoft.com/office/powerpoint/2010/main" val="334561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Qual é a sequência correta de</a:t>
            </a:r>
            <a:b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</a:b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ações para fazer pão caseiro?</a:t>
            </a: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310412"/>
            <a:ext cx="200797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51F08CF6-BE68-C141-F7FD-3772F67F60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Raw">
            <a:hlinkClick r:id="" action="ppaction://media"/>
            <a:extLst>
              <a:ext uri="{FF2B5EF4-FFF2-40B4-BE49-F238E27FC236}">
                <a16:creationId xmlns:a16="http://schemas.microsoft.com/office/drawing/2014/main" id="{E428F7F3-C85C-9460-1071-530645F3A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8" name="Google Shape;121;p2">
            <a:extLst>
              <a:ext uri="{FF2B5EF4-FFF2-40B4-BE49-F238E27FC236}">
                <a16:creationId xmlns:a16="http://schemas.microsoft.com/office/drawing/2014/main" id="{79C3313A-8753-5910-A965-DE4B338506FE}"/>
              </a:ext>
            </a:extLst>
          </p:cNvPr>
          <p:cNvGrpSpPr/>
          <p:nvPr/>
        </p:nvGrpSpPr>
        <p:grpSpPr>
          <a:xfrm>
            <a:off x="7121988" y="4042188"/>
            <a:ext cx="1620000" cy="2520000"/>
            <a:chOff x="5284618" y="4062945"/>
            <a:chExt cx="1620000" cy="2520000"/>
          </a:xfrm>
        </p:grpSpPr>
        <p:sp>
          <p:nvSpPr>
            <p:cNvPr id="9" name="Google Shape;122;p2">
              <a:extLst>
                <a:ext uri="{FF2B5EF4-FFF2-40B4-BE49-F238E27FC236}">
                  <a16:creationId xmlns:a16="http://schemas.microsoft.com/office/drawing/2014/main" id="{0765E9B5-A222-7E9D-DB02-158E121E4083}"/>
                </a:ext>
              </a:extLst>
            </p:cNvPr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Misturar os ingredientes com as mãos e deixar a massa descansar.</a:t>
              </a:r>
            </a:p>
          </p:txBody>
        </p:sp>
        <p:pic>
          <p:nvPicPr>
            <p:cNvPr id="10" name="Google Shape;123;p2">
              <a:extLst>
                <a:ext uri="{FF2B5EF4-FFF2-40B4-BE49-F238E27FC236}">
                  <a16:creationId xmlns:a16="http://schemas.microsoft.com/office/drawing/2014/main" id="{F7AF2FAE-BDDC-4068-FB8E-CF990430BEC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124;p2">
            <a:extLst>
              <a:ext uri="{FF2B5EF4-FFF2-40B4-BE49-F238E27FC236}">
                <a16:creationId xmlns:a16="http://schemas.microsoft.com/office/drawing/2014/main" id="{8A876E32-531E-C3B2-AE19-AD41A45A76AF}"/>
              </a:ext>
            </a:extLst>
          </p:cNvPr>
          <p:cNvGrpSpPr/>
          <p:nvPr/>
        </p:nvGrpSpPr>
        <p:grpSpPr>
          <a:xfrm>
            <a:off x="3356271" y="4035276"/>
            <a:ext cx="1620000" cy="2520000"/>
            <a:chOff x="10366037" y="4062945"/>
            <a:chExt cx="1620000" cy="2520000"/>
          </a:xfrm>
        </p:grpSpPr>
        <p:sp>
          <p:nvSpPr>
            <p:cNvPr id="12" name="Google Shape;125;p2">
              <a:extLst>
                <a:ext uri="{FF2B5EF4-FFF2-40B4-BE49-F238E27FC236}">
                  <a16:creationId xmlns:a16="http://schemas.microsoft.com/office/drawing/2014/main" id="{4B11FCF1-135D-3FF4-47FC-46ADB58D6371}"/>
                </a:ext>
              </a:extLst>
            </p:cNvPr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Dar forma</a:t>
              </a:r>
              <a:b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aos pães.</a:t>
              </a:r>
            </a:p>
          </p:txBody>
        </p:sp>
        <p:pic>
          <p:nvPicPr>
            <p:cNvPr id="13" name="Google Shape;126;p2">
              <a:extLst>
                <a:ext uri="{FF2B5EF4-FFF2-40B4-BE49-F238E27FC236}">
                  <a16:creationId xmlns:a16="http://schemas.microsoft.com/office/drawing/2014/main" id="{DF4F827B-E21A-A38B-248B-48BC944BE74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oogle Shape;132;p2">
            <a:extLst>
              <a:ext uri="{FF2B5EF4-FFF2-40B4-BE49-F238E27FC236}">
                <a16:creationId xmlns:a16="http://schemas.microsoft.com/office/drawing/2014/main" id="{77A34B8D-B079-7A71-17EE-F03AEC78D74A}"/>
              </a:ext>
            </a:extLst>
          </p:cNvPr>
          <p:cNvGrpSpPr/>
          <p:nvPr/>
        </p:nvGrpSpPr>
        <p:grpSpPr>
          <a:xfrm>
            <a:off x="5255745" y="4046326"/>
            <a:ext cx="1620000" cy="2520000"/>
            <a:chOff x="1841052" y="4051697"/>
            <a:chExt cx="1620000" cy="2520000"/>
          </a:xfrm>
        </p:grpSpPr>
        <p:sp>
          <p:nvSpPr>
            <p:cNvPr id="20" name="Google Shape;133;p2">
              <a:extLst>
                <a:ext uri="{FF2B5EF4-FFF2-40B4-BE49-F238E27FC236}">
                  <a16:creationId xmlns:a16="http://schemas.microsoft.com/office/drawing/2014/main" id="{B3A4470D-3CCD-00C3-5D41-9CD9F059D615}"/>
                </a:ext>
              </a:extLst>
            </p:cNvPr>
            <p:cNvSpPr/>
            <p:nvPr/>
          </p:nvSpPr>
          <p:spPr>
            <a:xfrm>
              <a:off x="1841052" y="4051697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Separar os ingredientes colocando-os em um recipiente.</a:t>
              </a:r>
            </a:p>
          </p:txBody>
        </p:sp>
        <p:pic>
          <p:nvPicPr>
            <p:cNvPr id="21" name="Google Shape;134;p2">
              <a:extLst>
                <a:ext uri="{FF2B5EF4-FFF2-40B4-BE49-F238E27FC236}">
                  <a16:creationId xmlns:a16="http://schemas.microsoft.com/office/drawing/2014/main" id="{4CA02B90-A984-E6C8-EADA-0EB9DB4F5FF9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295867" y="4224028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065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39516" y="4307305"/>
            <a:ext cx="9512968" cy="1925054"/>
          </a:xfrm>
          <a:prstGeom prst="rect">
            <a:avLst/>
          </a:prstGeom>
          <a:effectLst>
            <a:outerShdw blurRad="127000" dist="38100" dir="2700000" algn="tl" rotWithShape="0">
              <a:schemeClr val="accent1">
                <a:lumMod val="50000"/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marL="408940" marR="824230" algn="ctr">
              <a:spcAft>
                <a:spcPts val="600"/>
              </a:spcAft>
            </a:pPr>
            <a:r>
              <a:rPr lang="pt-BR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Se as pessoas sabem o momento correto de higienizar as mãos, porque nem sempre isso acontece na prática diária?</a:t>
            </a:r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07EFAA6B-5536-ADB9-EE2E-D78262CF16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5562" y="1617987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ensound-tomorrow">
            <a:hlinkClick r:id="" action="ppaction://media"/>
            <a:extLst>
              <a:ext uri="{FF2B5EF4-FFF2-40B4-BE49-F238E27FC236}">
                <a16:creationId xmlns:a16="http://schemas.microsoft.com/office/drawing/2014/main" id="{300FD4B1-465F-CDAA-B824-1AB2322933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8306" y="2573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48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1</a:t>
            </a:r>
          </a:p>
        </p:txBody>
      </p:sp>
    </p:spTree>
    <p:extLst>
      <p:ext uri="{BB962C8B-B14F-4D97-AF65-F5344CB8AC3E}">
        <p14:creationId xmlns:p14="http://schemas.microsoft.com/office/powerpoint/2010/main" val="247455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2</a:t>
            </a:r>
          </a:p>
        </p:txBody>
      </p:sp>
    </p:spTree>
    <p:extLst>
      <p:ext uri="{BB962C8B-B14F-4D97-AF65-F5344CB8AC3E}">
        <p14:creationId xmlns:p14="http://schemas.microsoft.com/office/powerpoint/2010/main" val="6615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3</a:t>
            </a:r>
          </a:p>
        </p:txBody>
      </p:sp>
    </p:spTree>
    <p:extLst>
      <p:ext uri="{BB962C8B-B14F-4D97-AF65-F5344CB8AC3E}">
        <p14:creationId xmlns:p14="http://schemas.microsoft.com/office/powerpoint/2010/main" val="2978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4</a:t>
            </a:r>
          </a:p>
        </p:txBody>
      </p:sp>
    </p:spTree>
    <p:extLst>
      <p:ext uri="{BB962C8B-B14F-4D97-AF65-F5344CB8AC3E}">
        <p14:creationId xmlns:p14="http://schemas.microsoft.com/office/powerpoint/2010/main" val="55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30CAC47C-4640-F8BB-0C4E-A9B45A6AA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g162e9d7594c_0_39">
            <a:extLst>
              <a:ext uri="{FF2B5EF4-FFF2-40B4-BE49-F238E27FC236}">
                <a16:creationId xmlns:a16="http://schemas.microsoft.com/office/drawing/2014/main" id="{4D26ECF7-B121-5433-BE42-013DAE6545B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07CA40B-319A-A62B-08B7-B81E6F515411}"/>
              </a:ext>
            </a:extLst>
          </p:cNvPr>
          <p:cNvSpPr/>
          <p:nvPr/>
        </p:nvSpPr>
        <p:spPr>
          <a:xfrm>
            <a:off x="0" y="0"/>
            <a:ext cx="6858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7DD4ACB-EE29-27B0-E729-5A71B394A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0830" y="2658177"/>
            <a:ext cx="3476340" cy="1346386"/>
          </a:xfrm>
          <a:prstGeom prst="rect">
            <a:avLst/>
          </a:prstGeom>
          <a:effectLst>
            <a:glow rad="393700">
              <a:schemeClr val="bg1">
                <a:alpha val="40000"/>
              </a:schemeClr>
            </a:glo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88869" y="1261370"/>
            <a:ext cx="4040434" cy="4140000"/>
          </a:xfrm>
          <a:prstGeom prst="roundRect">
            <a:avLst/>
          </a:prstGeom>
          <a:ln w="57150">
            <a:solidFill>
              <a:schemeClr val="bg1"/>
            </a:solidFill>
          </a:ln>
          <a:effectLst>
            <a:outerShdw blurRad="228600" dist="38100" dir="2700000" algn="tl" rotWithShape="0">
              <a:schemeClr val="accent1">
                <a:lumMod val="50000"/>
                <a:alpha val="5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720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2"/>
          <p:cNvGrpSpPr/>
          <p:nvPr/>
        </p:nvGrpSpPr>
        <p:grpSpPr>
          <a:xfrm>
            <a:off x="5279983" y="4042188"/>
            <a:ext cx="1620000" cy="2520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Misturar os ingredientes com as mãos e deixar a massa descansar.</a:t>
              </a:r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8712624" y="4035276"/>
            <a:ext cx="1620000" cy="2520000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Dar forma</a:t>
              </a:r>
              <a:b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aos pães.</a:t>
              </a:r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0504" y="404688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6520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1839031" y="4046326"/>
            <a:ext cx="1620000" cy="2520000"/>
            <a:chOff x="1841052" y="4051697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1841052" y="4051697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Separar os ingredientes colocando-os em um recipiente.</a:t>
              </a:r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95867" y="4224028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86;g162e9d7594c_0_39">
            <a:extLst>
              <a:ext uri="{FF2B5EF4-FFF2-40B4-BE49-F238E27FC236}">
                <a16:creationId xmlns:a16="http://schemas.microsoft.com/office/drawing/2014/main" id="{0C0B435B-FE51-EF95-D631-C22D472B99B8}"/>
              </a:ext>
            </a:extLst>
          </p:cNvPr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Qual é a sequência correta de</a:t>
            </a:r>
            <a:b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</a:b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ações para fazer pão caseiro?</a:t>
            </a:r>
          </a:p>
        </p:txBody>
      </p:sp>
      <p:sp>
        <p:nvSpPr>
          <p:cNvPr id="3" name="Google Shape;89;g162e9d7594c_0_39">
            <a:extLst>
              <a:ext uri="{FF2B5EF4-FFF2-40B4-BE49-F238E27FC236}">
                <a16:creationId xmlns:a16="http://schemas.microsoft.com/office/drawing/2014/main" id="{277B4737-A894-823E-23D5-F9362B16B635}"/>
              </a:ext>
            </a:extLst>
          </p:cNvPr>
          <p:cNvSpPr txBox="1"/>
          <p:nvPr/>
        </p:nvSpPr>
        <p:spPr>
          <a:xfrm>
            <a:off x="1935373" y="310412"/>
            <a:ext cx="200797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0229" y="403527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6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22614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266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Pontuação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954307"/>
            <a:ext cx="6585285" cy="1519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A equipe que coloca as ações na sequência correta e não deixa de higienizar as mãos nas horas certas recebe 1 Ponto de Vitória.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38200" y="3483525"/>
            <a:ext cx="7776411" cy="328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pt-BR" sz="4000" b="1" dirty="0">
                <a:solidFill>
                  <a:srgbClr val="49306E"/>
                </a:solidFill>
                <a:ea typeface="+mj-ea"/>
                <a:cs typeface="+mj-cs"/>
              </a:rPr>
              <a:t>Importante</a:t>
            </a:r>
          </a:p>
          <a:p>
            <a:pPr marL="265113" indent="-265113">
              <a:buClr>
                <a:schemeClr val="bg1"/>
              </a:buClr>
            </a:pPr>
            <a:r>
              <a:rPr lang="pt-BR" dirty="0"/>
              <a:t>Cartas de Higienização das Mãos a mais não invalidam o desafio: a equipe ainda faz ponto.</a:t>
            </a:r>
          </a:p>
          <a:p>
            <a:pPr marL="265113" indent="-265113">
              <a:buClr>
                <a:schemeClr val="bg1"/>
              </a:buClr>
            </a:pPr>
            <a:r>
              <a:rPr lang="pt-BR" b="1" dirty="0">
                <a:solidFill>
                  <a:schemeClr val="bg1"/>
                </a:solidFill>
              </a:rPr>
              <a:t>Mas atenção: as cartas de Higienização das Mãos são limitadas! Evite usar sem necessidade...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635" y="3735498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30290">
            <a:off x="8434628" y="2190590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8384">
            <a:off x="9597637" y="2441460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4100">
            <a:off x="8422106" y="3369930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056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524000" y="3673059"/>
            <a:ext cx="9144000" cy="2824162"/>
          </a:xfrm>
          <a:prstGeom prst="rect">
            <a:avLst/>
          </a:prstGeom>
          <a:effectLst>
            <a:outerShdw blurRad="127000" dist="38100" dir="2700000" algn="tl" rotWithShape="0">
              <a:schemeClr val="accent1">
                <a:lumMod val="50000"/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t-BR" sz="8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Vamos jogar?</a:t>
            </a:r>
          </a:p>
        </p:txBody>
      </p:sp>
      <p:pic>
        <p:nvPicPr>
          <p:cNvPr id="1026" name="Picture 2" descr="play-white-png-icon-5 | Zululami">
            <a:extLst>
              <a:ext uri="{FF2B5EF4-FFF2-40B4-BE49-F238E27FC236}">
                <a16:creationId xmlns:a16="http://schemas.microsoft.com/office/drawing/2014/main" id="{5D6CD72A-0C9F-6B7B-34DD-8D0BFC50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43" y="1339804"/>
            <a:ext cx="3053514" cy="299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1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A25395DAD2818478FB24D5BA0BD8325" ma:contentTypeVersion="18" ma:contentTypeDescription="Crie um novo documento." ma:contentTypeScope="" ma:versionID="6ce0db7eacfe1e7dd96e8e2445709829">
  <xsd:schema xmlns:xsd="http://www.w3.org/2001/XMLSchema" xmlns:xs="http://www.w3.org/2001/XMLSchema" xmlns:p="http://schemas.microsoft.com/office/2006/metadata/properties" xmlns:ns1="http://schemas.microsoft.com/sharepoint/v3" xmlns:ns2="7595665d-dcec-4a93-a94d-ada035ade8e0" xmlns:ns3="ba8db9e7-06ab-4fc3-8870-ae78930b596c" targetNamespace="http://schemas.microsoft.com/office/2006/metadata/properties" ma:root="true" ma:fieldsID="426aebf65a9b1a5a95212827715073f6" ns1:_="" ns2:_="" ns3:_="">
    <xsd:import namespace="http://schemas.microsoft.com/sharepoint/v3"/>
    <xsd:import namespace="7595665d-dcec-4a93-a94d-ada035ade8e0"/>
    <xsd:import namespace="ba8db9e7-06ab-4fc3-8870-ae78930b59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5665d-dcec-4a93-a94d-ada035ade8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Marcações de imagem" ma:readOnly="false" ma:fieldId="{5cf76f15-5ced-4ddc-b409-7134ff3c332f}" ma:taxonomyMulti="true" ma:sspId="af7ba5c7-e7e8-46ad-a5c3-76d2e405b1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db9e7-06ab-4fc3-8870-ae78930b59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6b67270-77c6-4e53-9086-b260307a8d5e}" ma:internalName="TaxCatchAll" ma:showField="CatchAllData" ma:web="ba8db9e7-06ab-4fc3-8870-ae78930b59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6A38D1-47D2-406E-8C52-D589C25216A6}"/>
</file>

<file path=customXml/itemProps2.xml><?xml version="1.0" encoding="utf-8"?>
<ds:datastoreItem xmlns:ds="http://schemas.openxmlformats.org/officeDocument/2006/customXml" ds:itemID="{311DF008-9F3F-4F54-890A-F5F55DE19688}"/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3200</Words>
  <Application>Microsoft Office PowerPoint</Application>
  <PresentationFormat>Widescreen</PresentationFormat>
  <Paragraphs>303</Paragraphs>
  <Slides>65</Slides>
  <Notes>50</Notes>
  <HiddenSlides>0</HiddenSlides>
  <MMClips>32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65</vt:i4>
      </vt:variant>
    </vt:vector>
  </HeadingPairs>
  <TitlesOfParts>
    <vt:vector size="71" baseType="lpstr">
      <vt:lpstr>Calibri</vt:lpstr>
      <vt:lpstr>Wingdings</vt:lpstr>
      <vt:lpstr>Arial</vt:lpstr>
      <vt:lpstr>Bahnschrift SemiLight Condensed</vt:lpstr>
      <vt:lpstr>Tema do Office</vt:lpstr>
      <vt:lpstr>Personalizar design</vt:lpstr>
      <vt:lpstr>Apresentação do PowerPoint</vt:lpstr>
      <vt:lpstr>Objetivo do Jogo</vt:lpstr>
      <vt:lpstr>Objetivo do Jogo</vt:lpstr>
      <vt:lpstr>Cartas de símbolos</vt:lpstr>
      <vt:lpstr>Cartas de higiene de mãos</vt:lpstr>
      <vt:lpstr>Apresentação do PowerPoint</vt:lpstr>
      <vt:lpstr>Apresentação do PowerPoint</vt:lpstr>
      <vt:lpstr>Pontuação</vt:lpstr>
      <vt:lpstr>Vamos jogar?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Vamos conversar?</vt:lpstr>
      <vt:lpstr>Se as pessoas sabem o momento correto de higienizar as mãos, por que nem sempre isso acontece na prática diária?</vt:lpstr>
      <vt:lpstr>Se as pessoas sabem o momento correto de higienizar as mãos, porque nem sempre isso acontece na prática diária?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Vila</dc:creator>
  <cp:lastModifiedBy>Claudia Vallone</cp:lastModifiedBy>
  <cp:revision>104</cp:revision>
  <dcterms:created xsi:type="dcterms:W3CDTF">2022-10-07T14:52:17Z</dcterms:created>
  <dcterms:modified xsi:type="dcterms:W3CDTF">2022-11-08T14:17:59Z</dcterms:modified>
</cp:coreProperties>
</file>